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F6F25-9B99-42D8-8854-1C3160135C5E}" type="datetimeFigureOut">
              <a:rPr lang="en-US" smtClean="0"/>
              <a:t>3/11/2015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0080C-64B5-4113-BE98-D14E14E65F2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471AD9-FC1F-4B2A-A68E-3B741209A506}"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71AD9-FC1F-4B2A-A68E-3B741209A506}"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71AD9-FC1F-4B2A-A68E-3B741209A506}"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71AD9-FC1F-4B2A-A68E-3B741209A506}"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471AD9-FC1F-4B2A-A68E-3B741209A506}"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471AD9-FC1F-4B2A-A68E-3B741209A506}"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471AD9-FC1F-4B2A-A68E-3B741209A506}" type="datetimeFigureOut">
              <a:rPr lang="en-US" smtClean="0"/>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471AD9-FC1F-4B2A-A68E-3B741209A506}" type="datetimeFigureOut">
              <a:rPr lang="en-US" smtClean="0"/>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71AD9-FC1F-4B2A-A68E-3B741209A506}" type="datetimeFigureOut">
              <a:rPr lang="en-US" smtClean="0"/>
              <a:t>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71AD9-FC1F-4B2A-A68E-3B741209A506}"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71AD9-FC1F-4B2A-A68E-3B741209A506}"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24AEB-62A8-45F2-9E03-681EAE574F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71AD9-FC1F-4B2A-A68E-3B741209A506}" type="datetimeFigureOut">
              <a:rPr lang="en-US" smtClean="0"/>
              <a:t>3/11/2015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24AEB-62A8-45F2-9E03-681EAE574F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Types of Errors</a:t>
            </a:r>
          </a:p>
        </p:txBody>
      </p:sp>
      <p:sp>
        <p:nvSpPr>
          <p:cNvPr id="3" name="Content Placeholder 2"/>
          <p:cNvSpPr>
            <a:spLocks noGrp="1"/>
          </p:cNvSpPr>
          <p:nvPr>
            <p:ph idx="1"/>
          </p:nvPr>
        </p:nvSpPr>
        <p:spPr/>
        <p:txBody>
          <a:bodyPr/>
          <a:lstStyle/>
          <a:p>
            <a:pPr>
              <a:defRPr/>
            </a:pPr>
            <a:r>
              <a:rPr lang="en-US" sz="1800" dirty="0" smtClean="0"/>
              <a:t>Compile-Time Errors</a:t>
            </a:r>
          </a:p>
          <a:p>
            <a:pPr lvl="1">
              <a:defRPr/>
            </a:pPr>
            <a:r>
              <a:rPr lang="en-US" sz="1800" dirty="0" smtClean="0"/>
              <a:t>Detected by compiler</a:t>
            </a:r>
          </a:p>
          <a:p>
            <a:pPr lvl="1">
              <a:defRPr/>
            </a:pPr>
            <a:r>
              <a:rPr lang="en-US" sz="1800" dirty="0" smtClean="0"/>
              <a:t>Detected prior to running/executing your program</a:t>
            </a:r>
          </a:p>
          <a:p>
            <a:pPr lvl="1">
              <a:defRPr/>
            </a:pPr>
            <a:r>
              <a:rPr lang="en-US" sz="1800" dirty="0" smtClean="0"/>
              <a:t>Syntax Errors</a:t>
            </a:r>
          </a:p>
          <a:p>
            <a:pPr marL="457200" lvl="1" indent="0">
              <a:buFontTx/>
              <a:buNone/>
              <a:defRPr/>
            </a:pPr>
            <a:endParaRPr lang="en-US" sz="1800" dirty="0" smtClean="0"/>
          </a:p>
          <a:p>
            <a:pPr>
              <a:defRPr/>
            </a:pPr>
            <a:r>
              <a:rPr lang="en-US" sz="1800" dirty="0" smtClean="0"/>
              <a:t>Run-Time Errors</a:t>
            </a:r>
          </a:p>
          <a:p>
            <a:pPr lvl="1">
              <a:defRPr/>
            </a:pPr>
            <a:r>
              <a:rPr lang="en-US" sz="1800" dirty="0" smtClean="0"/>
              <a:t>Not detected by the compiler</a:t>
            </a:r>
          </a:p>
          <a:p>
            <a:pPr lvl="1">
              <a:defRPr/>
            </a:pPr>
            <a:r>
              <a:rPr lang="en-US" sz="1800" dirty="0" smtClean="0"/>
              <a:t>Occurs at run time (when executing your program)</a:t>
            </a:r>
          </a:p>
          <a:p>
            <a:pPr lvl="1">
              <a:defRPr/>
            </a:pPr>
            <a:r>
              <a:rPr lang="en-US" sz="1800" dirty="0" smtClean="0"/>
              <a:t>Potentially could cause your program stop working or crash</a:t>
            </a:r>
          </a:p>
          <a:p>
            <a:pPr lvl="1">
              <a:defRPr/>
            </a:pPr>
            <a:r>
              <a:rPr lang="en-US" sz="1800" dirty="0" smtClean="0"/>
              <a:t>Exceptions are run-time errors</a:t>
            </a:r>
          </a:p>
          <a:p>
            <a:pPr lvl="1">
              <a:defRPr/>
            </a:pPr>
            <a:endParaRPr lang="en-US" sz="1800" dirty="0"/>
          </a:p>
        </p:txBody>
      </p:sp>
      <p:sp>
        <p:nvSpPr>
          <p:cNvPr id="6" name="Slide Number Placeholder 5"/>
          <p:cNvSpPr>
            <a:spLocks noGrp="1"/>
          </p:cNvSpPr>
          <p:nvPr>
            <p:ph type="sldNum" sz="quarter" idx="12"/>
          </p:nvPr>
        </p:nvSpPr>
        <p:spPr/>
        <p:txBody>
          <a:bodyPr/>
          <a:lstStyle/>
          <a:p>
            <a:fld id="{6D2DAEB4-AC9E-4120-846A-ECF8467D21AE}" type="slidenum">
              <a:rPr lang="en-US" smtClean="0"/>
              <a:pPr/>
              <a:t>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smtClean="0"/>
              <a:t>Exception</a:t>
            </a:r>
          </a:p>
        </p:txBody>
      </p:sp>
      <p:sp>
        <p:nvSpPr>
          <p:cNvPr id="3" name="Content Placeholder 2"/>
          <p:cNvSpPr>
            <a:spLocks noGrp="1"/>
          </p:cNvSpPr>
          <p:nvPr>
            <p:ph idx="1"/>
          </p:nvPr>
        </p:nvSpPr>
        <p:spPr>
          <a:xfrm>
            <a:off x="457200" y="1676400"/>
            <a:ext cx="8229600" cy="4267200"/>
          </a:xfrm>
        </p:spPr>
        <p:txBody>
          <a:bodyPr/>
          <a:lstStyle/>
          <a:p>
            <a:pPr>
              <a:lnSpc>
                <a:spcPct val="90000"/>
              </a:lnSpc>
              <a:defRPr/>
            </a:pPr>
            <a:r>
              <a:rPr lang="en-US" sz="2800" dirty="0" smtClean="0"/>
              <a:t>Errors will happen in your </a:t>
            </a:r>
            <a:r>
              <a:rPr lang="en-US" sz="2800" dirty="0" smtClean="0"/>
              <a:t>program no matter how good of a programmer you are</a:t>
            </a:r>
            <a:endParaRPr lang="en-US" sz="2800" dirty="0" smtClean="0"/>
          </a:p>
          <a:p>
            <a:pPr lvl="1">
              <a:lnSpc>
                <a:spcPct val="90000"/>
              </a:lnSpc>
              <a:defRPr/>
            </a:pPr>
            <a:r>
              <a:rPr lang="en-US" sz="1800" dirty="0" smtClean="0"/>
              <a:t>User input errors, Device errors, Physical limitations, Coding errors</a:t>
            </a:r>
          </a:p>
          <a:p>
            <a:pPr>
              <a:lnSpc>
                <a:spcPct val="90000"/>
              </a:lnSpc>
              <a:defRPr/>
            </a:pPr>
            <a:r>
              <a:rPr lang="en-US" sz="2800" dirty="0" smtClean="0"/>
              <a:t>But what really matters is</a:t>
            </a:r>
          </a:p>
          <a:p>
            <a:pPr lvl="1">
              <a:lnSpc>
                <a:spcPct val="90000"/>
              </a:lnSpc>
              <a:defRPr/>
            </a:pPr>
            <a:r>
              <a:rPr lang="en-US" sz="1800" dirty="0" smtClean="0"/>
              <a:t>What happens after the error?</a:t>
            </a:r>
          </a:p>
          <a:p>
            <a:pPr lvl="1">
              <a:lnSpc>
                <a:spcPct val="90000"/>
              </a:lnSpc>
              <a:defRPr/>
            </a:pPr>
            <a:r>
              <a:rPr lang="en-US" sz="1800" dirty="0" smtClean="0"/>
              <a:t>How is the error handled?</a:t>
            </a:r>
          </a:p>
          <a:p>
            <a:pPr lvl="1">
              <a:lnSpc>
                <a:spcPct val="90000"/>
              </a:lnSpc>
              <a:defRPr/>
            </a:pPr>
            <a:r>
              <a:rPr lang="en-US" sz="1800" dirty="0" smtClean="0"/>
              <a:t>Who handles the error?</a:t>
            </a:r>
          </a:p>
          <a:p>
            <a:pPr lvl="1">
              <a:lnSpc>
                <a:spcPct val="90000"/>
              </a:lnSpc>
              <a:defRPr/>
            </a:pPr>
            <a:r>
              <a:rPr lang="en-US" sz="1800" dirty="0" smtClean="0"/>
              <a:t>Can the program recover or should it just </a:t>
            </a:r>
            <a:r>
              <a:rPr lang="en-US" sz="1800" dirty="0" smtClean="0"/>
              <a:t>die gracefully?</a:t>
            </a:r>
            <a:endParaRPr lang="en-US" sz="1800" dirty="0" smtClean="0"/>
          </a:p>
          <a:p>
            <a:pPr>
              <a:lnSpc>
                <a:spcPct val="90000"/>
              </a:lnSpc>
              <a:defRPr/>
            </a:pPr>
            <a:r>
              <a:rPr lang="en-US" sz="2800" dirty="0" smtClean="0"/>
              <a:t>The Java language uses exceptions to provide error-handling capabilities for its programs</a:t>
            </a:r>
          </a:p>
          <a:p>
            <a:pPr marL="0" indent="0">
              <a:buFontTx/>
              <a:buNone/>
              <a:defRPr/>
            </a:pPr>
            <a:endParaRPr lang="en-US" dirty="0"/>
          </a:p>
        </p:txBody>
      </p:sp>
      <p:sp>
        <p:nvSpPr>
          <p:cNvPr id="6" name="Slide Number Placeholder 5"/>
          <p:cNvSpPr>
            <a:spLocks noGrp="1"/>
          </p:cNvSpPr>
          <p:nvPr>
            <p:ph type="sldNum" sz="quarter" idx="12"/>
          </p:nvPr>
        </p:nvSpPr>
        <p:spPr/>
        <p:txBody>
          <a:bodyPr/>
          <a:lstStyle/>
          <a:p>
            <a:fld id="{6D2DAEB4-AC9E-4120-846A-ECF8467D21AE}"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Throwing Exception</a:t>
            </a:r>
            <a:endParaRPr lang="en-US" dirty="0"/>
          </a:p>
        </p:txBody>
      </p:sp>
      <p:sp>
        <p:nvSpPr>
          <p:cNvPr id="3" name="Content Placeholder 2"/>
          <p:cNvSpPr>
            <a:spLocks noGrp="1"/>
          </p:cNvSpPr>
          <p:nvPr>
            <p:ph idx="1"/>
          </p:nvPr>
        </p:nvSpPr>
        <p:spPr>
          <a:xfrm>
            <a:off x="457200" y="1447800"/>
            <a:ext cx="8229600" cy="2209800"/>
          </a:xfrm>
        </p:spPr>
        <p:txBody>
          <a:bodyPr>
            <a:normAutofit fontScale="55000" lnSpcReduction="20000"/>
          </a:bodyPr>
          <a:lstStyle/>
          <a:p>
            <a:pPr>
              <a:buNone/>
            </a:pPr>
            <a:r>
              <a:rPr lang="en-US" dirty="0"/>
              <a:t>When an error occurs within a method, the method creates an object and hands it off to the runtime system. The object, called an </a:t>
            </a:r>
            <a:r>
              <a:rPr lang="en-US" i="1" dirty="0"/>
              <a:t>exception object</a:t>
            </a:r>
            <a:r>
              <a:rPr lang="en-US" dirty="0"/>
              <a:t>, contains information about the error, including its type and the state of the program when the error occurred. Creating an exception object and handing it to the runtime system is called </a:t>
            </a:r>
            <a:r>
              <a:rPr lang="en-US" i="1" dirty="0"/>
              <a:t>throwing an exception</a:t>
            </a:r>
            <a:r>
              <a:rPr lang="en-US" dirty="0" smtClean="0"/>
              <a:t>.</a:t>
            </a:r>
          </a:p>
          <a:p>
            <a:pPr>
              <a:buNone/>
            </a:pPr>
            <a:r>
              <a:rPr lang="en-US" dirty="0"/>
              <a:t>After a method throws an exception, the runtime system attempts to find something to handle it. The set of possible "</a:t>
            </a:r>
            <a:r>
              <a:rPr lang="en-US" dirty="0" err="1"/>
              <a:t>somethings</a:t>
            </a:r>
            <a:r>
              <a:rPr lang="en-US" dirty="0"/>
              <a:t>" to handle the exception is the ordered list of methods that had been called to get to the method where the error occurred</a:t>
            </a:r>
          </a:p>
        </p:txBody>
      </p:sp>
      <p:pic>
        <p:nvPicPr>
          <p:cNvPr id="4" name="Picture 3"/>
          <p:cNvPicPr>
            <a:picLocks noChangeAspect="1" noChangeArrowheads="1"/>
          </p:cNvPicPr>
          <p:nvPr/>
        </p:nvPicPr>
        <p:blipFill>
          <a:blip r:embed="rId2" cstate="print"/>
          <a:srcRect/>
          <a:stretch>
            <a:fillRect/>
          </a:stretch>
        </p:blipFill>
        <p:spPr bwMode="auto">
          <a:xfrm>
            <a:off x="1828800" y="3429000"/>
            <a:ext cx="5715000" cy="3246859"/>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6D2DAEB4-AC9E-4120-846A-ECF8467D21A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a:t>
            </a:r>
            <a:endParaRPr lang="en-US" dirty="0"/>
          </a:p>
        </p:txBody>
      </p:sp>
      <p:sp>
        <p:nvSpPr>
          <p:cNvPr id="3" name="Content Placeholder 2"/>
          <p:cNvSpPr>
            <a:spLocks noGrp="1"/>
          </p:cNvSpPr>
          <p:nvPr>
            <p:ph idx="1"/>
          </p:nvPr>
        </p:nvSpPr>
        <p:spPr>
          <a:xfrm>
            <a:off x="457200" y="1600201"/>
            <a:ext cx="8229600" cy="1676400"/>
          </a:xfrm>
        </p:spPr>
        <p:txBody>
          <a:bodyPr/>
          <a:lstStyle/>
          <a:p>
            <a:r>
              <a:rPr lang="en-US" dirty="0"/>
              <a:t>The list of methods is known as the </a:t>
            </a:r>
            <a:r>
              <a:rPr lang="en-US" i="1" dirty="0"/>
              <a:t>call stack</a:t>
            </a:r>
            <a:r>
              <a:rPr lang="en-US" dirty="0"/>
              <a:t> </a:t>
            </a:r>
          </a:p>
        </p:txBody>
      </p:sp>
      <p:pic>
        <p:nvPicPr>
          <p:cNvPr id="1026" name="Picture 2"/>
          <p:cNvPicPr>
            <a:picLocks noChangeAspect="1" noChangeArrowheads="1"/>
          </p:cNvPicPr>
          <p:nvPr/>
        </p:nvPicPr>
        <p:blipFill>
          <a:blip r:embed="rId2" cstate="print"/>
          <a:srcRect/>
          <a:stretch>
            <a:fillRect/>
          </a:stretch>
        </p:blipFill>
        <p:spPr bwMode="auto">
          <a:xfrm>
            <a:off x="2133600" y="2514600"/>
            <a:ext cx="5181600" cy="401208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6D2DAEB4-AC9E-4120-846A-ECF8467D21A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err="1" smtClean="0"/>
              <a:t>Throwable</a:t>
            </a:r>
            <a:r>
              <a:rPr lang="en-US" altLang="en-US" dirty="0" smtClean="0"/>
              <a:t> Objects</a:t>
            </a:r>
          </a:p>
        </p:txBody>
      </p:sp>
      <p:sp>
        <p:nvSpPr>
          <p:cNvPr id="5" name="Rectangle 8"/>
          <p:cNvSpPr txBox="1">
            <a:spLocks noChangeArrowheads="1"/>
          </p:cNvSpPr>
          <p:nvPr/>
        </p:nvSpPr>
        <p:spPr bwMode="auto">
          <a:xfrm>
            <a:off x="457200" y="1676400"/>
            <a:ext cx="82296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defRPr/>
            </a:pPr>
            <a:r>
              <a:rPr lang="en-US" kern="0" dirty="0" smtClean="0"/>
              <a:t>Anything that is a descendant of the class </a:t>
            </a:r>
            <a:r>
              <a:rPr lang="en-US" b="1" kern="0" dirty="0" err="1" smtClean="0"/>
              <a:t>Throwable</a:t>
            </a:r>
            <a:r>
              <a:rPr lang="en-US" kern="0" dirty="0" smtClean="0"/>
              <a:t> can be </a:t>
            </a:r>
            <a:r>
              <a:rPr lang="en-US" b="1" kern="0" dirty="0" smtClean="0"/>
              <a:t>thrown</a:t>
            </a:r>
            <a:endParaRPr lang="en-US" kern="0" dirty="0"/>
          </a:p>
        </p:txBody>
      </p:sp>
      <p:pic>
        <p:nvPicPr>
          <p:cNvPr id="11269" name="Picture 6"/>
          <p:cNvPicPr>
            <a:picLocks noChangeAspect="1" noChangeArrowheads="1"/>
          </p:cNvPicPr>
          <p:nvPr/>
        </p:nvPicPr>
        <p:blipFill>
          <a:blip r:embed="rId2" cstate="print"/>
          <a:srcRect/>
          <a:stretch>
            <a:fillRect/>
          </a:stretch>
        </p:blipFill>
        <p:spPr bwMode="auto">
          <a:xfrm>
            <a:off x="1066800" y="2667000"/>
            <a:ext cx="7130242" cy="3708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6D2DAEB4-AC9E-4120-846A-ECF8467D21AE}"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err="1" smtClean="0"/>
              <a:t>Throwable</a:t>
            </a:r>
            <a:r>
              <a:rPr lang="en-US" altLang="en-US" dirty="0" smtClean="0"/>
              <a:t> Objects</a:t>
            </a:r>
            <a:endParaRPr lang="en-US" altLang="en-US" dirty="0" smtClean="0"/>
          </a:p>
        </p:txBody>
      </p:sp>
      <p:sp>
        <p:nvSpPr>
          <p:cNvPr id="12292" name="Rectangle 9"/>
          <p:cNvSpPr>
            <a:spLocks noGrp="1" noChangeArrowheads="1"/>
          </p:cNvSpPr>
          <p:nvPr>
            <p:ph idx="1"/>
          </p:nvPr>
        </p:nvSpPr>
        <p:spPr>
          <a:xfrm>
            <a:off x="457200" y="1600200"/>
            <a:ext cx="8229600" cy="4724400"/>
          </a:xfrm>
        </p:spPr>
        <p:txBody>
          <a:bodyPr/>
          <a:lstStyle/>
          <a:p>
            <a:pPr>
              <a:lnSpc>
                <a:spcPct val="90000"/>
              </a:lnSpc>
            </a:pPr>
            <a:r>
              <a:rPr lang="en-US" altLang="en-US" sz="2000" dirty="0" smtClean="0"/>
              <a:t>Errors</a:t>
            </a:r>
          </a:p>
          <a:p>
            <a:pPr lvl="1">
              <a:lnSpc>
                <a:spcPct val="90000"/>
              </a:lnSpc>
            </a:pPr>
            <a:r>
              <a:rPr lang="en-US" altLang="en-US" sz="1800" dirty="0" smtClean="0"/>
              <a:t>Typically a hard failure in the Java Virtual Machine</a:t>
            </a:r>
          </a:p>
          <a:p>
            <a:pPr lvl="1">
              <a:lnSpc>
                <a:spcPct val="90000"/>
              </a:lnSpc>
            </a:pPr>
            <a:r>
              <a:rPr lang="en-US" altLang="en-US" sz="1800" dirty="0" smtClean="0"/>
              <a:t>Java programs should not try and catch these errors</a:t>
            </a:r>
          </a:p>
          <a:p>
            <a:pPr>
              <a:lnSpc>
                <a:spcPct val="90000"/>
              </a:lnSpc>
            </a:pPr>
            <a:r>
              <a:rPr lang="en-US" altLang="en-US" sz="2000" dirty="0" smtClean="0"/>
              <a:t>Exceptions</a:t>
            </a:r>
          </a:p>
          <a:p>
            <a:pPr lvl="1">
              <a:lnSpc>
                <a:spcPct val="90000"/>
              </a:lnSpc>
            </a:pPr>
            <a:r>
              <a:rPr lang="en-US" altLang="en-US" sz="1800" dirty="0" smtClean="0"/>
              <a:t>Most programs throw and catch objects that derive from the Exception class</a:t>
            </a:r>
          </a:p>
          <a:p>
            <a:pPr lvl="1">
              <a:lnSpc>
                <a:spcPct val="90000"/>
              </a:lnSpc>
            </a:pPr>
            <a:r>
              <a:rPr lang="en-US" altLang="en-US" sz="1800" dirty="0" smtClean="0"/>
              <a:t>Exceptions indicate that a problem occurred but that the problem is not a serious systemic problem</a:t>
            </a:r>
          </a:p>
          <a:p>
            <a:pPr lvl="1">
              <a:lnSpc>
                <a:spcPct val="90000"/>
              </a:lnSpc>
            </a:pPr>
            <a:r>
              <a:rPr lang="en-US" altLang="en-US" sz="1800" dirty="0" smtClean="0"/>
              <a:t>If specified, must be caught somewhere in the calling hierarchy (except for </a:t>
            </a:r>
            <a:r>
              <a:rPr lang="en-US" altLang="en-US" sz="1800" dirty="0" err="1" smtClean="0"/>
              <a:t>RuntimeExceptions</a:t>
            </a:r>
            <a:r>
              <a:rPr lang="en-US" altLang="en-US" sz="1800" dirty="0" smtClean="0"/>
              <a:t>)</a:t>
            </a:r>
          </a:p>
          <a:p>
            <a:pPr>
              <a:lnSpc>
                <a:spcPct val="90000"/>
              </a:lnSpc>
            </a:pPr>
            <a:r>
              <a:rPr lang="en-US" altLang="en-US" sz="2000" dirty="0" smtClean="0"/>
              <a:t>Runtime Exceptions</a:t>
            </a:r>
          </a:p>
          <a:p>
            <a:pPr lvl="1">
              <a:lnSpc>
                <a:spcPct val="90000"/>
              </a:lnSpc>
            </a:pPr>
            <a:r>
              <a:rPr lang="en-US" altLang="en-US" sz="1800" dirty="0" smtClean="0"/>
              <a:t>Special subclass of Exception class</a:t>
            </a:r>
          </a:p>
          <a:p>
            <a:pPr lvl="1">
              <a:lnSpc>
                <a:spcPct val="90000"/>
              </a:lnSpc>
            </a:pPr>
            <a:r>
              <a:rPr lang="en-US" altLang="en-US" sz="1800" dirty="0" smtClean="0"/>
              <a:t>Exceptions that occur within the Java virtual machine (during runtime)</a:t>
            </a:r>
          </a:p>
          <a:p>
            <a:pPr lvl="1">
              <a:lnSpc>
                <a:spcPct val="90000"/>
              </a:lnSpc>
            </a:pPr>
            <a:r>
              <a:rPr lang="en-US" altLang="en-US" sz="1800" dirty="0" smtClean="0"/>
              <a:t>The compiler allows runtime exceptions to go uncaught and unspecified </a:t>
            </a:r>
          </a:p>
          <a:p>
            <a:pPr>
              <a:lnSpc>
                <a:spcPct val="90000"/>
              </a:lnSpc>
            </a:pPr>
            <a:endParaRPr lang="en-US" altLang="en-US" sz="2000" dirty="0" smtClean="0"/>
          </a:p>
        </p:txBody>
      </p:sp>
      <p:sp>
        <p:nvSpPr>
          <p:cNvPr id="6" name="Slide Number Placeholder 5"/>
          <p:cNvSpPr>
            <a:spLocks noGrp="1"/>
          </p:cNvSpPr>
          <p:nvPr>
            <p:ph type="sldNum" sz="quarter" idx="12"/>
          </p:nvPr>
        </p:nvSpPr>
        <p:spPr/>
        <p:txBody>
          <a:bodyPr/>
          <a:lstStyle/>
          <a:p>
            <a:fld id="{6D2DAEB4-AC9E-4120-846A-ECF8467D21A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Runtime Exception</a:t>
            </a:r>
          </a:p>
        </p:txBody>
      </p:sp>
      <p:sp>
        <p:nvSpPr>
          <p:cNvPr id="13315" name="Content Placeholder 2"/>
          <p:cNvSpPr>
            <a:spLocks noGrp="1"/>
          </p:cNvSpPr>
          <p:nvPr>
            <p:ph idx="1"/>
          </p:nvPr>
        </p:nvSpPr>
        <p:spPr/>
        <p:txBody>
          <a:bodyPr>
            <a:normAutofit lnSpcReduction="10000"/>
          </a:bodyPr>
          <a:lstStyle/>
          <a:p>
            <a:r>
              <a:rPr lang="en-US" altLang="en-US" dirty="0" smtClean="0"/>
              <a:t>A subclass of </a:t>
            </a:r>
            <a:r>
              <a:rPr lang="en-US" altLang="en-US" b="1" dirty="0" smtClean="0">
                <a:latin typeface="Courier New" pitchFamily="49" charset="0"/>
                <a:cs typeface="Courier New" pitchFamily="49" charset="0"/>
              </a:rPr>
              <a:t>Exception</a:t>
            </a:r>
            <a:r>
              <a:rPr lang="en-US" altLang="en-US" dirty="0" smtClean="0"/>
              <a:t> that </a:t>
            </a:r>
            <a:r>
              <a:rPr lang="en-US" altLang="en-US" dirty="0" smtClean="0"/>
              <a:t>does not </a:t>
            </a:r>
            <a:r>
              <a:rPr lang="en-US" altLang="en-US" dirty="0" smtClean="0"/>
              <a:t>have to be caught</a:t>
            </a:r>
          </a:p>
          <a:p>
            <a:r>
              <a:rPr lang="en-US" altLang="en-US" dirty="0" smtClean="0"/>
              <a:t>Subclasses of </a:t>
            </a:r>
            <a:r>
              <a:rPr lang="en-US" altLang="en-US" b="1" dirty="0" err="1" smtClean="0">
                <a:latin typeface="Courier New" pitchFamily="49" charset="0"/>
                <a:cs typeface="Courier New" pitchFamily="49" charset="0"/>
              </a:rPr>
              <a:t>RuntimeException</a:t>
            </a:r>
            <a:r>
              <a:rPr lang="en-US" altLang="en-US" dirty="0" smtClean="0"/>
              <a:t> defined in the standard package </a:t>
            </a:r>
            <a:r>
              <a:rPr lang="en-US" altLang="en-US" dirty="0" err="1" smtClean="0"/>
              <a:t>java.lang</a:t>
            </a:r>
            <a:r>
              <a:rPr lang="en-US" altLang="en-US" dirty="0" smtClean="0"/>
              <a:t>:</a:t>
            </a:r>
          </a:p>
          <a:p>
            <a:pPr lvl="1"/>
            <a:r>
              <a:rPr lang="en-US" altLang="en-US" dirty="0" smtClean="0"/>
              <a:t>Arithmetic Exception</a:t>
            </a:r>
          </a:p>
          <a:p>
            <a:pPr lvl="1"/>
            <a:r>
              <a:rPr lang="en-US" altLang="en-US" dirty="0" err="1" smtClean="0"/>
              <a:t>IndexOutofBoundsException</a:t>
            </a:r>
            <a:endParaRPr lang="en-US" altLang="en-US" dirty="0" smtClean="0"/>
          </a:p>
          <a:p>
            <a:pPr lvl="1"/>
            <a:r>
              <a:rPr lang="en-US" altLang="en-US" dirty="0" err="1" smtClean="0"/>
              <a:t>NegativeArraySizeException</a:t>
            </a:r>
            <a:endParaRPr lang="en-US" altLang="en-US" dirty="0" smtClean="0"/>
          </a:p>
          <a:p>
            <a:pPr lvl="1"/>
            <a:r>
              <a:rPr lang="en-US" altLang="en-US" dirty="0" err="1" smtClean="0"/>
              <a:t>NullPointerException</a:t>
            </a:r>
            <a:endParaRPr lang="en-US" altLang="en-US" dirty="0" smtClean="0"/>
          </a:p>
          <a:p>
            <a:pPr lvl="1"/>
            <a:r>
              <a:rPr lang="en-US" altLang="en-US" dirty="0" smtClean="0"/>
              <a:t>etc</a:t>
            </a:r>
            <a:endParaRPr lang="en-US" altLang="en-US" dirty="0" smtClean="0"/>
          </a:p>
          <a:p>
            <a:pPr lvl="1"/>
            <a:endParaRPr lang="en-US" altLang="en-US" dirty="0" smtClean="0"/>
          </a:p>
        </p:txBody>
      </p:sp>
      <p:sp>
        <p:nvSpPr>
          <p:cNvPr id="6" name="Slide Number Placeholder 5"/>
          <p:cNvSpPr>
            <a:spLocks noGrp="1"/>
          </p:cNvSpPr>
          <p:nvPr>
            <p:ph type="sldNum" sz="quarter" idx="12"/>
          </p:nvPr>
        </p:nvSpPr>
        <p:spPr/>
        <p:txBody>
          <a:bodyPr/>
          <a:lstStyle/>
          <a:p>
            <a:fld id="{6D2DAEB4-AC9E-4120-846A-ECF8467D21AE}" type="slidenum">
              <a:rPr lang="en-US" smtClean="0"/>
              <a:pPr/>
              <a:t>7</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303</Words>
  <Application>Microsoft Office PowerPoint</Application>
  <PresentationFormat>On-screen Show (4:3)</PresentationFormat>
  <Paragraphs>54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Types of Errors</vt:lpstr>
      <vt:lpstr>Exception</vt:lpstr>
      <vt:lpstr>Throwing Exception</vt:lpstr>
      <vt:lpstr>Call Stack</vt:lpstr>
      <vt:lpstr>Throwable Objects</vt:lpstr>
      <vt:lpstr>Throwable Objects</vt:lpstr>
      <vt:lpstr>Runtime Exception</vt:lpstr>
    </vt:vector>
  </TitlesOfParts>
  <Company>Teradyne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Errors</dc:title>
  <dc:creator>Teradyne User</dc:creator>
  <cp:lastModifiedBy>Teradyne User</cp:lastModifiedBy>
  <cp:revision>1</cp:revision>
  <dcterms:created xsi:type="dcterms:W3CDTF">2015-03-12T04:24:57Z</dcterms:created>
  <dcterms:modified xsi:type="dcterms:W3CDTF">2015-03-12T04:25:20Z</dcterms:modified>
</cp:coreProperties>
</file>