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68" r:id="rId3"/>
    <p:sldId id="269" r:id="rId4"/>
    <p:sldId id="270" r:id="rId5"/>
    <p:sldId id="257" r:id="rId6"/>
    <p:sldId id="258" r:id="rId7"/>
    <p:sldId id="259" r:id="rId8"/>
    <p:sldId id="260" r:id="rId9"/>
    <p:sldId id="261" r:id="rId10"/>
    <p:sldId id="262" r:id="rId11"/>
    <p:sldId id="263" r:id="rId12"/>
    <p:sldId id="264" r:id="rId13"/>
    <p:sldId id="265" r:id="rId14"/>
  </p:sldIdLst>
  <p:sldSz cx="9144000" cy="5143500" type="screen16x9"/>
  <p:notesSz cx="6858000" cy="9144000"/>
  <p:embeddedFontLst>
    <p:embeddedFont>
      <p:font typeface="Barlow" pitchFamily="2" charset="77"/>
      <p:regular r:id="rId16"/>
      <p:bold r:id="rId17"/>
      <p:italic r:id="rId18"/>
      <p:boldItalic r:id="rId19"/>
    </p:embeddedFont>
    <p:embeddedFont>
      <p:font typeface="Barlow Light" pitchFamily="2" charset="77"/>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Miriam Libre" pitchFamily="2" charset="-79"/>
      <p:regular r:id="rId28"/>
      <p:bold r:id="rId29"/>
    </p:embeddedFont>
    <p:embeddedFont>
      <p:font typeface="Work Sans" pitchFamily="2" charset="77"/>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4"/>
    <p:restoredTop sz="94697"/>
  </p:normalViewPr>
  <p:slideViewPr>
    <p:cSldViewPr snapToGrid="0" snapToObjects="1">
      <p:cViewPr varScale="1">
        <p:scale>
          <a:sx n="144" d="100"/>
          <a:sy n="144"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e6c45d98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e6c45d98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e6c45d98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e6c45d98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e6c45d98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e6c45d98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What does 'reproducible research' mean to you?</a:t>
            </a:r>
          </a:p>
          <a:p>
            <a:r>
              <a:rPr lang="en-US"/>
              <a:t>https://www.polleverywhere.com/free_text_polls/uTolCQw2y4usvrm</a:t>
            </a:r>
          </a:p>
        </p:txBody>
      </p:sp>
    </p:spTree>
    <p:extLst>
      <p:ext uri="{BB962C8B-B14F-4D97-AF65-F5344CB8AC3E}">
        <p14:creationId xmlns:p14="http://schemas.microsoft.com/office/powerpoint/2010/main" val="256318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Is there a difference between 'reproducible' and 'replicable'?</a:t>
            </a:r>
          </a:p>
          <a:p>
            <a:r>
              <a:rPr lang="en-US"/>
              <a:t>https://www.polleverywhere.com/multiple_choice_polls/ZEO8ng0xkPfSUCjNv235l</a:t>
            </a:r>
          </a:p>
        </p:txBody>
      </p:sp>
    </p:spTree>
    <p:extLst>
      <p:ext uri="{BB962C8B-B14F-4D97-AF65-F5344CB8AC3E}">
        <p14:creationId xmlns:p14="http://schemas.microsoft.com/office/powerpoint/2010/main" val="3820647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e6c45d98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e6c45d98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txBox="1">
            <a:spLocks noGrp="1"/>
          </p:cNvSpPr>
          <p:nvPr>
            <p:ph type="body" idx="1"/>
          </p:nvPr>
        </p:nvSpPr>
        <p:spPr>
          <a:xfrm>
            <a:off x="6390750" y="439500"/>
            <a:ext cx="2122500" cy="4264200"/>
          </a:xfrm>
          <a:prstGeom prst="rect">
            <a:avLst/>
          </a:prstGeom>
        </p:spPr>
        <p:txBody>
          <a:bodyPr spcFirstLastPara="1" wrap="square" lIns="91425" tIns="91425" rIns="91425" bIns="91425" anchor="ctr" anchorCtr="0"/>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223" name="Google Shape;223;p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76A5A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marL="914400" lvl="1"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marL="1371600" lvl="2"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marL="1828800" lvl="3" indent="-381000">
              <a:spcBef>
                <a:spcPts val="0"/>
              </a:spcBef>
              <a:spcAft>
                <a:spcPts val="0"/>
              </a:spcAft>
              <a:buSzPts val="2400"/>
              <a:buFont typeface="Barlow Light"/>
              <a:buChar char="●"/>
              <a:defRPr sz="2400">
                <a:latin typeface="Barlow Light"/>
                <a:ea typeface="Barlow Light"/>
                <a:cs typeface="Barlow Light"/>
                <a:sym typeface="Barlow Light"/>
              </a:defRPr>
            </a:lvl4pPr>
            <a:lvl5pPr marL="2286000" lvl="4" indent="-381000">
              <a:spcBef>
                <a:spcPts val="0"/>
              </a:spcBef>
              <a:spcAft>
                <a:spcPts val="0"/>
              </a:spcAft>
              <a:buSzPts val="2400"/>
              <a:buFont typeface="Barlow Light"/>
              <a:buChar char="○"/>
              <a:defRPr sz="2400">
                <a:latin typeface="Barlow Light"/>
                <a:ea typeface="Barlow Light"/>
                <a:cs typeface="Barlow Light"/>
                <a:sym typeface="Barlow Light"/>
              </a:defRPr>
            </a:lvl5pPr>
            <a:lvl6pPr marL="2743200" lvl="5" indent="-381000">
              <a:spcBef>
                <a:spcPts val="0"/>
              </a:spcBef>
              <a:spcAft>
                <a:spcPts val="0"/>
              </a:spcAft>
              <a:buSzPts val="2400"/>
              <a:buFont typeface="Barlow Light"/>
              <a:buChar char="■"/>
              <a:defRPr sz="2400">
                <a:latin typeface="Barlow Light"/>
                <a:ea typeface="Barlow Light"/>
                <a:cs typeface="Barlow Light"/>
                <a:sym typeface="Barlow Light"/>
              </a:defRPr>
            </a:lvl6pPr>
            <a:lvl7pPr marL="3200400" lvl="6" indent="-381000">
              <a:spcBef>
                <a:spcPts val="0"/>
              </a:spcBef>
              <a:spcAft>
                <a:spcPts val="0"/>
              </a:spcAft>
              <a:buSzPts val="2400"/>
              <a:buFont typeface="Barlow Light"/>
              <a:buChar char="●"/>
              <a:defRPr sz="2400">
                <a:latin typeface="Barlow Light"/>
                <a:ea typeface="Barlow Light"/>
                <a:cs typeface="Barlow Light"/>
                <a:sym typeface="Barlow Light"/>
              </a:defRPr>
            </a:lvl7pPr>
            <a:lvl8pPr marL="3657600" lvl="7" indent="-381000">
              <a:spcBef>
                <a:spcPts val="0"/>
              </a:spcBef>
              <a:spcAft>
                <a:spcPts val="0"/>
              </a:spcAft>
              <a:buSzPts val="2400"/>
              <a:buFont typeface="Barlow Light"/>
              <a:buChar char="○"/>
              <a:defRPr sz="2400">
                <a:latin typeface="Barlow Light"/>
                <a:ea typeface="Barlow Light"/>
                <a:cs typeface="Barlow Light"/>
                <a:sym typeface="Barlow Light"/>
              </a:defRPr>
            </a:lvl8pPr>
            <a:lvl9pPr marL="4114800" lvl="8" indent="-381000">
              <a:spcBef>
                <a:spcPts val="0"/>
              </a:spcBef>
              <a:spcAft>
                <a:spcPts val="0"/>
              </a:spcAft>
              <a:buSzPts val="2400"/>
              <a:buFont typeface="Barlow Light"/>
              <a:buChar char="■"/>
              <a:defRPr sz="2400">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ajconline.org/article/S0002-9149(13)00388-3/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icpsr.umich.edu/icpsrweb/ICPSR/studies/4652?archive=ICPSR&amp;q=MIDU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icpsr.umich.edu/icpsrweb/NACDA/studies/2928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hemattie@hsph.harvard.edu"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mailto:ploenzke@g.harvard.ed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eproducibleresearch/BST270-Spring2019"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BST 270</a:t>
            </a:r>
            <a:endParaRPr/>
          </a:p>
          <a:p>
            <a:pPr marL="0" lvl="0" indent="0" algn="ctr" rtl="0">
              <a:spcBef>
                <a:spcPts val="0"/>
              </a:spcBef>
              <a:spcAft>
                <a:spcPts val="0"/>
              </a:spcAft>
              <a:buNone/>
            </a:pPr>
            <a:r>
              <a:rPr lang="en" sz="3600"/>
              <a:t>Reproducible </a:t>
            </a:r>
            <a:endParaRPr sz="3600"/>
          </a:p>
          <a:p>
            <a:pPr marL="0" lvl="0" indent="0" algn="ctr" rtl="0">
              <a:spcBef>
                <a:spcPts val="0"/>
              </a:spcBef>
              <a:spcAft>
                <a:spcPts val="0"/>
              </a:spcAft>
              <a:buNone/>
            </a:pPr>
            <a:r>
              <a:rPr lang="en" sz="3600"/>
              <a:t>Data Science</a:t>
            </a:r>
            <a:endParaRPr sz="3600"/>
          </a:p>
          <a:p>
            <a:pPr marL="0" lvl="0" indent="0" algn="ctr" rtl="0">
              <a:spcBef>
                <a:spcPts val="0"/>
              </a:spcBef>
              <a:spcAft>
                <a:spcPts val="0"/>
              </a:spcAft>
              <a:buNone/>
            </a:pPr>
            <a:r>
              <a:rPr lang="en" sz="1800"/>
              <a:t>Spring 2019</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9"/>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286" name="Google Shape;286;p19"/>
          <p:cNvGrpSpPr/>
          <p:nvPr/>
        </p:nvGrpSpPr>
        <p:grpSpPr>
          <a:xfrm rot="10800000" flipH="1">
            <a:off x="544986" y="3199242"/>
            <a:ext cx="1812871" cy="1534925"/>
            <a:chOff x="9598025" y="882650"/>
            <a:chExt cx="2266938" cy="1754200"/>
          </a:xfrm>
        </p:grpSpPr>
        <p:sp>
          <p:nvSpPr>
            <p:cNvPr id="287" name="Google Shape;287;p19"/>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9"/>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9"/>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9"/>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19"/>
          <p:cNvGrpSpPr/>
          <p:nvPr/>
        </p:nvGrpSpPr>
        <p:grpSpPr>
          <a:xfrm>
            <a:off x="6715727" y="584155"/>
            <a:ext cx="1929940" cy="1390222"/>
            <a:chOff x="9925050" y="4203700"/>
            <a:chExt cx="2267050" cy="1803375"/>
          </a:xfrm>
        </p:grpSpPr>
        <p:sp>
          <p:nvSpPr>
            <p:cNvPr id="292" name="Google Shape;292;p19"/>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9"/>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9"/>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9"/>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9"/>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9"/>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9"/>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9"/>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9"/>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9"/>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9"/>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9"/>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4" name="Google Shape;304;p19"/>
          <p:cNvSpPr txBox="1"/>
          <p:nvPr/>
        </p:nvSpPr>
        <p:spPr>
          <a:xfrm>
            <a:off x="2357850" y="2138400"/>
            <a:ext cx="5733000" cy="8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FFFFFF"/>
                </a:solidFill>
                <a:latin typeface="Miriam Libre"/>
                <a:ea typeface="Miriam Libre"/>
                <a:cs typeface="Miriam Libre"/>
                <a:sym typeface="Miriam Libre"/>
              </a:rPr>
              <a:t>In-Class Project</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0"/>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11</a:t>
            </a:fld>
            <a:endParaRPr/>
          </a:p>
        </p:txBody>
      </p:sp>
      <p:sp>
        <p:nvSpPr>
          <p:cNvPr id="310" name="Google Shape;310;p20"/>
          <p:cNvSpPr txBox="1">
            <a:spLocks noGrp="1"/>
          </p:cNvSpPr>
          <p:nvPr>
            <p:ph type="body" idx="1"/>
          </p:nvPr>
        </p:nvSpPr>
        <p:spPr>
          <a:xfrm>
            <a:off x="208050" y="460025"/>
            <a:ext cx="5721300" cy="4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We will attempt to reproduce the results from and critique the reproducibility of:</a:t>
            </a:r>
            <a:endParaRPr sz="1800"/>
          </a:p>
          <a:p>
            <a:pPr marL="0" lvl="0" indent="0" algn="l" rtl="0">
              <a:spcBef>
                <a:spcPts val="600"/>
              </a:spcBef>
              <a:spcAft>
                <a:spcPts val="0"/>
              </a:spcAft>
              <a:buNone/>
            </a:pPr>
            <a:endParaRPr/>
          </a:p>
          <a:p>
            <a:pPr marL="0" lvl="0" indent="0" algn="l" rtl="0">
              <a:spcBef>
                <a:spcPts val="600"/>
              </a:spcBef>
              <a:spcAft>
                <a:spcPts val="0"/>
              </a:spcAft>
              <a:buNone/>
            </a:pPr>
            <a:r>
              <a:rPr lang="en" sz="1400"/>
              <a:t>[1] Boehm, J. K., Williams, D. R., Rimm, E. B., Ryff, C., \&amp; Kubzansky, L. D. (2013). </a:t>
            </a:r>
            <a:r>
              <a:rPr lang="en" sz="1400" u="sng">
                <a:solidFill>
                  <a:schemeClr val="hlink"/>
                </a:solidFill>
                <a:hlinkClick r:id="rId3"/>
              </a:rPr>
              <a:t>Relation between Optimism and Lipids in Midlife</a:t>
            </a:r>
            <a:r>
              <a:rPr lang="en" sz="1400"/>
              <a:t>. The American Journal of Cardiology, 111(10), 1425-1431.</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Specific Tasks:</a:t>
            </a:r>
            <a:endParaRPr sz="1400"/>
          </a:p>
          <a:p>
            <a:pPr marL="457200" lvl="0" indent="-317500" algn="l" rtl="0">
              <a:spcBef>
                <a:spcPts val="600"/>
              </a:spcBef>
              <a:spcAft>
                <a:spcPts val="0"/>
              </a:spcAft>
              <a:buClr>
                <a:srgbClr val="000000"/>
              </a:buClr>
              <a:buSzPts val="1400"/>
              <a:buChar char="▹"/>
            </a:pPr>
            <a:r>
              <a:rPr lang="en" sz="1400"/>
              <a:t>Figure 1</a:t>
            </a:r>
            <a:endParaRPr sz="1400"/>
          </a:p>
          <a:p>
            <a:pPr marL="457200" lvl="0" indent="-317500" algn="l" rtl="0">
              <a:spcBef>
                <a:spcPts val="0"/>
              </a:spcBef>
              <a:spcAft>
                <a:spcPts val="0"/>
              </a:spcAft>
              <a:buClr>
                <a:srgbClr val="000000"/>
              </a:buClr>
              <a:buSzPts val="1400"/>
              <a:buChar char="▹"/>
            </a:pPr>
            <a:r>
              <a:rPr lang="en" sz="1400"/>
              <a:t>Tables 1-5</a:t>
            </a:r>
            <a:endParaRPr sz="1400"/>
          </a:p>
          <a:p>
            <a:pPr marL="457200" lvl="0" indent="-317500" algn="l" rtl="0">
              <a:spcBef>
                <a:spcPts val="0"/>
              </a:spcBef>
              <a:spcAft>
                <a:spcPts val="0"/>
              </a:spcAft>
              <a:buClr>
                <a:srgbClr val="000000"/>
              </a:buClr>
              <a:buSzPts val="1400"/>
              <a:buChar char="▹"/>
            </a:pPr>
            <a:r>
              <a:rPr lang="en" sz="1400"/>
              <a:t>Critique reproducibility</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1"/>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12</a:t>
            </a:fld>
            <a:endParaRPr/>
          </a:p>
        </p:txBody>
      </p:sp>
      <p:sp>
        <p:nvSpPr>
          <p:cNvPr id="316" name="Google Shape;316;p21"/>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MIDUS II Data Sets</a:t>
            </a:r>
            <a:endParaRPr>
              <a:solidFill>
                <a:srgbClr val="000000"/>
              </a:solidFill>
            </a:endParaRPr>
          </a:p>
        </p:txBody>
      </p:sp>
      <p:sp>
        <p:nvSpPr>
          <p:cNvPr id="317" name="Google Shape;317;p21"/>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rgbClr val="000000"/>
              </a:buClr>
              <a:buSzPts val="1400"/>
              <a:buAutoNum type="arabicPeriod"/>
            </a:pPr>
            <a:r>
              <a:rPr lang="en" sz="1400" u="sng">
                <a:solidFill>
                  <a:schemeClr val="hlink"/>
                </a:solidFill>
                <a:hlinkClick r:id="rId3"/>
              </a:rPr>
              <a:t>Data </a:t>
            </a:r>
            <a:r>
              <a:rPr lang="en" sz="1400"/>
              <a:t>and supporting codebook and other documents</a:t>
            </a:r>
            <a:endParaRPr sz="1400"/>
          </a:p>
          <a:p>
            <a:pPr marL="457200" lvl="0" indent="0" algn="l" rtl="0">
              <a:spcBef>
                <a:spcPts val="600"/>
              </a:spcBef>
              <a:spcAft>
                <a:spcPts val="0"/>
              </a:spcAft>
              <a:buNone/>
            </a:pPr>
            <a:endParaRPr sz="1400"/>
          </a:p>
          <a:p>
            <a:pPr marL="457200" lvl="0" indent="-317500" algn="l" rtl="0">
              <a:spcBef>
                <a:spcPts val="600"/>
              </a:spcBef>
              <a:spcAft>
                <a:spcPts val="0"/>
              </a:spcAft>
              <a:buClr>
                <a:srgbClr val="000000"/>
              </a:buClr>
              <a:buSzPts val="1400"/>
              <a:buAutoNum type="arabicPeriod"/>
            </a:pPr>
            <a:r>
              <a:rPr lang="en" sz="1400"/>
              <a:t>Biomarker </a:t>
            </a:r>
            <a:r>
              <a:rPr lang="en" sz="1400" u="sng">
                <a:solidFill>
                  <a:schemeClr val="hlink"/>
                </a:solidFill>
                <a:hlinkClick r:id="rId4"/>
              </a:rPr>
              <a:t>data</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This particular article focuses only on MIDUS II data, including biomarker data, and investigates the relationship between optimism and lipids. You can download the data in multiple formats. We will be using the R files in class and performing all data cleaning and analyses in R and an RMarkdown file.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13</a:t>
            </a:fld>
            <a:endParaRPr/>
          </a:p>
        </p:txBody>
      </p:sp>
      <p:sp>
        <p:nvSpPr>
          <p:cNvPr id="323" name="Google Shape;323;p22"/>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Homework</a:t>
            </a:r>
            <a:endParaRPr>
              <a:solidFill>
                <a:srgbClr val="000000"/>
              </a:solidFill>
            </a:endParaRPr>
          </a:p>
        </p:txBody>
      </p:sp>
      <p:sp>
        <p:nvSpPr>
          <p:cNvPr id="324" name="Google Shape;324;p22"/>
          <p:cNvSpPr txBox="1"/>
          <p:nvPr/>
        </p:nvSpPr>
        <p:spPr>
          <a:xfrm>
            <a:off x="457200" y="1650550"/>
            <a:ext cx="4983300" cy="3074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Miriam Libre"/>
              <a:buChar char="●"/>
            </a:pPr>
            <a:r>
              <a:rPr lang="en">
                <a:latin typeface="Miriam Libre"/>
                <a:ea typeface="Miriam Libre"/>
                <a:cs typeface="Miriam Libre"/>
                <a:sym typeface="Miriam Libre"/>
              </a:rPr>
              <a:t>Create GitHub account</a:t>
            </a:r>
            <a:endParaRPr>
              <a:latin typeface="Miriam Libre"/>
              <a:ea typeface="Miriam Libre"/>
              <a:cs typeface="Miriam Libre"/>
              <a:sym typeface="Miriam Libre"/>
            </a:endParaRPr>
          </a:p>
          <a:p>
            <a:pPr marL="0" lvl="0" indent="0" algn="l" rtl="0">
              <a:spcBef>
                <a:spcPts val="0"/>
              </a:spcBef>
              <a:spcAft>
                <a:spcPts val="0"/>
              </a:spcAft>
              <a:buNone/>
            </a:pPr>
            <a:endParaRPr>
              <a:latin typeface="Miriam Libre"/>
              <a:ea typeface="Miriam Libre"/>
              <a:cs typeface="Miriam Libre"/>
              <a:sym typeface="Miriam Libre"/>
            </a:endParaRPr>
          </a:p>
          <a:p>
            <a:pPr marL="457200" lvl="0" indent="-317500" algn="l" rtl="0">
              <a:spcBef>
                <a:spcPts val="0"/>
              </a:spcBef>
              <a:spcAft>
                <a:spcPts val="0"/>
              </a:spcAft>
              <a:buSzPts val="1400"/>
              <a:buFont typeface="Miriam Libre"/>
              <a:buChar char="●"/>
            </a:pPr>
            <a:r>
              <a:rPr lang="en">
                <a:latin typeface="Miriam Libre"/>
                <a:ea typeface="Miriam Libre"/>
                <a:cs typeface="Miriam Libre"/>
                <a:sym typeface="Miriam Libre"/>
              </a:rPr>
              <a:t>Clone class repository</a:t>
            </a:r>
            <a:endParaRPr>
              <a:latin typeface="Miriam Libre"/>
              <a:ea typeface="Miriam Libre"/>
              <a:cs typeface="Miriam Libre"/>
              <a:sym typeface="Miriam Libre"/>
            </a:endParaRPr>
          </a:p>
          <a:p>
            <a:pPr marL="0" lvl="0" indent="0" algn="l" rtl="0">
              <a:spcBef>
                <a:spcPts val="0"/>
              </a:spcBef>
              <a:spcAft>
                <a:spcPts val="0"/>
              </a:spcAft>
              <a:buNone/>
            </a:pPr>
            <a:endParaRPr>
              <a:latin typeface="Miriam Libre"/>
              <a:ea typeface="Miriam Libre"/>
              <a:cs typeface="Miriam Libre"/>
              <a:sym typeface="Miriam Libre"/>
            </a:endParaRPr>
          </a:p>
          <a:p>
            <a:pPr marL="457200" lvl="0" indent="-317500" algn="l" rtl="0">
              <a:spcBef>
                <a:spcPts val="0"/>
              </a:spcBef>
              <a:spcAft>
                <a:spcPts val="0"/>
              </a:spcAft>
              <a:buSzPts val="1400"/>
              <a:buFont typeface="Miriam Libre"/>
              <a:buChar char="●"/>
            </a:pPr>
            <a:r>
              <a:rPr lang="en">
                <a:latin typeface="Miriam Libre"/>
                <a:ea typeface="Miriam Libre"/>
                <a:cs typeface="Miriam Libre"/>
                <a:sym typeface="Miriam Libre"/>
              </a:rPr>
              <a:t>Read [1]</a:t>
            </a:r>
            <a:endParaRPr>
              <a:latin typeface="Miriam Libre"/>
              <a:ea typeface="Miriam Libre"/>
              <a:cs typeface="Miriam Libre"/>
              <a:sym typeface="Miriam Libre"/>
            </a:endParaRPr>
          </a:p>
          <a:p>
            <a:pPr marL="0" lvl="0" indent="0" algn="l" rtl="0">
              <a:spcBef>
                <a:spcPts val="0"/>
              </a:spcBef>
              <a:spcAft>
                <a:spcPts val="0"/>
              </a:spcAft>
              <a:buNone/>
            </a:pPr>
            <a:endParaRPr>
              <a:latin typeface="Miriam Libre"/>
              <a:ea typeface="Miriam Libre"/>
              <a:cs typeface="Miriam Libre"/>
              <a:sym typeface="Miriam Libre"/>
            </a:endParaRPr>
          </a:p>
          <a:p>
            <a:pPr marL="457200" lvl="0" indent="-317500" algn="l" rtl="0">
              <a:spcBef>
                <a:spcPts val="0"/>
              </a:spcBef>
              <a:spcAft>
                <a:spcPts val="0"/>
              </a:spcAft>
              <a:buSzPts val="1400"/>
              <a:buFont typeface="Miriam Libre"/>
              <a:buChar char="●"/>
            </a:pPr>
            <a:r>
              <a:rPr lang="en">
                <a:latin typeface="Miriam Libre"/>
                <a:ea typeface="Miriam Libre"/>
                <a:cs typeface="Miriam Libre"/>
                <a:sym typeface="Miriam Libre"/>
              </a:rPr>
              <a:t>Watch Module 2 videos</a:t>
            </a:r>
            <a:endParaRPr>
              <a:latin typeface="Miriam Libre"/>
              <a:ea typeface="Miriam Libre"/>
              <a:cs typeface="Miriam Libre"/>
              <a:sym typeface="Miriam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4201-DDB4-D64C-AF77-505089C52B2C}"/>
              </a:ext>
            </a:extLst>
          </p:cNvPr>
          <p:cNvSpPr>
            <a:spLocks noGrp="1"/>
          </p:cNvSpPr>
          <p:nvPr>
            <p:ph type="ctrTitle"/>
          </p:nvPr>
        </p:nvSpPr>
        <p:spPr/>
        <p:txBody>
          <a:bodyPr/>
          <a:lstStyle/>
          <a:p>
            <a:endParaRPr lang="en-US"/>
          </a:p>
        </p:txBody>
      </p:sp>
      <p:pic>
        <p:nvPicPr>
          <p:cNvPr id="4" name="slide.url=https://www.polleverywhere.com/free_text_polls/uTolCQw2y4usvrm">
            <a:extLst>
              <a:ext uri="{FF2B5EF4-FFF2-40B4-BE49-F238E27FC236}">
                <a16:creationId xmlns:a16="http://schemas.microsoft.com/office/drawing/2014/main" id="{9786172A-CA33-B44D-AC9A-0C86872F22AD}"/>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265682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B71D-A363-CF4D-B53E-86E19132DF1B}"/>
              </a:ext>
            </a:extLst>
          </p:cNvPr>
          <p:cNvSpPr>
            <a:spLocks noGrp="1"/>
          </p:cNvSpPr>
          <p:nvPr>
            <p:ph type="ctrTitle"/>
          </p:nvPr>
        </p:nvSpPr>
        <p:spPr/>
        <p:txBody>
          <a:bodyPr/>
          <a:lstStyle/>
          <a:p>
            <a:endParaRPr lang="en-US"/>
          </a:p>
        </p:txBody>
      </p:sp>
      <p:pic>
        <p:nvPicPr>
          <p:cNvPr id="4" name="slide.url=https://www.polleverywhere.com/multiple_choice_polls/ZEO8ng0xkPfSUCjNv235l">
            <a:extLst>
              <a:ext uri="{FF2B5EF4-FFF2-40B4-BE49-F238E27FC236}">
                <a16:creationId xmlns:a16="http://schemas.microsoft.com/office/drawing/2014/main" id="{3513501F-0541-DD4D-9FD8-901B299D728F}"/>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299937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349EE4-86F7-AD4F-A665-B9C139B930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6" name="Text Placeholder 5">
            <a:extLst>
              <a:ext uri="{FF2B5EF4-FFF2-40B4-BE49-F238E27FC236}">
                <a16:creationId xmlns:a16="http://schemas.microsoft.com/office/drawing/2014/main" id="{1416108F-52F3-4F4A-85E5-02CF6B12A879}"/>
              </a:ext>
            </a:extLst>
          </p:cNvPr>
          <p:cNvSpPr>
            <a:spLocks noGrp="1"/>
          </p:cNvSpPr>
          <p:nvPr>
            <p:ph type="body" idx="1"/>
          </p:nvPr>
        </p:nvSpPr>
        <p:spPr>
          <a:xfrm>
            <a:off x="2848484" y="346229"/>
            <a:ext cx="3447000" cy="3971796"/>
          </a:xfrm>
          <a:solidFill>
            <a:schemeClr val="bg1"/>
          </a:solidFill>
        </p:spPr>
        <p:txBody>
          <a:bodyPr/>
          <a:lstStyle/>
          <a:p>
            <a:pPr marL="76200" indent="0">
              <a:buNone/>
            </a:pPr>
            <a:r>
              <a:rPr lang="en-US" sz="1800" b="1" dirty="0"/>
              <a:t>Reproducible</a:t>
            </a:r>
            <a:r>
              <a:rPr lang="en-US" sz="1800" dirty="0"/>
              <a:t>: when a result can be regenerated exactly as suggested given the same set of inputs and parameters.</a:t>
            </a:r>
          </a:p>
          <a:p>
            <a:pPr marL="76200" indent="0">
              <a:buNone/>
            </a:pPr>
            <a:endParaRPr lang="en-US" sz="1800" dirty="0"/>
          </a:p>
          <a:p>
            <a:pPr marL="76200" indent="0">
              <a:buNone/>
            </a:pPr>
            <a:r>
              <a:rPr lang="en-US" sz="1800" b="1" dirty="0"/>
              <a:t>Replicable</a:t>
            </a:r>
            <a:r>
              <a:rPr lang="en-US" sz="1800" dirty="0"/>
              <a:t>: when a result or similar performance can be generated with similar or different methods than the one proposed on the same or possibly slightly different data. </a:t>
            </a:r>
          </a:p>
        </p:txBody>
      </p:sp>
    </p:spTree>
    <p:extLst>
      <p:ext uri="{BB962C8B-B14F-4D97-AF65-F5344CB8AC3E}">
        <p14:creationId xmlns:p14="http://schemas.microsoft.com/office/powerpoint/2010/main" val="360795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Teaching Staff</a:t>
            </a:r>
            <a:endParaRPr>
              <a:solidFill>
                <a:srgbClr val="000000"/>
              </a:solidFill>
            </a:endParaRPr>
          </a:p>
        </p:txBody>
      </p:sp>
      <p:sp>
        <p:nvSpPr>
          <p:cNvPr id="246" name="Google Shape;246;p14"/>
          <p:cNvSpPr txBox="1">
            <a:spLocks noGrp="1"/>
          </p:cNvSpPr>
          <p:nvPr>
            <p:ph type="body" idx="1"/>
          </p:nvPr>
        </p:nvSpPr>
        <p:spPr>
          <a:xfrm>
            <a:off x="457200" y="1672300"/>
            <a:ext cx="2908800" cy="315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Heather Mattie</a:t>
            </a:r>
            <a:endParaRPr sz="1400"/>
          </a:p>
          <a:p>
            <a:pPr marL="0" lvl="0" indent="0" algn="l" rtl="0">
              <a:spcBef>
                <a:spcPts val="600"/>
              </a:spcBef>
              <a:spcAft>
                <a:spcPts val="0"/>
              </a:spcAft>
              <a:buNone/>
            </a:pPr>
            <a:r>
              <a:rPr lang="en" sz="1400"/>
              <a:t>Instructor of Data Science</a:t>
            </a:r>
            <a:endParaRPr sz="1400"/>
          </a:p>
          <a:p>
            <a:pPr marL="0" lvl="0" indent="0" algn="l" rtl="0">
              <a:spcBef>
                <a:spcPts val="600"/>
              </a:spcBef>
              <a:spcAft>
                <a:spcPts val="0"/>
              </a:spcAft>
              <a:buClr>
                <a:schemeClr val="dk1"/>
              </a:buClr>
              <a:buSzPts val="1100"/>
              <a:buFont typeface="Arial"/>
              <a:buNone/>
            </a:pPr>
            <a:endParaRPr sz="1400"/>
          </a:p>
          <a:p>
            <a:pPr marL="0" lvl="0" indent="0" algn="l" rtl="0">
              <a:spcBef>
                <a:spcPts val="600"/>
              </a:spcBef>
              <a:spcAft>
                <a:spcPts val="0"/>
              </a:spcAft>
              <a:buNone/>
            </a:pPr>
            <a:r>
              <a:rPr lang="en" sz="1400"/>
              <a:t>Email: </a:t>
            </a:r>
            <a:r>
              <a:rPr lang="en" sz="1400" u="sng">
                <a:solidFill>
                  <a:schemeClr val="hlink"/>
                </a:solidFill>
                <a:hlinkClick r:id="rId3"/>
              </a:rPr>
              <a:t>hemattie@hsph.harvard.edu</a:t>
            </a:r>
            <a:endParaRPr sz="1400"/>
          </a:p>
          <a:p>
            <a:pPr marL="0" lvl="0" indent="0" algn="l" rtl="0">
              <a:spcBef>
                <a:spcPts val="600"/>
              </a:spcBef>
              <a:spcAft>
                <a:spcPts val="0"/>
              </a:spcAft>
              <a:buClr>
                <a:schemeClr val="dk1"/>
              </a:buClr>
              <a:buSzPts val="1100"/>
              <a:buFont typeface="Arial"/>
              <a:buNone/>
            </a:pPr>
            <a:endParaRPr sz="1400"/>
          </a:p>
          <a:p>
            <a:pPr marL="0" lvl="0" indent="0" algn="l" rtl="0">
              <a:spcBef>
                <a:spcPts val="600"/>
              </a:spcBef>
              <a:spcAft>
                <a:spcPts val="0"/>
              </a:spcAft>
              <a:buNone/>
            </a:pPr>
            <a:r>
              <a:rPr lang="en" sz="1400"/>
              <a:t>Office Hour: Mondays 5:15-6:15pm or by appointment</a:t>
            </a:r>
            <a:endParaRPr sz="1400"/>
          </a:p>
          <a:p>
            <a:pPr marL="0" lvl="0" indent="0" algn="l" rtl="0">
              <a:spcBef>
                <a:spcPts val="600"/>
              </a:spcBef>
              <a:spcAft>
                <a:spcPts val="0"/>
              </a:spcAft>
              <a:buClr>
                <a:schemeClr val="dk1"/>
              </a:buClr>
              <a:buSzPts val="1100"/>
              <a:buFont typeface="Arial"/>
              <a:buNone/>
            </a:pPr>
            <a:r>
              <a:rPr lang="en" sz="1400">
                <a:solidFill>
                  <a:schemeClr val="dk1"/>
                </a:solidFill>
              </a:rPr>
              <a:t>Office: Building 1, 4th floor, room 421A</a:t>
            </a:r>
            <a:endParaRPr sz="1400"/>
          </a:p>
          <a:p>
            <a:pPr marL="0" lvl="0" indent="0" algn="l" rtl="0">
              <a:spcBef>
                <a:spcPts val="600"/>
              </a:spcBef>
              <a:spcAft>
                <a:spcPts val="0"/>
              </a:spcAft>
              <a:buNone/>
            </a:pPr>
            <a:endParaRPr/>
          </a:p>
        </p:txBody>
      </p:sp>
      <p:sp>
        <p:nvSpPr>
          <p:cNvPr id="247" name="Google Shape;247;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5</a:t>
            </a:fld>
            <a:endParaRPr/>
          </a:p>
        </p:txBody>
      </p:sp>
      <p:sp>
        <p:nvSpPr>
          <p:cNvPr id="248" name="Google Shape;248;p14"/>
          <p:cNvSpPr txBox="1">
            <a:spLocks noGrp="1"/>
          </p:cNvSpPr>
          <p:nvPr>
            <p:ph type="body" idx="2"/>
          </p:nvPr>
        </p:nvSpPr>
        <p:spPr>
          <a:xfrm>
            <a:off x="3365950" y="1672300"/>
            <a:ext cx="2725500" cy="315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Matt Ploenzke</a:t>
            </a:r>
            <a:endParaRPr sz="1400"/>
          </a:p>
          <a:p>
            <a:pPr marL="0" lvl="0" indent="0" algn="l" rtl="0">
              <a:spcBef>
                <a:spcPts val="600"/>
              </a:spcBef>
              <a:spcAft>
                <a:spcPts val="0"/>
              </a:spcAft>
              <a:buNone/>
            </a:pPr>
            <a:r>
              <a:rPr lang="en" sz="1400"/>
              <a:t>PhD Candidate, Biostatistics</a:t>
            </a:r>
            <a:endParaRPr sz="1400"/>
          </a:p>
          <a:p>
            <a:pPr marL="0" lvl="0" indent="0" algn="l" rtl="0">
              <a:spcBef>
                <a:spcPts val="600"/>
              </a:spcBef>
              <a:spcAft>
                <a:spcPts val="0"/>
              </a:spcAft>
              <a:buClr>
                <a:schemeClr val="dk1"/>
              </a:buClr>
              <a:buSzPts val="1100"/>
              <a:buFont typeface="Arial"/>
              <a:buNone/>
            </a:pPr>
            <a:endParaRPr sz="1400"/>
          </a:p>
          <a:p>
            <a:pPr marL="0" lvl="0" indent="0" algn="l" rtl="0">
              <a:spcBef>
                <a:spcPts val="600"/>
              </a:spcBef>
              <a:spcAft>
                <a:spcPts val="0"/>
              </a:spcAft>
              <a:buNone/>
            </a:pPr>
            <a:r>
              <a:rPr lang="en" sz="1400"/>
              <a:t>Email: </a:t>
            </a:r>
            <a:r>
              <a:rPr lang="en" sz="1400" u="sng">
                <a:solidFill>
                  <a:schemeClr val="hlink"/>
                </a:solidFill>
                <a:hlinkClick r:id="rId4"/>
              </a:rPr>
              <a:t>ploenzke@g.harvard.edu</a:t>
            </a:r>
            <a:endParaRPr sz="1400"/>
          </a:p>
          <a:p>
            <a:pPr marL="0" lvl="0" indent="0" algn="l" rtl="0">
              <a:spcBef>
                <a:spcPts val="600"/>
              </a:spcBef>
              <a:spcAft>
                <a:spcPts val="0"/>
              </a:spcAft>
              <a:buNone/>
            </a:pPr>
            <a:endParaRPr sz="1400"/>
          </a:p>
          <a:p>
            <a:pPr marL="0" lvl="0" indent="0" algn="l" rtl="0">
              <a:spcBef>
                <a:spcPts val="600"/>
              </a:spcBef>
              <a:spcAft>
                <a:spcPts val="0"/>
              </a:spcAft>
              <a:buClr>
                <a:schemeClr val="dk1"/>
              </a:buClr>
              <a:buSzPts val="1100"/>
              <a:buFont typeface="Arial"/>
              <a:buNone/>
            </a:pPr>
            <a:r>
              <a:rPr lang="en" sz="1400"/>
              <a:t>Office hour: Fridays 12-1pm in Heather's office</a:t>
            </a:r>
            <a:endParaRPr sz="1400"/>
          </a:p>
          <a:p>
            <a:pPr marL="0" lvl="0" indent="0" algn="l" rtl="0">
              <a:spcBef>
                <a:spcPts val="6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Course Details</a:t>
            </a:r>
            <a:endParaRPr>
              <a:solidFill>
                <a:srgbClr val="000000"/>
              </a:solidFill>
            </a:endParaRPr>
          </a:p>
        </p:txBody>
      </p:sp>
      <p:sp>
        <p:nvSpPr>
          <p:cNvPr id="254" name="Google Shape;254;p15"/>
          <p:cNvSpPr txBox="1">
            <a:spLocks noGrp="1"/>
          </p:cNvSpPr>
          <p:nvPr>
            <p:ph type="body" idx="4294967295"/>
          </p:nvPr>
        </p:nvSpPr>
        <p:spPr>
          <a:xfrm>
            <a:off x="3101651" y="1519900"/>
            <a:ext cx="2494200" cy="2358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200">
              <a:solidFill>
                <a:srgbClr val="000000"/>
              </a:solidFill>
            </a:endParaRPr>
          </a:p>
          <a:p>
            <a:pPr marL="0" lvl="0" indent="0" algn="l" rtl="0">
              <a:spcBef>
                <a:spcPts val="600"/>
              </a:spcBef>
              <a:spcAft>
                <a:spcPts val="0"/>
              </a:spcAft>
              <a:buClr>
                <a:schemeClr val="dk1"/>
              </a:buClr>
              <a:buSzPts val="1100"/>
              <a:buFont typeface="Arial"/>
              <a:buNone/>
            </a:pPr>
            <a:endParaRPr sz="1200" b="1">
              <a:solidFill>
                <a:srgbClr val="000000"/>
              </a:solidFill>
            </a:endParaRPr>
          </a:p>
        </p:txBody>
      </p:sp>
      <p:sp>
        <p:nvSpPr>
          <p:cNvPr id="255" name="Google Shape;255;p15"/>
          <p:cNvSpPr txBox="1">
            <a:spLocks noGrp="1"/>
          </p:cNvSpPr>
          <p:nvPr>
            <p:ph type="body" idx="4294967295"/>
          </p:nvPr>
        </p:nvSpPr>
        <p:spPr>
          <a:xfrm>
            <a:off x="457200" y="1519900"/>
            <a:ext cx="5138700" cy="289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t>Mondays 3:45-5:15pm </a:t>
            </a:r>
            <a:endParaRPr sz="1400"/>
          </a:p>
          <a:p>
            <a:pPr marL="457200" lvl="0" indent="0" algn="l" rtl="0">
              <a:spcBef>
                <a:spcPts val="0"/>
              </a:spcBef>
              <a:spcAft>
                <a:spcPts val="0"/>
              </a:spcAft>
              <a:buNone/>
            </a:pPr>
            <a:endParaRPr sz="1400"/>
          </a:p>
          <a:p>
            <a:pPr marL="457200" lvl="0" indent="-317500" algn="l" rtl="0">
              <a:spcBef>
                <a:spcPts val="0"/>
              </a:spcBef>
              <a:spcAft>
                <a:spcPts val="0"/>
              </a:spcAft>
              <a:buClr>
                <a:srgbClr val="000000"/>
              </a:buClr>
              <a:buSzPts val="1400"/>
              <a:buChar char="▹"/>
            </a:pPr>
            <a:r>
              <a:rPr lang="en" sz="1400"/>
              <a:t>FXB G3</a:t>
            </a:r>
            <a:endParaRPr sz="1400"/>
          </a:p>
          <a:p>
            <a:pPr marL="0" lvl="0" indent="0" algn="l" rtl="0">
              <a:spcBef>
                <a:spcPts val="0"/>
              </a:spcBef>
              <a:spcAft>
                <a:spcPts val="0"/>
              </a:spcAft>
              <a:buNone/>
            </a:pPr>
            <a:endParaRPr sz="1400"/>
          </a:p>
          <a:p>
            <a:pPr marL="457200" lvl="0" indent="-317500" algn="l" rtl="0">
              <a:spcBef>
                <a:spcPts val="0"/>
              </a:spcBef>
              <a:spcAft>
                <a:spcPts val="0"/>
              </a:spcAft>
              <a:buClr>
                <a:srgbClr val="000000"/>
              </a:buClr>
              <a:buSzPts val="1400"/>
              <a:buChar char="▹"/>
            </a:pPr>
            <a:r>
              <a:rPr lang="en" sz="1400"/>
              <a:t>2.5 credits (Pass/Fail)</a:t>
            </a:r>
            <a:endParaRPr sz="1400"/>
          </a:p>
          <a:p>
            <a:pPr marL="914400" lvl="1" indent="-317500" algn="l" rtl="0">
              <a:spcBef>
                <a:spcPts val="0"/>
              </a:spcBef>
              <a:spcAft>
                <a:spcPts val="0"/>
              </a:spcAft>
              <a:buClr>
                <a:srgbClr val="000000"/>
              </a:buClr>
              <a:buSzPts val="1400"/>
              <a:buChar char="￭"/>
            </a:pPr>
            <a:r>
              <a:rPr lang="en" sz="1400"/>
              <a:t>A minimum of 70% is needed for a Pass</a:t>
            </a:r>
            <a:endParaRPr sz="1400"/>
          </a:p>
          <a:p>
            <a:pPr marL="0" lvl="0" indent="0" algn="l" rtl="0">
              <a:spcBef>
                <a:spcPts val="0"/>
              </a:spcBef>
              <a:spcAft>
                <a:spcPts val="0"/>
              </a:spcAft>
              <a:buNone/>
            </a:pPr>
            <a:endParaRPr sz="1400"/>
          </a:p>
          <a:p>
            <a:pPr marL="457200" lvl="0" indent="-317500" algn="l" rtl="0">
              <a:spcBef>
                <a:spcPts val="0"/>
              </a:spcBef>
              <a:spcAft>
                <a:spcPts val="0"/>
              </a:spcAft>
              <a:buClr>
                <a:srgbClr val="000000"/>
              </a:buClr>
              <a:buSzPts val="1400"/>
              <a:buChar char="▹"/>
            </a:pPr>
            <a:r>
              <a:rPr lang="en" sz="1400"/>
              <a:t>Grading</a:t>
            </a:r>
            <a:endParaRPr sz="1400"/>
          </a:p>
          <a:p>
            <a:pPr marL="914400" lvl="1" indent="-317500" algn="l" rtl="0">
              <a:spcBef>
                <a:spcPts val="0"/>
              </a:spcBef>
              <a:spcAft>
                <a:spcPts val="0"/>
              </a:spcAft>
              <a:buClr>
                <a:srgbClr val="000000"/>
              </a:buClr>
              <a:buSzPts val="1400"/>
              <a:buChar char="￭"/>
            </a:pPr>
            <a:r>
              <a:rPr lang="en" sz="1400"/>
              <a:t>50% homework and in-class participation</a:t>
            </a:r>
            <a:endParaRPr sz="1400"/>
          </a:p>
          <a:p>
            <a:pPr marL="914400" lvl="1" indent="-317500" algn="l" rtl="0">
              <a:spcBef>
                <a:spcPts val="0"/>
              </a:spcBef>
              <a:spcAft>
                <a:spcPts val="0"/>
              </a:spcAft>
              <a:buClr>
                <a:srgbClr val="000000"/>
              </a:buClr>
              <a:buSzPts val="1400"/>
              <a:buChar char="￭"/>
            </a:pPr>
            <a:r>
              <a:rPr lang="en" sz="1400"/>
              <a:t>10% attendance</a:t>
            </a:r>
            <a:endParaRPr sz="1400"/>
          </a:p>
          <a:p>
            <a:pPr marL="914400" lvl="1" indent="-317500" algn="l" rtl="0">
              <a:spcBef>
                <a:spcPts val="0"/>
              </a:spcBef>
              <a:spcAft>
                <a:spcPts val="0"/>
              </a:spcAft>
              <a:buClr>
                <a:srgbClr val="000000"/>
              </a:buClr>
              <a:buSzPts val="1400"/>
              <a:buChar char="￭"/>
            </a:pPr>
            <a:r>
              <a:rPr lang="en" sz="1400"/>
              <a:t>40% group project</a:t>
            </a:r>
            <a:endParaRPr sz="1400"/>
          </a:p>
          <a:p>
            <a:pPr marL="0" lvl="0" indent="0" algn="l" rtl="0">
              <a:spcBef>
                <a:spcPts val="0"/>
              </a:spcBef>
              <a:spcAft>
                <a:spcPts val="0"/>
              </a:spcAft>
              <a:buNone/>
            </a:pPr>
            <a:endParaRPr sz="1400"/>
          </a:p>
          <a:p>
            <a:pPr marL="457200" lvl="0" indent="-317500" algn="l" rtl="0">
              <a:spcBef>
                <a:spcPts val="0"/>
              </a:spcBef>
              <a:spcAft>
                <a:spcPts val="0"/>
              </a:spcAft>
              <a:buClr>
                <a:srgbClr val="000000"/>
              </a:buClr>
              <a:buSzPts val="1400"/>
              <a:buChar char="▹"/>
            </a:pPr>
            <a:r>
              <a:rPr lang="en" sz="1400"/>
              <a:t>Holidays (no class)</a:t>
            </a:r>
            <a:endParaRPr sz="1400"/>
          </a:p>
          <a:p>
            <a:pPr marL="914400" lvl="1" indent="-317500" algn="l" rtl="0">
              <a:spcBef>
                <a:spcPts val="0"/>
              </a:spcBef>
              <a:spcAft>
                <a:spcPts val="0"/>
              </a:spcAft>
              <a:buClr>
                <a:srgbClr val="000000"/>
              </a:buClr>
              <a:buSzPts val="1400"/>
              <a:buChar char="￭"/>
            </a:pPr>
            <a:r>
              <a:rPr lang="en" sz="1400"/>
              <a:t>February 18th</a:t>
            </a:r>
            <a:endParaRPr sz="1400"/>
          </a:p>
          <a:p>
            <a:pPr marL="914400" lvl="1" indent="-317500" algn="l" rtl="0">
              <a:spcBef>
                <a:spcPts val="0"/>
              </a:spcBef>
              <a:spcAft>
                <a:spcPts val="0"/>
              </a:spcAft>
              <a:buClr>
                <a:srgbClr val="000000"/>
              </a:buClr>
              <a:buSzPts val="1400"/>
              <a:buChar char="￭"/>
            </a:pPr>
            <a:r>
              <a:rPr lang="en" sz="1400"/>
              <a:t>March 18th</a:t>
            </a: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200">
              <a:solidFill>
                <a:srgbClr val="4F4A9E"/>
              </a:solidFill>
            </a:endParaRPr>
          </a:p>
        </p:txBody>
      </p:sp>
      <p:sp>
        <p:nvSpPr>
          <p:cNvPr id="256" name="Google Shape;256;p1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Course Details</a:t>
            </a:r>
            <a:endParaRPr>
              <a:solidFill>
                <a:srgbClr val="000000"/>
              </a:solidFill>
            </a:endParaRPr>
          </a:p>
        </p:txBody>
      </p:sp>
      <p:sp>
        <p:nvSpPr>
          <p:cNvPr id="262" name="Google Shape;262;p1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63" name="Google Shape;263;p16"/>
          <p:cNvSpPr txBox="1"/>
          <p:nvPr/>
        </p:nvSpPr>
        <p:spPr>
          <a:xfrm>
            <a:off x="2178452" y="3079599"/>
            <a:ext cx="1662600" cy="92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latin typeface="Barlow Light"/>
              <a:ea typeface="Barlow Light"/>
              <a:cs typeface="Barlow Light"/>
              <a:sym typeface="Barlow Light"/>
            </a:endParaRPr>
          </a:p>
        </p:txBody>
      </p:sp>
      <p:sp>
        <p:nvSpPr>
          <p:cNvPr id="264" name="Google Shape;264;p16"/>
          <p:cNvSpPr txBox="1"/>
          <p:nvPr/>
        </p:nvSpPr>
        <p:spPr>
          <a:xfrm>
            <a:off x="635725" y="1615875"/>
            <a:ext cx="4960200" cy="3259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Barlow Light"/>
              <a:buChar char="▹"/>
            </a:pPr>
            <a:r>
              <a:rPr lang="en">
                <a:solidFill>
                  <a:schemeClr val="dk1"/>
                </a:solidFill>
                <a:latin typeface="Barlow Light"/>
                <a:ea typeface="Barlow Light"/>
                <a:cs typeface="Barlow Light"/>
                <a:sym typeface="Barlow Light"/>
              </a:rPr>
              <a:t>Course videos</a:t>
            </a:r>
            <a:endParaRPr>
              <a:solidFill>
                <a:schemeClr val="dk1"/>
              </a:solidFill>
              <a:latin typeface="Barlow Light"/>
              <a:ea typeface="Barlow Light"/>
              <a:cs typeface="Barlow Light"/>
              <a:sym typeface="Barlow Light"/>
            </a:endParaRPr>
          </a:p>
          <a:p>
            <a:pPr marL="914400" lvl="1" indent="-317500" algn="l" rtl="0">
              <a:spcBef>
                <a:spcPts val="0"/>
              </a:spcBef>
              <a:spcAft>
                <a:spcPts val="0"/>
              </a:spcAft>
              <a:buClr>
                <a:schemeClr val="dk1"/>
              </a:buClr>
              <a:buSzPts val="1400"/>
              <a:buFont typeface="Barlow Light"/>
              <a:buChar char="￭"/>
            </a:pPr>
            <a:r>
              <a:rPr lang="en">
                <a:solidFill>
                  <a:schemeClr val="dk1"/>
                </a:solidFill>
                <a:latin typeface="Barlow Light"/>
                <a:ea typeface="Barlow Light"/>
                <a:cs typeface="Barlow Light"/>
                <a:sym typeface="Barlow Light"/>
              </a:rPr>
              <a:t>edx.org</a:t>
            </a:r>
            <a:endParaRPr>
              <a:solidFill>
                <a:schemeClr val="dk1"/>
              </a:solidFill>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endParaRPr>
              <a:solidFill>
                <a:schemeClr val="dk1"/>
              </a:solidFill>
              <a:latin typeface="Barlow Light"/>
              <a:ea typeface="Barlow Light"/>
              <a:cs typeface="Barlow Light"/>
              <a:sym typeface="Barlow Light"/>
            </a:endParaRPr>
          </a:p>
          <a:p>
            <a:pPr marL="457200" marR="0" lvl="0" indent="-317500" algn="l" rtl="0">
              <a:lnSpc>
                <a:spcPct val="100000"/>
              </a:lnSpc>
              <a:spcBef>
                <a:spcPts val="0"/>
              </a:spcBef>
              <a:spcAft>
                <a:spcPts val="0"/>
              </a:spcAft>
              <a:buClr>
                <a:schemeClr val="dk1"/>
              </a:buClr>
              <a:buSzPts val="1400"/>
              <a:buFont typeface="Barlow Light"/>
              <a:buChar char="▹"/>
            </a:pPr>
            <a:r>
              <a:rPr lang="en">
                <a:solidFill>
                  <a:schemeClr val="dk1"/>
                </a:solidFill>
                <a:latin typeface="Barlow Light"/>
                <a:ea typeface="Barlow Light"/>
                <a:cs typeface="Barlow Light"/>
                <a:sym typeface="Barlow Light"/>
              </a:rPr>
              <a:t>Course GitHub</a:t>
            </a:r>
            <a:endParaRPr>
              <a:solidFill>
                <a:schemeClr val="dk1"/>
              </a:solidFill>
              <a:latin typeface="Barlow Light"/>
              <a:ea typeface="Barlow Light"/>
              <a:cs typeface="Barlow Light"/>
              <a:sym typeface="Barlow Light"/>
            </a:endParaRPr>
          </a:p>
          <a:p>
            <a:pPr marL="914400" lvl="1" indent="-317500" algn="l" rtl="0">
              <a:spcBef>
                <a:spcPts val="0"/>
              </a:spcBef>
              <a:spcAft>
                <a:spcPts val="0"/>
              </a:spcAft>
              <a:buClr>
                <a:schemeClr val="dk1"/>
              </a:buClr>
              <a:buSzPts val="1400"/>
              <a:buFont typeface="Barlow Light"/>
              <a:buChar char="￭"/>
            </a:pPr>
            <a:r>
              <a:rPr lang="en" u="sng">
                <a:solidFill>
                  <a:schemeClr val="hlink"/>
                </a:solidFill>
                <a:latin typeface="Barlow Light"/>
                <a:ea typeface="Barlow Light"/>
                <a:cs typeface="Barlow Light"/>
                <a:sym typeface="Barlow Light"/>
                <a:hlinkClick r:id="rId3"/>
              </a:rPr>
              <a:t>BST270-Spring2019</a:t>
            </a:r>
            <a:endParaRPr>
              <a:solidFill>
                <a:schemeClr val="dk1"/>
              </a:solidFill>
              <a:latin typeface="Barlow Light"/>
              <a:ea typeface="Barlow Light"/>
              <a:cs typeface="Barlow Light"/>
              <a:sym typeface="Barlow Light"/>
            </a:endParaRPr>
          </a:p>
          <a:p>
            <a:pPr marL="0" lvl="0" indent="0" algn="l" rtl="0">
              <a:spcBef>
                <a:spcPts val="0"/>
              </a:spcBef>
              <a:spcAft>
                <a:spcPts val="0"/>
              </a:spcAft>
              <a:buNone/>
            </a:pPr>
            <a:endParaRPr/>
          </a:p>
          <a:p>
            <a:pPr marL="457200" lvl="0" indent="-317500" algn="l" rtl="0">
              <a:spcBef>
                <a:spcPts val="0"/>
              </a:spcBef>
              <a:spcAft>
                <a:spcPts val="0"/>
              </a:spcAft>
              <a:buClr>
                <a:schemeClr val="dk1"/>
              </a:buClr>
              <a:buSzPts val="1400"/>
              <a:buFont typeface="Barlow Light"/>
              <a:buChar char="▹"/>
            </a:pPr>
            <a:r>
              <a:rPr lang="en">
                <a:solidFill>
                  <a:schemeClr val="dk1"/>
                </a:solidFill>
                <a:latin typeface="Barlow Light"/>
                <a:ea typeface="Barlow Light"/>
                <a:cs typeface="Barlow Light"/>
                <a:sym typeface="Barlow Light"/>
              </a:rPr>
              <a:t>Optional reading</a:t>
            </a:r>
            <a:endParaRPr>
              <a:solidFill>
                <a:schemeClr val="dk1"/>
              </a:solidFill>
              <a:latin typeface="Barlow Light"/>
              <a:ea typeface="Barlow Light"/>
              <a:cs typeface="Barlow Light"/>
              <a:sym typeface="Barlow Light"/>
            </a:endParaRPr>
          </a:p>
          <a:p>
            <a:pPr marL="914400" lvl="1" indent="-317500" algn="l" rtl="0">
              <a:spcBef>
                <a:spcPts val="0"/>
              </a:spcBef>
              <a:spcAft>
                <a:spcPts val="0"/>
              </a:spcAft>
              <a:buClr>
                <a:schemeClr val="dk1"/>
              </a:buClr>
              <a:buSzPts val="1400"/>
              <a:buFont typeface="Barlow Light"/>
              <a:buChar char="￭"/>
            </a:pPr>
            <a:r>
              <a:rPr lang="en">
                <a:solidFill>
                  <a:schemeClr val="dk1"/>
                </a:solidFill>
                <a:latin typeface="Barlow Light"/>
                <a:ea typeface="Barlow Light"/>
                <a:cs typeface="Barlow Light"/>
                <a:sym typeface="Barlow Light"/>
              </a:rPr>
              <a:t>Christopher Gandrud (2015), Reproducible Research with R and RStudio, 2nd Ed.</a:t>
            </a:r>
            <a:endParaRPr>
              <a:solidFill>
                <a:schemeClr val="dk1"/>
              </a:solidFill>
              <a:latin typeface="Barlow Light"/>
              <a:ea typeface="Barlow Light"/>
              <a:cs typeface="Barlow Light"/>
              <a:sym typeface="Barlow Light"/>
            </a:endParaRPr>
          </a:p>
          <a:p>
            <a:pPr marL="914400" lvl="0" indent="0" algn="l" rtl="0">
              <a:spcBef>
                <a:spcPts val="0"/>
              </a:spcBef>
              <a:spcAft>
                <a:spcPts val="0"/>
              </a:spcAft>
              <a:buNone/>
            </a:pPr>
            <a:endParaRPr>
              <a:solidFill>
                <a:schemeClr val="dk1"/>
              </a:solidFill>
              <a:latin typeface="Barlow Light"/>
              <a:ea typeface="Barlow Light"/>
              <a:cs typeface="Barlow Light"/>
              <a:sym typeface="Barlow Light"/>
            </a:endParaRPr>
          </a:p>
          <a:p>
            <a:pPr marL="914400" lvl="1" indent="-317500" algn="l" rtl="0">
              <a:spcBef>
                <a:spcPts val="0"/>
              </a:spcBef>
              <a:spcAft>
                <a:spcPts val="0"/>
              </a:spcAft>
              <a:buClr>
                <a:schemeClr val="dk1"/>
              </a:buClr>
              <a:buSzPts val="1400"/>
              <a:buFont typeface="Barlow Light"/>
              <a:buChar char="￭"/>
            </a:pPr>
            <a:r>
              <a:rPr lang="en">
                <a:solidFill>
                  <a:schemeClr val="dk1"/>
                </a:solidFill>
                <a:latin typeface="Barlow Light"/>
                <a:ea typeface="Barlow Light"/>
                <a:cs typeface="Barlow Light"/>
                <a:sym typeface="Barlow Light"/>
              </a:rPr>
              <a:t>Kitzes, Turek, Deniz (2017), The Practice of Reproducible Research: Case Studies and Lessons from the Data-Intensive Sciences, 1st Ed.</a:t>
            </a:r>
            <a:endParaRPr>
              <a:solidFill>
                <a:schemeClr val="dk1"/>
              </a:solidFill>
              <a:latin typeface="Barlow Light"/>
              <a:ea typeface="Barlow Light"/>
              <a:cs typeface="Barlow Light"/>
              <a:sym typeface="Barlow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ctrTitle" idx="4294967295"/>
          </p:nvPr>
        </p:nvSpPr>
        <p:spPr>
          <a:xfrm>
            <a:off x="2474263" y="1234450"/>
            <a:ext cx="4195500" cy="18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Module 1: Introduction to Reproducible Science</a:t>
            </a:r>
            <a:endParaRPr>
              <a:solidFill>
                <a:srgbClr val="FFFFFF"/>
              </a:solidFill>
            </a:endParaRPr>
          </a:p>
        </p:txBody>
      </p:sp>
      <p:grpSp>
        <p:nvGrpSpPr>
          <p:cNvPr id="270" name="Google Shape;270;p17"/>
          <p:cNvGrpSpPr/>
          <p:nvPr/>
        </p:nvGrpSpPr>
        <p:grpSpPr>
          <a:xfrm>
            <a:off x="1754822" y="646214"/>
            <a:ext cx="5634372" cy="3988488"/>
            <a:chOff x="2583100" y="2973775"/>
            <a:chExt cx="461550" cy="437200"/>
          </a:xfrm>
        </p:grpSpPr>
        <p:sp>
          <p:nvSpPr>
            <p:cNvPr id="271" name="Google Shape;271;p1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7"/>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rgbClr val="000000"/>
              </a:buClr>
              <a:buSzPts val="2400"/>
              <a:buChar char="▹"/>
            </a:pPr>
            <a:r>
              <a:rPr lang="en"/>
              <a:t>1.1 Welcome to Reproducible Science</a:t>
            </a:r>
            <a:endParaRPr/>
          </a:p>
          <a:p>
            <a:pPr marL="457200" lvl="0" indent="0" algn="l" rtl="0">
              <a:spcBef>
                <a:spcPts val="600"/>
              </a:spcBef>
              <a:spcAft>
                <a:spcPts val="0"/>
              </a:spcAft>
              <a:buNone/>
            </a:pPr>
            <a:endParaRPr/>
          </a:p>
          <a:p>
            <a:pPr marL="457200" lvl="0" indent="-381000" algn="l" rtl="0">
              <a:spcBef>
                <a:spcPts val="600"/>
              </a:spcBef>
              <a:spcAft>
                <a:spcPts val="0"/>
              </a:spcAft>
              <a:buClr>
                <a:srgbClr val="000000"/>
              </a:buClr>
              <a:buSzPts val="2400"/>
              <a:buChar char="▹"/>
            </a:pPr>
            <a:r>
              <a:rPr lang="en"/>
              <a:t>1.2.1 Intro to the People/Faculty</a:t>
            </a:r>
            <a:endParaRPr/>
          </a:p>
          <a:p>
            <a:pPr marL="0" lvl="0" indent="0" algn="l" rtl="0">
              <a:spcBef>
                <a:spcPts val="600"/>
              </a:spcBef>
              <a:spcAft>
                <a:spcPts val="0"/>
              </a:spcAft>
              <a:buNone/>
            </a:pPr>
            <a:endParaRPr/>
          </a:p>
          <a:p>
            <a:pPr marL="457200" lvl="0" indent="-381000" algn="l" rtl="0">
              <a:spcBef>
                <a:spcPts val="600"/>
              </a:spcBef>
              <a:spcAft>
                <a:spcPts val="0"/>
              </a:spcAft>
              <a:buClr>
                <a:srgbClr val="000000"/>
              </a:buClr>
              <a:buSzPts val="2400"/>
              <a:buChar char="▹"/>
            </a:pPr>
            <a:r>
              <a:rPr lang="en"/>
              <a:t>1.3 Intro to the Modules </a:t>
            </a:r>
            <a:endParaRPr/>
          </a:p>
        </p:txBody>
      </p:sp>
      <p:sp>
        <p:nvSpPr>
          <p:cNvPr id="279" name="Google Shape;279;p1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Module 1 Videos</a:t>
            </a:r>
            <a:endParaRPr>
              <a:solidFill>
                <a:srgbClr val="000000"/>
              </a:solidFill>
            </a:endParaRPr>
          </a:p>
        </p:txBody>
      </p:sp>
      <p:sp>
        <p:nvSpPr>
          <p:cNvPr id="280" name="Google Shape;280;p18"/>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460</Words>
  <Application>Microsoft Macintosh PowerPoint</Application>
  <PresentationFormat>On-screen Show (16:9)</PresentationFormat>
  <Paragraphs>93</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Barlow</vt:lpstr>
      <vt:lpstr>Work Sans</vt:lpstr>
      <vt:lpstr>Calibri</vt:lpstr>
      <vt:lpstr>Miriam Libre</vt:lpstr>
      <vt:lpstr>Barlow Light</vt:lpstr>
      <vt:lpstr>Arial</vt:lpstr>
      <vt:lpstr>Roderigo template</vt:lpstr>
      <vt:lpstr>BST 270 Reproducible  Data Science Spring 2019</vt:lpstr>
      <vt:lpstr>PowerPoint Presentation</vt:lpstr>
      <vt:lpstr>PowerPoint Presentation</vt:lpstr>
      <vt:lpstr>PowerPoint Presentation</vt:lpstr>
      <vt:lpstr>Teaching Staff</vt:lpstr>
      <vt:lpstr>Course Details</vt:lpstr>
      <vt:lpstr>Course Details</vt:lpstr>
      <vt:lpstr>Module 1: Introduction to Reproducible Science</vt:lpstr>
      <vt:lpstr>Module 1 Videos</vt:lpstr>
      <vt:lpstr>PowerPoint Presentation</vt:lpstr>
      <vt:lpstr>PowerPoint Presentation</vt:lpstr>
      <vt:lpstr>MIDUS II Data Sets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BST 270 Reproducible  Data Science Spring 2019</dc:title>
  <cp:lastModifiedBy>Mattie, Heather</cp:lastModifiedBy>
  <cp:revision>2</cp:revision>
  <dcterms:modified xsi:type="dcterms:W3CDTF">2019-01-28T12:40:19Z</dcterms:modified>
</cp:coreProperties>
</file>