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8" r:id="rId2"/>
    <p:sldId id="435" r:id="rId3"/>
    <p:sldId id="464" r:id="rId4"/>
    <p:sldId id="436" r:id="rId5"/>
    <p:sldId id="467" r:id="rId6"/>
    <p:sldId id="471" r:id="rId7"/>
    <p:sldId id="448" r:id="rId8"/>
    <p:sldId id="468" r:id="rId9"/>
    <p:sldId id="472" r:id="rId10"/>
    <p:sldId id="461" r:id="rId11"/>
    <p:sldId id="469" r:id="rId12"/>
    <p:sldId id="4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540" y="-3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DD3B-3743-4D5D-850B-E80825BE231A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FC68-2404-4DB4-81F9-D8751CBD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02F-FA74-4B58-8730-425C3B48ADAE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B947-2EE4-4A4D-A283-837495FF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ADD-181E-4DE9-85A2-C34C275D6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925" y="1563238"/>
            <a:ext cx="10858150" cy="23879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Secular trends in cognitive trajectories of successive multi-ethnic cohorts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5679-D3D2-4883-BF88-0E6FD0EE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913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Jet M. J. Vonk</a:t>
            </a:r>
          </a:p>
          <a:p>
            <a:r>
              <a:rPr lang="en-US" dirty="0" smtClean="0"/>
              <a:t>2019-02-04</a:t>
            </a:r>
          </a:p>
          <a:p>
            <a:endParaRPr lang="en-US" dirty="0"/>
          </a:p>
          <a:p>
            <a:r>
              <a:rPr lang="en-US" dirty="0" smtClean="0"/>
              <a:t>Revision Alzheimer’s &amp; Dementia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-851915" y="1547284"/>
            <a:ext cx="3183634" cy="1726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age1 cog1-cog6 T1y-T6y;</a:t>
            </a:r>
          </a:p>
          <a:p>
            <a:r>
              <a:rPr lang="en-US" sz="900" dirty="0"/>
              <a:t>IDVARIABLE = id;</a:t>
            </a:r>
          </a:p>
          <a:p>
            <a:r>
              <a:rPr lang="en-US" sz="900" dirty="0"/>
              <a:t>USEOBSERVATIONS ARE </a:t>
            </a:r>
            <a:r>
              <a:rPr lang="en-US" sz="900" dirty="0" err="1"/>
              <a:t>cogQ</a:t>
            </a:r>
            <a:r>
              <a:rPr lang="en-US" sz="900" dirty="0"/>
              <a:t> EQ 0;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</a:t>
            </a:r>
            <a:r>
              <a:rPr lang="en-US" sz="900" dirty="0" err="1"/>
              <a:t>i</a:t>
            </a:r>
            <a:r>
              <a:rPr lang="en-US" sz="900" dirty="0"/>
              <a:t>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  new(WE0t0 WE0t2 WE0t4 WE0t6 WE0t8 WE0t10 WE0t12 WE0t14 WE1t0 WE1t2 </a:t>
            </a:r>
          </a:p>
          <a:p>
            <a:r>
              <a:rPr lang="en-US" sz="900" dirty="0"/>
              <a:t>  WE1t4 WE1t6 WE1t8 WE1t10 WE1t12 WE1t14);</a:t>
            </a:r>
          </a:p>
          <a:p>
            <a:r>
              <a:rPr lang="en-US" sz="900" dirty="0"/>
              <a:t>  WE0t0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WE0t2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WE0t4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WE0t6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WE0t8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WE0t10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WE0t12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WE0t14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r>
              <a:rPr lang="en-US" sz="900" dirty="0"/>
              <a:t>  WE1t0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WE1t2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WE1t4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WE1t6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WE1t8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WE1t10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WE1t12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WE1t14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new(BE0t0 BE0t2 BE0t4 BE0t6 BE0t8 BE0t10 BE0t12 BE0t14 BE1t0 BE1t2 </a:t>
            </a:r>
          </a:p>
          <a:p>
            <a:r>
              <a:rPr lang="en-US" sz="900" dirty="0"/>
              <a:t>  BE1t4 BE1t6 BE1t8 BE1t10 BE1t12 BE1t14);</a:t>
            </a:r>
          </a:p>
          <a:p>
            <a:r>
              <a:rPr lang="en-US" sz="900" dirty="0"/>
              <a:t>  BE0t0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BE0t2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BE0t4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BE0t6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BE0t8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BE0t10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BE0t12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BE0t14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r>
              <a:rPr lang="en-US" sz="900" dirty="0"/>
              <a:t>  BE1t0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BE1t2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BE1t4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BE1t6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BE1t8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BE1t10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BE1t12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BE1t14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new(HE0t0 HE0t2 HE0t4 HE0t6 HE0t8 HE0t10 HE0t12 HE0t14 HE1t0 HE1t2 </a:t>
            </a:r>
          </a:p>
          <a:p>
            <a:r>
              <a:rPr lang="en-US" sz="900" dirty="0"/>
              <a:t>  HE1t4 HE1t6 HE1t8 HE1t10 HE1t12 HE1t14);</a:t>
            </a:r>
          </a:p>
          <a:p>
            <a:r>
              <a:rPr lang="en-US" sz="900" dirty="0"/>
              <a:t>  HE0t0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HE0t2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HE0t4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HE0t6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HE0t8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HE0t10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HE0t12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HE0t14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r>
              <a:rPr lang="en-US" sz="900" dirty="0"/>
              <a:t>  HE1t0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HE1t2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HE1t4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HE1t6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HE1t8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HE1t10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HE1t12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HE1t14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51916" y="1239507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1 (e.g., cognition, </a:t>
            </a:r>
            <a:r>
              <a:rPr lang="en-US" sz="1400" dirty="0" err="1"/>
              <a:t>lowerQ</a:t>
            </a:r>
            <a:r>
              <a:rPr lang="en-US" sz="1400" dirty="0"/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6070466" y="1693614"/>
            <a:ext cx="3551122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</a:t>
            </a:r>
            <a:r>
              <a:rPr lang="en-US" sz="900" dirty="0" smtClean="0"/>
              <a:t>cohort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mem1-mem6 T1y-T6y;</a:t>
            </a:r>
          </a:p>
          <a:p>
            <a:r>
              <a:rPr lang="en-US" sz="900" dirty="0"/>
              <a:t>IDVARIABLE = id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USEOBSERVATIONS ARE </a:t>
            </a:r>
            <a:r>
              <a:rPr lang="en-US" sz="900" dirty="0" err="1" smtClean="0"/>
              <a:t>memQ</a:t>
            </a:r>
            <a:r>
              <a:rPr lang="en-US" sz="900" dirty="0" smtClean="0"/>
              <a:t> </a:t>
            </a:r>
            <a:r>
              <a:rPr lang="en-US" sz="900" dirty="0"/>
              <a:t>EQ 0;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0466" y="1244574"/>
            <a:ext cx="369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Adjusted_race</a:t>
            </a:r>
            <a:r>
              <a:rPr lang="en-US" sz="1400" dirty="0">
                <a:solidFill>
                  <a:schemeClr val="accent2"/>
                </a:solidFill>
              </a:rPr>
              <a:t> model 1 </a:t>
            </a:r>
            <a:r>
              <a:rPr lang="en-US" sz="1400" dirty="0" smtClean="0">
                <a:solidFill>
                  <a:schemeClr val="accent2"/>
                </a:solidFill>
              </a:rPr>
              <a:t>(memory, </a:t>
            </a:r>
            <a:r>
              <a:rPr lang="en-US" sz="1400" dirty="0" err="1">
                <a:solidFill>
                  <a:schemeClr val="accent2"/>
                </a:solidFill>
              </a:rPr>
              <a:t>lowerQ</a:t>
            </a:r>
            <a:r>
              <a:rPr lang="en-US" sz="1400" dirty="0" smtClean="0">
                <a:solidFill>
                  <a:schemeClr val="accent2"/>
                </a:solidFill>
              </a:rPr>
              <a:t>):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9331701" y="1692832"/>
            <a:ext cx="3551122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</a:t>
            </a:r>
            <a:r>
              <a:rPr lang="en-US" sz="900" dirty="0" smtClean="0"/>
              <a:t>cohort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T1y-T6y;</a:t>
            </a:r>
          </a:p>
          <a:p>
            <a:r>
              <a:rPr lang="en-US" sz="900" dirty="0"/>
              <a:t>IDVARIABLE = id;</a:t>
            </a:r>
          </a:p>
          <a:p>
            <a:r>
              <a:rPr lang="en-US" sz="900" dirty="0"/>
              <a:t>USEOBSERVATIONS ARE </a:t>
            </a:r>
            <a:r>
              <a:rPr lang="en-US" sz="900" dirty="0" err="1" smtClean="0"/>
              <a:t>lanQ</a:t>
            </a:r>
            <a:r>
              <a:rPr lang="en-US" sz="900" dirty="0" smtClean="0"/>
              <a:t> </a:t>
            </a:r>
            <a:r>
              <a:rPr lang="en-US" sz="900" dirty="0"/>
              <a:t>EQ 0;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9331701" y="1239507"/>
            <a:ext cx="369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Adjusted_race</a:t>
            </a:r>
            <a:r>
              <a:rPr lang="en-US" sz="1400" dirty="0">
                <a:solidFill>
                  <a:srgbClr val="7030A0"/>
                </a:solidFill>
              </a:rPr>
              <a:t> model 1 </a:t>
            </a:r>
            <a:r>
              <a:rPr lang="en-US" sz="1400" dirty="0" smtClean="0">
                <a:solidFill>
                  <a:srgbClr val="7030A0"/>
                </a:solidFill>
              </a:rPr>
              <a:t>(language, </a:t>
            </a:r>
            <a:r>
              <a:rPr lang="en-US" sz="1400" dirty="0" err="1" smtClean="0">
                <a:solidFill>
                  <a:srgbClr val="7030A0"/>
                </a:solidFill>
              </a:rPr>
              <a:t>lowerQ</a:t>
            </a:r>
            <a:r>
              <a:rPr lang="en-US" sz="1400" dirty="0" smtClean="0">
                <a:solidFill>
                  <a:srgbClr val="7030A0"/>
                </a:solidFill>
              </a:rPr>
              <a:t>):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4432" y="1547284"/>
            <a:ext cx="3183634" cy="1726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age1 </a:t>
            </a:r>
            <a:r>
              <a:rPr lang="en-US" sz="900" dirty="0" smtClean="0"/>
              <a:t>vis1-vis6 </a:t>
            </a:r>
            <a:r>
              <a:rPr lang="en-US" sz="900" dirty="0"/>
              <a:t>T1y-T6y;</a:t>
            </a:r>
          </a:p>
          <a:p>
            <a:r>
              <a:rPr lang="en-US" sz="900" dirty="0"/>
              <a:t>IDVARIABLE = id;</a:t>
            </a:r>
          </a:p>
          <a:p>
            <a:r>
              <a:rPr lang="en-US" sz="900" dirty="0"/>
              <a:t>USEOBSERVATIONS ARE </a:t>
            </a:r>
            <a:r>
              <a:rPr lang="en-US" sz="900" dirty="0" err="1" smtClean="0"/>
              <a:t>visQ</a:t>
            </a:r>
            <a:r>
              <a:rPr lang="en-US" sz="900" dirty="0" smtClean="0"/>
              <a:t> </a:t>
            </a:r>
            <a:r>
              <a:rPr lang="en-US" sz="900" dirty="0"/>
              <a:t>EQ 0;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vis1-vis6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 err="1"/>
              <a:t>i</a:t>
            </a:r>
            <a:r>
              <a:rPr lang="en-US" sz="900" dirty="0"/>
              <a:t>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  new(WE0t0 WE0t2 WE0t4 WE0t6 WE0t8 WE0t10 WE0t12 WE0t14 WE1t0 WE1t2 </a:t>
            </a:r>
          </a:p>
          <a:p>
            <a:r>
              <a:rPr lang="en-US" sz="900" dirty="0"/>
              <a:t>  WE1t4 WE1t6 WE1t8 WE1t10 WE1t12 WE1t14);</a:t>
            </a:r>
          </a:p>
          <a:p>
            <a:r>
              <a:rPr lang="en-US" sz="900" dirty="0"/>
              <a:t>  WE0t0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WE0t2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WE0t4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WE0t6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WE0t8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WE0t10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WE0t12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WE0t14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r>
              <a:rPr lang="en-US" sz="900" dirty="0"/>
              <a:t>  WE1t0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WE1t2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WE1t4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WE1t6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WE1t8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WE1t10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WE1t12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WE1t14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new(BE0t0 BE0t2 BE0t4 BE0t6 BE0t8 BE0t10 BE0t12 BE0t14 BE1t0 BE1t2 </a:t>
            </a:r>
          </a:p>
          <a:p>
            <a:r>
              <a:rPr lang="en-US" sz="900" dirty="0"/>
              <a:t>  BE1t4 BE1t6 BE1t8 BE1t10 BE1t12 BE1t14);</a:t>
            </a:r>
          </a:p>
          <a:p>
            <a:r>
              <a:rPr lang="en-US" sz="900" dirty="0"/>
              <a:t>  BE0t0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BE0t2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BE0t4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BE0t6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BE0t8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BE0t10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BE0t12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BE0t14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r>
              <a:rPr lang="en-US" sz="900" dirty="0"/>
              <a:t>  BE1t0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BE1t2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BE1t4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BE1t6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BE1t8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BE1t10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BE1t12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BE1t14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new(HE0t0 HE0t2 HE0t4 HE0t6 HE0t8 HE0t10 HE0t12 HE0t14 HE1t0 HE1t2 </a:t>
            </a:r>
          </a:p>
          <a:p>
            <a:r>
              <a:rPr lang="en-US" sz="900" dirty="0"/>
              <a:t>  HE1t4 HE1t6 HE1t8 HE1t10 HE1t12 HE1t14);</a:t>
            </a:r>
          </a:p>
          <a:p>
            <a:r>
              <a:rPr lang="en-US" sz="900" dirty="0"/>
              <a:t>  HE0t0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HE0t2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HE0t4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HE0t6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HE0t8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HE0t10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HE0t12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HE0t14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r>
              <a:rPr lang="en-US" sz="900" dirty="0"/>
              <a:t>  HE1t0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HE1t2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HE1t4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HE1t6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HE1t8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HE1t10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HE1t12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HE1t14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4431" y="1239507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1 (e.g., </a:t>
            </a:r>
            <a:r>
              <a:rPr lang="en-US" sz="1400" b="1" dirty="0" err="1" smtClean="0"/>
              <a:t>visuo</a:t>
            </a:r>
            <a:r>
              <a:rPr lang="en-US" sz="1400" dirty="0" smtClean="0"/>
              <a:t>, </a:t>
            </a:r>
            <a:r>
              <a:rPr lang="en-US" sz="1400" dirty="0" err="1"/>
              <a:t>lowerQ</a:t>
            </a:r>
            <a:r>
              <a:rPr lang="en-US" sz="14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81534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6D31-D0B2-4F1F-93C0-EB6E0C3D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6CD5-0FE2-425F-BC81-EA50C3D0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12527" cy="4351338"/>
          </a:xfrm>
        </p:spPr>
        <p:txBody>
          <a:bodyPr/>
          <a:lstStyle/>
          <a:p>
            <a:r>
              <a:rPr lang="en-US" dirty="0"/>
              <a:t>Joint model performed for model 1 (outcome: overall cognition) [i.e., ‘</a:t>
            </a:r>
            <a:r>
              <a:rPr lang="en-US" dirty="0" err="1"/>
              <a:t>Adjusted_all</a:t>
            </a:r>
            <a:r>
              <a:rPr lang="en-US" dirty="0"/>
              <a:t> model 1 (covariates; incl. syntax for plot)’ from slide “Aim 1: Determine if the trajectory of cognitive decline is reduced in </a:t>
            </a:r>
            <a:r>
              <a:rPr lang="en-US" dirty="0" smtClean="0"/>
              <a:t>1905-1920 </a:t>
            </a:r>
            <a:r>
              <a:rPr lang="en-US" dirty="0"/>
              <a:t>vs </a:t>
            </a:r>
            <a:r>
              <a:rPr lang="en-US" dirty="0" smtClean="0"/>
              <a:t>1921-1935 </a:t>
            </a:r>
            <a:r>
              <a:rPr lang="en-US" dirty="0"/>
              <a:t>cohort”]</a:t>
            </a:r>
          </a:p>
          <a:p>
            <a:r>
              <a:rPr lang="en-US" dirty="0"/>
              <a:t>We jointly modeled cognitive trajectories and the survival process to account for bias in the trajectories due to dropout or death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5FB4A-E3DF-4A84-957D-AA25A694662D}"/>
              </a:ext>
            </a:extLst>
          </p:cNvPr>
          <p:cNvSpPr/>
          <p:nvPr/>
        </p:nvSpPr>
        <p:spPr>
          <a:xfrm>
            <a:off x="7855527" y="0"/>
            <a:ext cx="4336473" cy="975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TITLE: Secular Trends Joint Model;</a:t>
            </a:r>
          </a:p>
          <a:p>
            <a:r>
              <a:rPr lang="en-US" sz="1000" dirty="0"/>
              <a:t>DATA: FILE = "C:\Users\Jet\Documents\Research_data\Analyse</a:t>
            </a:r>
          </a:p>
          <a:p>
            <a:r>
              <a:rPr lang="en-US" sz="1000" dirty="0"/>
              <a:t>s 2018-05 Secular Trends\2019-02</a:t>
            </a:r>
          </a:p>
          <a:p>
            <a:r>
              <a:rPr lang="en-US" sz="1000" dirty="0"/>
              <a:t>-01seculartrendsQ.dat";</a:t>
            </a:r>
          </a:p>
          <a:p>
            <a:r>
              <a:rPr lang="en-US" sz="1000" dirty="0" smtClean="0"/>
              <a:t>VARIABLE</a:t>
            </a:r>
            <a:r>
              <a:rPr lang="en-US" sz="1000" dirty="0"/>
              <a:t>: NAMES = id cohort sex race </a:t>
            </a:r>
            <a:r>
              <a:rPr lang="en-US" sz="1000" dirty="0" err="1"/>
              <a:t>memcmpl</a:t>
            </a:r>
            <a:r>
              <a:rPr lang="en-US" sz="1000" dirty="0"/>
              <a:t> </a:t>
            </a:r>
            <a:r>
              <a:rPr lang="en-US" sz="1000" dirty="0" err="1"/>
              <a:t>diab</a:t>
            </a:r>
            <a:r>
              <a:rPr lang="en-US" sz="1000" dirty="0"/>
              <a:t> hear </a:t>
            </a:r>
            <a:r>
              <a:rPr lang="en-US" sz="1000" dirty="0" err="1"/>
              <a:t>strok</a:t>
            </a:r>
            <a:r>
              <a:rPr lang="en-US" sz="1000" dirty="0"/>
              <a:t> </a:t>
            </a:r>
            <a:r>
              <a:rPr lang="en-US" sz="1000" dirty="0" err="1"/>
              <a:t>hyp</a:t>
            </a:r>
            <a:r>
              <a:rPr lang="en-US" sz="1000" dirty="0"/>
              <a:t> </a:t>
            </a:r>
            <a:r>
              <a:rPr lang="en-US" sz="1000" dirty="0" err="1"/>
              <a:t>edu</a:t>
            </a:r>
            <a:r>
              <a:rPr lang="en-US" sz="1000" dirty="0"/>
              <a:t> age1 </a:t>
            </a:r>
          </a:p>
          <a:p>
            <a:r>
              <a:rPr lang="en-US" sz="1000" dirty="0"/>
              <a:t> age2 age3 age4 age5 age6 lan1 lan2 lan3 lan4 lan5 lan6 mem1 mem2 mem3 </a:t>
            </a:r>
          </a:p>
          <a:p>
            <a:r>
              <a:rPr lang="en-US" sz="1000" dirty="0"/>
              <a:t> mem4 mem5 mem6 vis1 vis2 vis3 vis4 vis5 vis6 cog1 cog2 cog3 cog4 cog5 </a:t>
            </a:r>
          </a:p>
          <a:p>
            <a:r>
              <a:rPr lang="en-US" sz="1000" dirty="0"/>
              <a:t> cog6 T1y T2y T3y T4y T5y T6y </a:t>
            </a:r>
            <a:r>
              <a:rPr lang="en-US" sz="1000" dirty="0" err="1"/>
              <a:t>cses</a:t>
            </a:r>
            <a:r>
              <a:rPr lang="en-US" sz="1000" dirty="0"/>
              <a:t> </a:t>
            </a:r>
            <a:r>
              <a:rPr lang="en-US" sz="1000" dirty="0" err="1"/>
              <a:t>lanQ</a:t>
            </a:r>
            <a:r>
              <a:rPr lang="en-US" sz="1000" dirty="0"/>
              <a:t> </a:t>
            </a:r>
            <a:r>
              <a:rPr lang="en-US" sz="1000" dirty="0" err="1"/>
              <a:t>memQ</a:t>
            </a:r>
            <a:r>
              <a:rPr lang="en-US" sz="1000" dirty="0"/>
              <a:t> </a:t>
            </a:r>
            <a:r>
              <a:rPr lang="en-US" sz="1000" dirty="0" err="1"/>
              <a:t>visQ</a:t>
            </a:r>
            <a:r>
              <a:rPr lang="en-US" sz="1000" dirty="0"/>
              <a:t> </a:t>
            </a:r>
            <a:r>
              <a:rPr lang="en-US" sz="1000" dirty="0" err="1"/>
              <a:t>cogQ</a:t>
            </a:r>
            <a:r>
              <a:rPr lang="en-US" sz="1000" dirty="0"/>
              <a:t> black </a:t>
            </a:r>
            <a:r>
              <a:rPr lang="en-US" sz="1000" dirty="0" err="1"/>
              <a:t>hisp</a:t>
            </a:r>
            <a:endParaRPr lang="en-US" sz="1000" dirty="0"/>
          </a:p>
          <a:p>
            <a:r>
              <a:rPr lang="en-US" sz="1000" dirty="0"/>
              <a:t> DDV2 DDV3 DDV4 DDV5 DDV6 </a:t>
            </a:r>
            <a:r>
              <a:rPr lang="en-US" sz="1000" dirty="0" err="1"/>
              <a:t>cohortN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usevariables</a:t>
            </a:r>
            <a:r>
              <a:rPr lang="en-US" sz="1000" dirty="0"/>
              <a:t> are id </a:t>
            </a:r>
            <a:r>
              <a:rPr lang="en-US" sz="1000" dirty="0" err="1" smtClean="0"/>
              <a:t>cohortN</a:t>
            </a:r>
            <a:r>
              <a:rPr lang="en-US" sz="1000" dirty="0" smtClean="0"/>
              <a:t> </a:t>
            </a:r>
            <a:r>
              <a:rPr lang="en-US" sz="1000" dirty="0"/>
              <a:t>sex </a:t>
            </a:r>
            <a:r>
              <a:rPr lang="en-US" sz="1000" dirty="0" err="1"/>
              <a:t>memcmpl</a:t>
            </a:r>
            <a:r>
              <a:rPr lang="en-US" sz="1000" dirty="0"/>
              <a:t> age1 cog1-cog6 T1y-T6y black </a:t>
            </a:r>
            <a:r>
              <a:rPr lang="en-US" sz="1000" dirty="0" err="1"/>
              <a:t>hisp</a:t>
            </a:r>
            <a:endParaRPr lang="en-US" sz="1000" dirty="0"/>
          </a:p>
          <a:p>
            <a:r>
              <a:rPr lang="en-US" sz="1000" dirty="0"/>
              <a:t>DDV2 DDV3 DDV4 DDV5 DDV6;</a:t>
            </a:r>
          </a:p>
          <a:p>
            <a:r>
              <a:rPr lang="en-US" sz="1000" dirty="0"/>
              <a:t>IDVARIABLE = id;</a:t>
            </a:r>
          </a:p>
          <a:p>
            <a:endParaRPr lang="en-US" sz="1000" dirty="0"/>
          </a:p>
          <a:p>
            <a:r>
              <a:rPr lang="en-US" sz="1000" dirty="0"/>
              <a:t>MISSING ARE ALL (-9999) ;</a:t>
            </a:r>
          </a:p>
          <a:p>
            <a:r>
              <a:rPr lang="en-US" sz="1000" dirty="0"/>
              <a:t>CATEGORICAL ARE DDV2-DDV6;</a:t>
            </a:r>
          </a:p>
          <a:p>
            <a:endParaRPr lang="en-US" sz="1000" dirty="0"/>
          </a:p>
          <a:p>
            <a:r>
              <a:rPr lang="en-US" sz="1000" dirty="0"/>
              <a:t>TSCORES= T1y T2y T3y T4y T5y T6y;</a:t>
            </a:r>
          </a:p>
          <a:p>
            <a:endParaRPr lang="en-US" sz="1000" dirty="0"/>
          </a:p>
          <a:p>
            <a:r>
              <a:rPr lang="en-US" sz="1000" dirty="0"/>
              <a:t>DEFINE: CENTER sex </a:t>
            </a:r>
            <a:r>
              <a:rPr lang="en-US" sz="1000" dirty="0" err="1"/>
              <a:t>memcmpl</a:t>
            </a:r>
            <a:r>
              <a:rPr lang="en-US" sz="1000" dirty="0"/>
              <a:t> age1 black </a:t>
            </a:r>
            <a:r>
              <a:rPr lang="en-US" sz="1000" dirty="0" err="1"/>
              <a:t>hisp</a:t>
            </a:r>
            <a:r>
              <a:rPr lang="en-US" sz="1000" dirty="0"/>
              <a:t> (GRANDMEAN);</a:t>
            </a:r>
          </a:p>
          <a:p>
            <a:endParaRPr lang="en-US" sz="1000" dirty="0"/>
          </a:p>
          <a:p>
            <a:r>
              <a:rPr lang="en-US" sz="1000" dirty="0"/>
              <a:t>ANALYSIS:TYPE=RANDOM;</a:t>
            </a:r>
          </a:p>
          <a:p>
            <a:r>
              <a:rPr lang="en-US" sz="1000" dirty="0"/>
              <a:t>Estimator = MLR;</a:t>
            </a:r>
          </a:p>
          <a:p>
            <a:endParaRPr lang="en-US" sz="1000" dirty="0"/>
          </a:p>
          <a:p>
            <a:r>
              <a:rPr lang="en-US" sz="1000" dirty="0"/>
              <a:t>MODEL: </a:t>
            </a:r>
            <a:r>
              <a:rPr lang="en-US" sz="1000" dirty="0" err="1"/>
              <a:t>i</a:t>
            </a:r>
            <a:r>
              <a:rPr lang="en-US" sz="1000" dirty="0"/>
              <a:t> s | cog1-cog6 AT T1y-T6y;</a:t>
            </a:r>
          </a:p>
          <a:p>
            <a:r>
              <a:rPr lang="en-US" sz="1000" dirty="0"/>
              <a:t>i s ON </a:t>
            </a:r>
            <a:r>
              <a:rPr lang="en-US" sz="1000" dirty="0" err="1" smtClean="0"/>
              <a:t>cohortN</a:t>
            </a:r>
            <a:r>
              <a:rPr lang="en-US" sz="1000" dirty="0" smtClean="0"/>
              <a:t> </a:t>
            </a:r>
            <a:r>
              <a:rPr lang="en-US" sz="1000" dirty="0"/>
              <a:t>sex </a:t>
            </a:r>
            <a:r>
              <a:rPr lang="en-US" sz="1000" dirty="0" err="1"/>
              <a:t>memcmpl</a:t>
            </a:r>
            <a:r>
              <a:rPr lang="en-US" sz="1000" dirty="0"/>
              <a:t> age1 black </a:t>
            </a:r>
            <a:r>
              <a:rPr lang="en-US" sz="1000" dirty="0" err="1"/>
              <a:t>hisp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[s] (s);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(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r>
              <a:rPr lang="en-US" sz="1000" dirty="0"/>
              <a:t>s*;</a:t>
            </a:r>
          </a:p>
          <a:p>
            <a:r>
              <a:rPr lang="en-US" sz="1000" dirty="0" err="1"/>
              <a:t>i</a:t>
            </a:r>
            <a:r>
              <a:rPr lang="en-US" sz="1000" dirty="0"/>
              <a:t>*;</a:t>
            </a:r>
          </a:p>
          <a:p>
            <a:r>
              <a:rPr lang="en-US" sz="1000" dirty="0"/>
              <a:t>i on </a:t>
            </a:r>
            <a:r>
              <a:rPr lang="en-US" sz="1000" dirty="0" err="1" smtClean="0"/>
              <a:t>cohortN</a:t>
            </a:r>
            <a:r>
              <a:rPr lang="en-US" sz="1000" dirty="0" smtClean="0"/>
              <a:t>(gamma1</a:t>
            </a:r>
            <a:r>
              <a:rPr lang="en-US" sz="1000" dirty="0"/>
              <a:t>);</a:t>
            </a:r>
          </a:p>
          <a:p>
            <a:r>
              <a:rPr lang="en-US" sz="1000" dirty="0"/>
              <a:t>s on </a:t>
            </a:r>
            <a:r>
              <a:rPr lang="en-US" sz="1000" dirty="0" err="1" smtClean="0"/>
              <a:t>cohortN</a:t>
            </a:r>
            <a:r>
              <a:rPr lang="en-US" sz="1000" dirty="0" smtClean="0"/>
              <a:t>(gamma2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F BY DDV2-DDV6@1;</a:t>
            </a:r>
          </a:p>
          <a:p>
            <a:endParaRPr lang="en-US" sz="1000" dirty="0"/>
          </a:p>
          <a:p>
            <a:r>
              <a:rPr lang="en-US" sz="1000" dirty="0"/>
              <a:t>F@0;</a:t>
            </a:r>
          </a:p>
          <a:p>
            <a:endParaRPr lang="en-US" sz="1000" dirty="0"/>
          </a:p>
          <a:p>
            <a:r>
              <a:rPr lang="en-US" sz="1000" dirty="0"/>
              <a:t>F ON I (bi);</a:t>
            </a:r>
          </a:p>
          <a:p>
            <a:r>
              <a:rPr lang="en-US" sz="1000" dirty="0"/>
              <a:t>F ON S (BS);</a:t>
            </a:r>
          </a:p>
          <a:p>
            <a:endParaRPr lang="en-US" sz="1000" dirty="0"/>
          </a:p>
          <a:p>
            <a:r>
              <a:rPr lang="en-US" sz="1000" dirty="0"/>
              <a:t>MODEL CONSTRAINT: </a:t>
            </a:r>
          </a:p>
          <a:p>
            <a:r>
              <a:rPr lang="en-US" sz="1000" dirty="0"/>
              <a:t>  new(E0t0 E0t2 E0t4 E0t6 E0t8 E0t10 E0t12 E0t14 E1t0 E1t2 </a:t>
            </a:r>
          </a:p>
          <a:p>
            <a:r>
              <a:rPr lang="en-US" sz="1000" dirty="0"/>
              <a:t>  E1t4 E1t6 E1t8 E1t10 E1t12 E1t14);</a:t>
            </a:r>
          </a:p>
          <a:p>
            <a:r>
              <a:rPr lang="en-US" sz="1000" dirty="0"/>
              <a:t>  E0t0  = (i+0*gamma1)+(s+0*gamma2)*0 ;</a:t>
            </a:r>
          </a:p>
          <a:p>
            <a:r>
              <a:rPr lang="en-US" sz="1000" dirty="0"/>
              <a:t>  E0t2  = (i+0*gamma1)+(s+0*gamma2)*2 ;</a:t>
            </a:r>
          </a:p>
          <a:p>
            <a:r>
              <a:rPr lang="en-US" sz="1000" dirty="0"/>
              <a:t>  E0t4  = (i+0*gamma1)+(s+0*gamma2)*4 ; </a:t>
            </a:r>
          </a:p>
          <a:p>
            <a:r>
              <a:rPr lang="en-US" sz="1000" dirty="0"/>
              <a:t>  E0t6  = (i+0*gamma1)+(s+0*gamma2)*6 ; </a:t>
            </a:r>
          </a:p>
          <a:p>
            <a:r>
              <a:rPr lang="en-US" sz="1000" dirty="0"/>
              <a:t>  E0t8  = (i+0*gamma1)+(s+0*gamma2)*8 ;</a:t>
            </a:r>
          </a:p>
          <a:p>
            <a:r>
              <a:rPr lang="en-US" sz="1000" dirty="0"/>
              <a:t>  E0t10  = (i+0*gamma1)+(s+0*gamma2)*10 ;</a:t>
            </a:r>
          </a:p>
          <a:p>
            <a:r>
              <a:rPr lang="en-US" sz="1000" dirty="0"/>
              <a:t>  E0t12  = (i+0*gamma1)+(s+0*gamma2)*12 ;</a:t>
            </a:r>
          </a:p>
          <a:p>
            <a:r>
              <a:rPr lang="en-US" sz="1000" dirty="0"/>
              <a:t>  E0t14  = (i+0*gamma1)+(s+0*gamma2)*14 ;</a:t>
            </a:r>
          </a:p>
          <a:p>
            <a:r>
              <a:rPr lang="en-US" sz="1000" dirty="0"/>
              <a:t>  E1t0  = (i+1*gamma1)+(s+1*gamma2)*0 ;</a:t>
            </a:r>
          </a:p>
          <a:p>
            <a:r>
              <a:rPr lang="en-US" sz="1000" dirty="0"/>
              <a:t>  E1t2  = (i+1*gamma1)+(s+1*gamma2)*2 ;</a:t>
            </a:r>
          </a:p>
          <a:p>
            <a:r>
              <a:rPr lang="en-US" sz="1000" dirty="0"/>
              <a:t>  E1t4  = (i+1*gamma1)+(s+1*gamma2)*4 ; </a:t>
            </a:r>
          </a:p>
          <a:p>
            <a:r>
              <a:rPr lang="en-US" sz="1000" dirty="0"/>
              <a:t>  E1t6  = (i+1*gamma1)+(s+1*gamma2)*6 ; </a:t>
            </a:r>
          </a:p>
          <a:p>
            <a:r>
              <a:rPr lang="en-US" sz="1000" dirty="0"/>
              <a:t>  E1t8  = (i+1*gamma1)+(s+1*gamma2)*8 ;</a:t>
            </a:r>
          </a:p>
          <a:p>
            <a:r>
              <a:rPr lang="en-US" sz="1000" dirty="0"/>
              <a:t>  E1t10  = (i+1*gamma1)+(s+1*gamma2)*10 ;</a:t>
            </a:r>
          </a:p>
          <a:p>
            <a:r>
              <a:rPr lang="en-US" sz="1000" dirty="0"/>
              <a:t>  E1t12  = (i+1*gamma1)+(s+1*gamma2)*12 ;</a:t>
            </a:r>
          </a:p>
          <a:p>
            <a:r>
              <a:rPr lang="en-US" sz="1000" dirty="0"/>
              <a:t>  E1t14  = (i+1*gamma1)+(s+1*gamma2)*14 ;</a:t>
            </a:r>
          </a:p>
          <a:p>
            <a:endParaRPr lang="en-US" sz="1000" dirty="0"/>
          </a:p>
          <a:p>
            <a:r>
              <a:rPr lang="en-US" sz="1000" dirty="0"/>
              <a:t>output: CINTERVAL SAMPSTAT TECH1;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64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A2A9-7BCF-46BB-AA31-694A0DC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0D97-D4FD-43FF-8764-98DF06C2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16" y="1134969"/>
            <a:ext cx="4603239" cy="52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Sample characteristics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027092"/>
            <a:ext cx="11092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Note. </a:t>
            </a:r>
            <a:r>
              <a:rPr lang="en-US" sz="1200" i="1" baseline="30000" dirty="0"/>
              <a:t>1</a:t>
            </a:r>
            <a:r>
              <a:rPr lang="en-US" sz="1200" i="1" dirty="0"/>
              <a:t>Cognitive factor scores are unadjusted for demographics; chi-square and t-tests were used to compare group means *p &lt; .05</a:t>
            </a:r>
            <a:r>
              <a:rPr lang="en-US" sz="12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23160"/>
              </p:ext>
            </p:extLst>
          </p:nvPr>
        </p:nvGraphicFramePr>
        <p:xfrm>
          <a:off x="838200" y="1426517"/>
          <a:ext cx="8534401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0905">
                  <a:extLst>
                    <a:ext uri="{9D8B030D-6E8A-4147-A177-3AD203B41FA5}">
                      <a16:colId xmlns:a16="http://schemas.microsoft.com/office/drawing/2014/main" val="1361425824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2073816638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3314605460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1846662680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1725021839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3704868409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1752516915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2152183245"/>
                    </a:ext>
                  </a:extLst>
                </a:gridCol>
                <a:gridCol w="787937">
                  <a:extLst>
                    <a:ext uri="{9D8B030D-6E8A-4147-A177-3AD203B41FA5}">
                      <a16:colId xmlns:a16="http://schemas.microsoft.com/office/drawing/2014/main" val="940351517"/>
                    </a:ext>
                  </a:extLst>
                </a:gridCol>
              </a:tblGrid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Characteristic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African-American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785503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1905-1920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1921-1935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1905-1920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1921-1935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1905-1920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1921-1935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1905-1920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1921-1935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488323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4383358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year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 (3.4)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 (3.9)*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 (3.3)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 (3.8)*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 (3.4)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 (3.9)*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 (3.3)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 (3.9)*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7585859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age (years; 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 (3.9)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 (3.7)*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 (3.6)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 (3.7)*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 (4.0)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 (3.8)*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 (3.9)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 (3.7)*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709411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visits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 (1.8)*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 (1.8)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(1.9)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867808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between visits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(1.2)*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(1.3)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(1.1)*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(0.8)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 (1.1)*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(0.9)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(1.4)*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2645392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(% female)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8582014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memory complaints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 (1.6)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(1.6)*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(1.4)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 (1.4)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 (1.6)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 (1.5)*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(1.7)*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0840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 (4.7)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 (4.9)*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 (3.8)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 (3.5)*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 (3.6)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 (3.6)*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 (4.3)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 (4.3)*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5625701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CVD burden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 (1.1)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 (1.0)*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 (1.0)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 (1.1)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7993442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Diabetes Mellitus (% yes)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6941163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Heart Disease (% yes)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50234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Stroke (% yes)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3341133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Hypertension (% yes)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0097871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CSES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-.10 (.64)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 (.68)*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.16 (.61)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.36 (.64)*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-.07 (.51)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.05 (.56)*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 (.70)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-.31 (.65)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0077921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Father’s education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(1.8)*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(1.7)*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(1.4)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(1.5)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 (1.7)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(1.6)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40647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Mother’s education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(1.4)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(1.5)*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(1.5)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(1.4)*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(1.3)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(1.4)*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 (1.3)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.9 (1.0)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969903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Parental occupation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455017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%medium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397567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%high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9397472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Siblings (%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having more than 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501677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cognition1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52087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Global cognition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.10 (.53)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.33 (.53)*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.39 (.46)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.70 (.42)*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.14 (.48)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.34 (.48)*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-.12 (.51)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.05 (.47)*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93191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Memory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.10 (.67)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.36 (.67)*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.29 (.69)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.69 (.63)*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.09 (.67)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.32 (.68)*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-.01 (.63)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.16 (.60)*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8935349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Language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.02 (.62)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.29 (.63)*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.35 (.65)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.72 (.55)*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.09 (.53)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.34 (.55)*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-.25 (.56)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-.06 (.53)*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5975902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Visuospatial (m, SD)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.14 (.62)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.31 (.58)*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.52 (.39)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.69 (.38)*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.20 (.55)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.35 (.49)*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-.17 (.66)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.02 (.61)*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7576340"/>
                  </a:ext>
                </a:extLst>
              </a:tr>
              <a:tr h="1551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to follow-up (n, % of group total)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643805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Time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245, 23.7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427, 23.6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63, 24.8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101, 19.6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87, 22.7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133, 23.2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95, 23.9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193, 26.8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738206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Time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435, 42.1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734, 40.6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114, 44.9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192, 37.4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164, 42.8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229, 40.0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157, 39.5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313, 43.5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4782194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Time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622, 60.2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1056, 58.5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166, 65.4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277, 53.9*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231, 60.3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354, 61.8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225, 56.7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425, 59.1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46047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Time 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771, 74.6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1312, 72.6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202, 79.5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367, 71.4*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295, 77.0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434, 75.7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274, 69.0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511, 71.1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7180670"/>
                  </a:ext>
                </a:extLst>
              </a:tr>
              <a:tr h="155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Time 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864, 83.6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1472, 81.5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224, 88.2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 79.4*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321, 83.8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485, 84.6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319, 80.4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579, 80.5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487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38B1-A595-44BE-B489-F4D085E0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296"/>
            <a:ext cx="11042941" cy="1325563"/>
          </a:xfrm>
        </p:spPr>
        <p:txBody>
          <a:bodyPr>
            <a:normAutofit/>
          </a:bodyPr>
          <a:lstStyle/>
          <a:p>
            <a:r>
              <a:rPr lang="en-US" dirty="0"/>
              <a:t>Unstandardized covariate effects on cognitive trajectories for all participants (Sup Table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-41566" y="1941471"/>
            <a:ext cx="26944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</a:t>
            </a:r>
            <a:r>
              <a:rPr lang="en-US" sz="900" dirty="0" smtClean="0"/>
              <a:t>Users\Jet\Documents\Research_data\Analyse</a:t>
            </a:r>
          </a:p>
          <a:p>
            <a:r>
              <a:rPr lang="en-US" sz="900" dirty="0" smtClean="0"/>
              <a:t>s </a:t>
            </a:r>
            <a:r>
              <a:rPr lang="en-US" sz="900" dirty="0"/>
              <a:t>2018-05 Secular </a:t>
            </a:r>
            <a:r>
              <a:rPr lang="en-US" sz="900" dirty="0" smtClean="0"/>
              <a:t>Trends\2019-02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01seculartrendsQ.dat";</a:t>
            </a:r>
          </a:p>
          <a:p>
            <a:r>
              <a:rPr lang="en-US" sz="900" dirty="0"/>
              <a:t>VARIABLE: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</a:t>
            </a:r>
            <a:r>
              <a:rPr lang="en-US" sz="900" dirty="0" smtClean="0"/>
              <a:t>DDV6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cog1-cog6 T1y-T6y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(0=1905-1920 </a:t>
            </a:r>
            <a:r>
              <a:rPr lang="en-US" sz="900" dirty="0" smtClean="0"/>
              <a:t>1=1921-1935);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DEFINE: CENTER age1 </a:t>
            </a:r>
            <a:r>
              <a:rPr lang="en-US" sz="900" dirty="0" err="1"/>
              <a:t>memcmpl</a:t>
            </a:r>
            <a:r>
              <a:rPr lang="en-US" sz="900" dirty="0"/>
              <a:t>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</a:t>
            </a:r>
            <a:r>
              <a:rPr lang="en-US" sz="900" dirty="0" err="1"/>
              <a:t>i</a:t>
            </a:r>
            <a:r>
              <a:rPr lang="en-US" sz="900" dirty="0"/>
              <a:t> s | cog1-cog6 AT T1y-T6y;</a:t>
            </a:r>
          </a:p>
          <a:p>
            <a:r>
              <a:rPr lang="en-US" sz="900" dirty="0"/>
              <a:t>i s ON 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-41566" y="1617215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(e.g., cognition):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2652922" y="1941471"/>
            <a:ext cx="2694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cog1-cog6 T1y-T6y black </a:t>
            </a:r>
            <a:r>
              <a:rPr lang="en-US" sz="900" dirty="0" err="1"/>
              <a:t>hisp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</a:t>
            </a:r>
            <a:r>
              <a:rPr lang="en-US" sz="900" dirty="0" err="1"/>
              <a:t>cohortN</a:t>
            </a:r>
            <a:r>
              <a:rPr lang="en-US" sz="900" dirty="0"/>
              <a:t> (0=1905-1920 </a:t>
            </a:r>
            <a:r>
              <a:rPr lang="en-US" sz="900" dirty="0" smtClean="0"/>
              <a:t>1=1921-1935);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DEFINE: CENTER age1 </a:t>
            </a:r>
            <a:r>
              <a:rPr lang="en-US" sz="900" dirty="0" err="1"/>
              <a:t>memcmpl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 CVD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652922" y="1617215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(e.g., cognition):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5333998" y="1941471"/>
            <a:ext cx="26944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cog1-cog6 T1y-T6y black </a:t>
            </a:r>
            <a:r>
              <a:rPr lang="en-US" sz="900" dirty="0" err="1"/>
              <a:t>hisp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</a:t>
            </a:r>
            <a:r>
              <a:rPr lang="en-US" sz="900" dirty="0" err="1"/>
              <a:t>cohortN</a:t>
            </a:r>
            <a:r>
              <a:rPr lang="en-US" sz="900" dirty="0"/>
              <a:t> (0=1905-1920 </a:t>
            </a:r>
            <a:r>
              <a:rPr lang="en-US" sz="900" dirty="0" smtClean="0"/>
              <a:t>1=1921-1935);</a:t>
            </a:r>
          </a:p>
          <a:p>
            <a:endParaRPr lang="en-US" sz="900" dirty="0"/>
          </a:p>
          <a:p>
            <a:r>
              <a:rPr lang="en-US" sz="900" dirty="0"/>
              <a:t>DEFINE: CENTER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memcmpl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 CVD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3998" y="1617215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(e.g., cognition):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8015074" y="1941471"/>
            <a:ext cx="26944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cog1-cog6 T1y-T6y </a:t>
            </a:r>
            <a:r>
              <a:rPr lang="en-US" sz="900" dirty="0" err="1"/>
              <a:t>cses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</a:t>
            </a:r>
            <a:r>
              <a:rPr lang="en-US" sz="900" dirty="0" err="1"/>
              <a:t>cohortN</a:t>
            </a:r>
            <a:r>
              <a:rPr lang="en-US" sz="900" dirty="0"/>
              <a:t> (0=1905-1920 </a:t>
            </a:r>
            <a:r>
              <a:rPr lang="en-US" sz="900" dirty="0" smtClean="0"/>
              <a:t>1=1921-1935);</a:t>
            </a:r>
          </a:p>
          <a:p>
            <a:endParaRPr lang="en-US" sz="900" dirty="0"/>
          </a:p>
          <a:p>
            <a:r>
              <a:rPr lang="en-US" sz="900" dirty="0"/>
              <a:t>DEFINE: CENTER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cses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r>
              <a:rPr lang="en-US" sz="900" dirty="0"/>
              <a:t> CVD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8015074" y="1617215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4 (e.g., cognition):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3705" y="-44602"/>
            <a:ext cx="2019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*Add in memory models: 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endParaRPr lang="en-US" sz="900" dirty="0"/>
          </a:p>
          <a:p>
            <a:r>
              <a:rPr lang="en-US" sz="900" dirty="0"/>
              <a:t>Model 1905-1920:</a:t>
            </a:r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endParaRPr lang="en-US" sz="900" dirty="0"/>
          </a:p>
          <a:p>
            <a:r>
              <a:rPr lang="en-US" sz="900" dirty="0"/>
              <a:t>[r*];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smtClean="0"/>
              <a:t>1921-1935:</a:t>
            </a:r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endParaRPr lang="en-US" sz="900" dirty="0"/>
          </a:p>
          <a:p>
            <a:r>
              <a:rPr lang="en-US" sz="900" dirty="0"/>
              <a:t>[r*];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43705" y="3652882"/>
            <a:ext cx="2019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*Add in </a:t>
            </a:r>
            <a:r>
              <a:rPr lang="en-US" sz="900" b="1" dirty="0" smtClean="0">
                <a:solidFill>
                  <a:srgbClr val="7030A0"/>
                </a:solidFill>
              </a:rPr>
              <a:t>language </a:t>
            </a:r>
            <a:r>
              <a:rPr lang="en-US" sz="900" b="1" dirty="0">
                <a:solidFill>
                  <a:srgbClr val="7030A0"/>
                </a:solidFill>
              </a:rPr>
              <a:t>models: 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endParaRPr lang="en-US" sz="900" dirty="0"/>
          </a:p>
          <a:p>
            <a:r>
              <a:rPr lang="en-US" sz="900" dirty="0"/>
              <a:t>Model 1905-1920:</a:t>
            </a:r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endParaRPr lang="en-US" sz="900" dirty="0"/>
          </a:p>
          <a:p>
            <a:r>
              <a:rPr lang="en-US" sz="900" dirty="0"/>
              <a:t>[r*];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smtClean="0"/>
              <a:t>1921-1935:</a:t>
            </a:r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endParaRPr lang="en-US" sz="900" dirty="0"/>
          </a:p>
          <a:p>
            <a:r>
              <a:rPr lang="en-US" sz="900" dirty="0"/>
              <a:t>[r*];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</p:txBody>
      </p:sp>
    </p:spTree>
    <p:extLst>
      <p:ext uri="{BB962C8B-B14F-4D97-AF65-F5344CB8AC3E}">
        <p14:creationId xmlns:p14="http://schemas.microsoft.com/office/powerpoint/2010/main" val="29590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5"/>
            <a:ext cx="109118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Aim 1: Determine if the trajectory of cognitive decline is reduced in 1905-1920 vs 1921-1935 cohort (Sup Table 1 + table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6290479" y="2136294"/>
            <a:ext cx="274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cog1-cog6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9157965" y="2136294"/>
            <a:ext cx="2743200" cy="214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cog1-cog6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  new(WE0t0 WE0t2 WE0t4 WE0t6 WE0t8 WE0t10 WE0t12 WE0t14 WE1t0 WE1t2 </a:t>
            </a:r>
          </a:p>
          <a:p>
            <a:r>
              <a:rPr lang="en-US" sz="900" dirty="0"/>
              <a:t>  WE1t4 WE1t6 WE1t8 WE1t10 WE1t12 WE1t14);</a:t>
            </a:r>
          </a:p>
          <a:p>
            <a:r>
              <a:rPr lang="en-US" sz="900" dirty="0"/>
              <a:t>  WE0t0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WE0t2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WE0t4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WE0t6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WE0t8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WE0t10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WE0t12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WE0t14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r>
              <a:rPr lang="en-US" sz="900" dirty="0"/>
              <a:t>  WE1t0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WE1t2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WE1t4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WE1t6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WE1t8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WE1t10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WE1t12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WE1t14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new(BE0t0 BE0t2 BE0t4 BE0t6 BE0t8 BE0t10 BE0t12 BE0t14 BE1t0 BE1t2 </a:t>
            </a:r>
          </a:p>
          <a:p>
            <a:r>
              <a:rPr lang="en-US" sz="900" dirty="0"/>
              <a:t>  BE1t4 BE1t6 BE1t8 BE1t10 BE1t12 BE1t14);</a:t>
            </a:r>
          </a:p>
          <a:p>
            <a:r>
              <a:rPr lang="en-US" sz="900" dirty="0"/>
              <a:t>  BE0t0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BE0t2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BE0t4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BE0t6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BE0t8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BE0t10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BE0t12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BE0t14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r>
              <a:rPr lang="en-US" sz="900" dirty="0"/>
              <a:t>  BE1t0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BE1t2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BE1t4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BE1t6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BE1t8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BE1t10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BE1t12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BE1t14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new(HE0t0 HE0t2 HE0t4 HE0t6 HE0t8 HE0t10 HE0t12 HE0t14 HE1t0 HE1t2 </a:t>
            </a:r>
          </a:p>
          <a:p>
            <a:r>
              <a:rPr lang="en-US" sz="900" dirty="0"/>
              <a:t>  HE1t4 HE1t6 HE1t8 HE1t10 HE1t12 HE1t14);</a:t>
            </a:r>
          </a:p>
          <a:p>
            <a:r>
              <a:rPr lang="en-US" sz="900" dirty="0"/>
              <a:t>  HE0t0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HE0t2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HE0t4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HE0t6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HE0t8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HE0t10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HE0t12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HE0t14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r>
              <a:rPr lang="en-US" sz="900" dirty="0"/>
              <a:t>  HE1t0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HE1t2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HE1t4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HE1t6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HE1t8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HE1t10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HE1t12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HE1t14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681" y="1533710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Mplus</a:t>
            </a:r>
            <a:r>
              <a:rPr lang="en-US" dirty="0"/>
              <a:t> syntax (e.g., cognition):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4120" y="1865641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Unadjusted_race</a:t>
            </a:r>
            <a:r>
              <a:rPr lang="en-US" sz="14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7965" y="1685781"/>
            <a:ext cx="285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1 (covariates; incl. syntax for plot):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0989" y="2136294"/>
            <a:ext cx="2743200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cog1-cog6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 </a:t>
            </a:r>
          </a:p>
          <a:p>
            <a:r>
              <a:rPr lang="en-US" sz="900" dirty="0"/>
              <a:t>  new(E0t0 E0t2 E0t4 E0t6 E0t8 E0t10 E0t12 E0t14 E1t0 E1t2 </a:t>
            </a:r>
          </a:p>
          <a:p>
            <a:r>
              <a:rPr lang="en-US" sz="900" dirty="0"/>
              <a:t>  E1t4 E1t6 E1t8 E1t10 E1t12 E1t14);</a:t>
            </a:r>
          </a:p>
          <a:p>
            <a:r>
              <a:rPr lang="en-US" sz="900" dirty="0"/>
              <a:t>  E0t0  = (i+0*gamma1)+(s+0*gamma2)*0 ;</a:t>
            </a:r>
          </a:p>
          <a:p>
            <a:r>
              <a:rPr lang="en-US" sz="900" dirty="0"/>
              <a:t>  E0t2  = (i+0*gamma1)+(s+0*gamma2)*2 ;</a:t>
            </a:r>
          </a:p>
          <a:p>
            <a:r>
              <a:rPr lang="en-US" sz="900" dirty="0"/>
              <a:t>  E0t4  = (i+0*gamma1)+(s+0*gamma2)*4 ; </a:t>
            </a:r>
          </a:p>
          <a:p>
            <a:r>
              <a:rPr lang="en-US" sz="900" dirty="0"/>
              <a:t>  E0t6  = (i+0*gamma1)+(s+0*gamma2)*6 ; </a:t>
            </a:r>
          </a:p>
          <a:p>
            <a:r>
              <a:rPr lang="en-US" sz="900" dirty="0"/>
              <a:t>  E0t8  = (i+0*gamma1)+(s+0*gamma2)*8 ;</a:t>
            </a:r>
          </a:p>
          <a:p>
            <a:r>
              <a:rPr lang="en-US" sz="900" dirty="0"/>
              <a:t>  E0t10  = (i+0*gamma1)+(s+0*gamma2)*10 ;</a:t>
            </a:r>
          </a:p>
          <a:p>
            <a:r>
              <a:rPr lang="en-US" sz="900" dirty="0"/>
              <a:t>  E0t12  = (i+0*gamma1)+(s+0*gamma2)*12 ;</a:t>
            </a:r>
          </a:p>
          <a:p>
            <a:r>
              <a:rPr lang="en-US" sz="900" dirty="0"/>
              <a:t>  E0t14  = (i+0*gamma1)+(s+0*gamma2)*14 ;</a:t>
            </a:r>
          </a:p>
          <a:p>
            <a:r>
              <a:rPr lang="en-US" sz="900" dirty="0"/>
              <a:t>  E1t0  = (i+1*gamma1)+(s+1*gamma2)*0 ;</a:t>
            </a:r>
          </a:p>
          <a:p>
            <a:r>
              <a:rPr lang="en-US" sz="900" dirty="0"/>
              <a:t>  E1t2  = (i+1*gamma1)+(s+1*gamma2)*2 ;</a:t>
            </a:r>
          </a:p>
          <a:p>
            <a:r>
              <a:rPr lang="en-US" sz="900" dirty="0"/>
              <a:t>  E1t4  = (i+1*gamma1)+(s+1*gamma2)*4 ; </a:t>
            </a:r>
          </a:p>
          <a:p>
            <a:r>
              <a:rPr lang="en-US" sz="900" dirty="0"/>
              <a:t>  E1t6  = (i+1*gamma1)+(s+1*gamma2)*6 ; </a:t>
            </a:r>
          </a:p>
          <a:p>
            <a:r>
              <a:rPr lang="en-US" sz="900" dirty="0"/>
              <a:t>  E1t8  = (i+1*gamma1)+(s+1*gamma2)*8 ;</a:t>
            </a:r>
          </a:p>
          <a:p>
            <a:r>
              <a:rPr lang="en-US" sz="900" dirty="0"/>
              <a:t>  E1t10  = (i+1*gamma1)+(s+1*gamma2)*10 ;</a:t>
            </a:r>
          </a:p>
          <a:p>
            <a:r>
              <a:rPr lang="en-US" sz="900" dirty="0"/>
              <a:t>  E1t12  = (i+1*gamma1)+(s+1*gamma2)*12 ;</a:t>
            </a:r>
          </a:p>
          <a:p>
            <a:r>
              <a:rPr lang="en-US" sz="900" dirty="0"/>
              <a:t>  E1t14  = (i+1*gamma1)+(s+1*gamma2)*14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3350490" y="2136294"/>
            <a:ext cx="27432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cog1-cog6 T1y-T6y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 </a:t>
            </a:r>
          </a:p>
          <a:p>
            <a:r>
              <a:rPr lang="en-US" sz="900" dirty="0"/>
              <a:t>  new(E0t0 E0t2 E0t4 E0t6 E0t8 E0t10 E0t12 E0t14 E1t0 E1t2 </a:t>
            </a:r>
          </a:p>
          <a:p>
            <a:r>
              <a:rPr lang="en-US" sz="900" dirty="0"/>
              <a:t>  E1t4 E1t6 E1t8 E1t10 E1t12 E1t14);</a:t>
            </a:r>
          </a:p>
          <a:p>
            <a:r>
              <a:rPr lang="en-US" sz="900" dirty="0"/>
              <a:t>  E0t0  = (i+0*gamma1)+(s+0*gamma2)*0 ;</a:t>
            </a:r>
          </a:p>
          <a:p>
            <a:r>
              <a:rPr lang="en-US" sz="900" dirty="0"/>
              <a:t>  E0t2  = (i+0*gamma1)+(s+0*gamma2)*2 ;</a:t>
            </a:r>
          </a:p>
          <a:p>
            <a:r>
              <a:rPr lang="en-US" sz="900" dirty="0"/>
              <a:t>  E0t4  = (i+0*gamma1)+(s+0*gamma2)*4 ; </a:t>
            </a:r>
          </a:p>
          <a:p>
            <a:r>
              <a:rPr lang="en-US" sz="900" dirty="0"/>
              <a:t>  E0t6  = (i+0*gamma1)+(s+0*gamma2)*6 ; </a:t>
            </a:r>
          </a:p>
          <a:p>
            <a:r>
              <a:rPr lang="en-US" sz="900" dirty="0"/>
              <a:t>  E0t8  = (i+0*gamma1)+(s+0*gamma2)*8 ;</a:t>
            </a:r>
          </a:p>
          <a:p>
            <a:r>
              <a:rPr lang="en-US" sz="900" dirty="0"/>
              <a:t>  E0t10  = (i+0*gamma1)+(s+0*gamma2)*10 ;</a:t>
            </a:r>
          </a:p>
          <a:p>
            <a:r>
              <a:rPr lang="en-US" sz="900" dirty="0"/>
              <a:t>  E0t12  = (i+0*gamma1)+(s+0*gamma2)*12 ;</a:t>
            </a:r>
          </a:p>
          <a:p>
            <a:r>
              <a:rPr lang="en-US" sz="900" dirty="0"/>
              <a:t>  E0t14  = (i+0*gamma1)+(s+0*gamma2)*14 ;</a:t>
            </a:r>
          </a:p>
          <a:p>
            <a:r>
              <a:rPr lang="en-US" sz="900" dirty="0"/>
              <a:t>  E1t0  = (i+1*gamma1)+(s+1*gamma2)*0 ;</a:t>
            </a:r>
          </a:p>
          <a:p>
            <a:r>
              <a:rPr lang="en-US" sz="900" dirty="0"/>
              <a:t>  E1t2  = (i+1*gamma1)+(s+1*gamma2)*2 ;</a:t>
            </a:r>
          </a:p>
          <a:p>
            <a:r>
              <a:rPr lang="en-US" sz="900" dirty="0"/>
              <a:t>  E1t4  = (i+1*gamma1)+(s+1*gamma2)*4 ; </a:t>
            </a:r>
          </a:p>
          <a:p>
            <a:r>
              <a:rPr lang="en-US" sz="900" dirty="0"/>
              <a:t>  E1t6  = (i+1*gamma1)+(s+1*gamma2)*6 ; </a:t>
            </a:r>
          </a:p>
          <a:p>
            <a:r>
              <a:rPr lang="en-US" sz="900" dirty="0"/>
              <a:t>  E1t8  = (i+1*gamma1)+(s+1*gamma2)*8 ;</a:t>
            </a:r>
          </a:p>
          <a:p>
            <a:r>
              <a:rPr lang="en-US" sz="900" dirty="0"/>
              <a:t>  E1t10  = (i+1*gamma1)+(s+1*gamma2)*10 ;</a:t>
            </a:r>
          </a:p>
          <a:p>
            <a:r>
              <a:rPr lang="en-US" sz="900" dirty="0"/>
              <a:t>  E1t12  = (i+1*gamma1)+(s+1*gamma2)*12 ;</a:t>
            </a:r>
          </a:p>
          <a:p>
            <a:r>
              <a:rPr lang="en-US" sz="900" dirty="0"/>
              <a:t>  E1t14  = (i+1*gamma1)+(s+1*gamma2)*14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501" y="1839223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Unadjusted_all</a:t>
            </a:r>
            <a:r>
              <a:rPr lang="en-US" sz="1400" dirty="0"/>
              <a:t> (incl. syntax for plot):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0490" y="1653551"/>
            <a:ext cx="285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Adjusted_all</a:t>
            </a:r>
            <a:r>
              <a:rPr lang="en-US" sz="1400" dirty="0"/>
              <a:t> model 1 (covariates; incl. syntax for plot):</a:t>
            </a:r>
          </a:p>
        </p:txBody>
      </p:sp>
    </p:spTree>
    <p:extLst>
      <p:ext uri="{BB962C8B-B14F-4D97-AF65-F5344CB8AC3E}">
        <p14:creationId xmlns:p14="http://schemas.microsoft.com/office/powerpoint/2010/main" val="23724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5"/>
            <a:ext cx="109118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Aim 1: Determine if the trajectory of cognitive decline is reduced in 1905-1920 vs 1921-1935 cohort (sup table 1 + table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6290479" y="2136294"/>
            <a:ext cx="2743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mem1-mem6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9157965" y="2136294"/>
            <a:ext cx="2743200" cy="165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</a:t>
            </a:r>
            <a:r>
              <a:rPr lang="en-US" sz="900" dirty="0" smtClean="0"/>
              <a:t>cohort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mem1-mem6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r </a:t>
            </a:r>
            <a:r>
              <a:rPr lang="en-US" sz="900" dirty="0"/>
              <a:t>BY mem3@1.41 mem4@1.73 mem5@2.00 mem6@2.24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r>
              <a:rPr lang="en-US" sz="900" dirty="0"/>
              <a:t>r BY mem3@1.41 mem4@1.73 mem5@2.00 </a:t>
            </a:r>
            <a:r>
              <a:rPr lang="en-US" sz="900" dirty="0" smtClean="0"/>
              <a:t>mem6@2.24;</a:t>
            </a:r>
            <a:endParaRPr lang="en-US" sz="900" dirty="0"/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08681" y="1533710"/>
            <a:ext cx="108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 </a:t>
            </a:r>
            <a:r>
              <a:rPr lang="en-US" dirty="0" err="1">
                <a:solidFill>
                  <a:schemeClr val="accent2"/>
                </a:solidFill>
              </a:rPr>
              <a:t>Mplus</a:t>
            </a:r>
            <a:r>
              <a:rPr lang="en-US" dirty="0">
                <a:solidFill>
                  <a:schemeClr val="accent2"/>
                </a:solidFill>
              </a:rPr>
              <a:t> syntax for memory to include retest effect: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4120" y="1865641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Unadjusted_race</a:t>
            </a:r>
            <a:r>
              <a:rPr lang="en-US" sz="14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7965" y="1865641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1 (covariates):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0989" y="2136294"/>
            <a:ext cx="2743200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mem1-mem6 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r BY mem3@1.41 mem4@1.73 mem5@2.00 mem6@2.24</a:t>
            </a:r>
            <a:r>
              <a:rPr lang="en-US" sz="900" dirty="0" smtClean="0"/>
              <a:t>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pt-BR" sz="900" dirty="0"/>
              <a:t>MODEL CONSTRAINT: </a:t>
            </a:r>
          </a:p>
          <a:p>
            <a:r>
              <a:rPr lang="pt-BR" sz="900" dirty="0"/>
              <a:t>  new(E0t0 E0t2 E0t4 E0t6 E0t8 E0t10 E0t12 E0t14 E1t0 E1t2 </a:t>
            </a:r>
          </a:p>
          <a:p>
            <a:r>
              <a:rPr lang="pt-BR" sz="900" dirty="0"/>
              <a:t>  E1t4 E1t6 E1t8 E1t10 E1t12 E1t14);</a:t>
            </a:r>
          </a:p>
          <a:p>
            <a:r>
              <a:rPr lang="pt-BR" sz="900" dirty="0"/>
              <a:t>  E0t0  = (i+0*gamma1)+(s+0*gamma2)*0 + 0*r ;</a:t>
            </a:r>
          </a:p>
          <a:p>
            <a:r>
              <a:rPr lang="pt-BR" sz="900" dirty="0"/>
              <a:t>  E0t2  = (i+0*gamma1)+(s+0*gamma2)*2 + 0*r;</a:t>
            </a:r>
          </a:p>
          <a:p>
            <a:r>
              <a:rPr lang="pt-BR" sz="900" dirty="0"/>
              <a:t>  E0t4  = (i+0*gamma1)+(s+0*gamma2)*4 + 1.41*r; </a:t>
            </a:r>
          </a:p>
          <a:p>
            <a:r>
              <a:rPr lang="pt-BR" sz="900" dirty="0"/>
              <a:t>  E0t6  = (i+0*gamma1)+(s+0*gamma2)*6 + 1.73*r; </a:t>
            </a:r>
          </a:p>
          <a:p>
            <a:r>
              <a:rPr lang="pt-BR" sz="900" dirty="0"/>
              <a:t>  E0t8  = (i+0*gamma1)+(s+0*gamma2)*8 + 2*r;</a:t>
            </a:r>
          </a:p>
          <a:p>
            <a:r>
              <a:rPr lang="pt-BR" sz="900" dirty="0"/>
              <a:t>  E0t10  = (i+0*gamma1)+(s+0*gamma2)*10 + 2.24*r;</a:t>
            </a:r>
          </a:p>
          <a:p>
            <a:r>
              <a:rPr lang="pt-BR" sz="900" dirty="0"/>
              <a:t>  E0t12  = (i+0*gamma1)+(s+0*gamma2)*12 + 2.54*r;</a:t>
            </a:r>
          </a:p>
          <a:p>
            <a:r>
              <a:rPr lang="pt-BR" sz="900" dirty="0"/>
              <a:t>  E0t14  = (i+0*gamma1)+(s+0*gamma2)*14 + 2.65*r;</a:t>
            </a:r>
          </a:p>
          <a:p>
            <a:r>
              <a:rPr lang="pt-BR" sz="900" dirty="0"/>
              <a:t>  E1t0  = (i+1*gamma1)+(s+1*gamma2)*0 + 0*r;</a:t>
            </a:r>
          </a:p>
          <a:p>
            <a:r>
              <a:rPr lang="pt-BR" sz="900" dirty="0"/>
              <a:t>  E1t2  = (i+1*gamma1)+(s+1*gamma2)*2 + 0*r;</a:t>
            </a:r>
          </a:p>
          <a:p>
            <a:r>
              <a:rPr lang="pt-BR" sz="900" dirty="0"/>
              <a:t>  E1t4  = (i+1*gamma1)+(s+1*gamma2)*4 + 1.41*r; </a:t>
            </a:r>
          </a:p>
          <a:p>
            <a:r>
              <a:rPr lang="pt-BR" sz="900" dirty="0"/>
              <a:t>  E1t6  = (i+1*gamma1)+(s+1*gamma2)*6 + 1.73*r; </a:t>
            </a:r>
          </a:p>
          <a:p>
            <a:r>
              <a:rPr lang="pt-BR" sz="900" dirty="0"/>
              <a:t>  E1t8  = (i+1*gamma1)+(s+1*gamma2)*8 + 2*r;</a:t>
            </a:r>
          </a:p>
          <a:p>
            <a:r>
              <a:rPr lang="pt-BR" sz="900" dirty="0"/>
              <a:t>  E1t10  = (i+1*gamma1)+(s+1*gamma2)*10 + 2.24*r;</a:t>
            </a:r>
          </a:p>
          <a:p>
            <a:r>
              <a:rPr lang="pt-BR" sz="900" dirty="0"/>
              <a:t>  E1t12  = (i+1*gamma1)+(s+1*gamma2)*12 + 2.54*r;</a:t>
            </a:r>
          </a:p>
          <a:p>
            <a:r>
              <a:rPr lang="pt-BR" sz="900" dirty="0"/>
              <a:t>  E1t14  = (i+1*gamma1)+(s+1*gamma2)*14 + 2.65*r</a:t>
            </a:r>
            <a:r>
              <a:rPr lang="pt-BR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3350490" y="2136294"/>
            <a:ext cx="2743200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mem1-mem6 T1y-T6y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r BY mem3@1.41 mem4@1.73 mem5@2.00 mem6@2.24</a:t>
            </a:r>
            <a:r>
              <a:rPr lang="en-US" sz="900" dirty="0" smtClean="0"/>
              <a:t>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pt-BR" sz="900" dirty="0"/>
              <a:t>MODEL CONSTRAINT: </a:t>
            </a:r>
          </a:p>
          <a:p>
            <a:r>
              <a:rPr lang="pt-BR" sz="900" dirty="0"/>
              <a:t>  new(E0t0 E0t2 E0t4 E0t6 E0t8 E0t10 E0t12 E0t14 E1t0 E1t2 </a:t>
            </a:r>
          </a:p>
          <a:p>
            <a:r>
              <a:rPr lang="pt-BR" sz="900" dirty="0"/>
              <a:t>  E1t4 E1t6 E1t8 E1t10 E1t12 E1t14);</a:t>
            </a:r>
          </a:p>
          <a:p>
            <a:r>
              <a:rPr lang="pt-BR" sz="900" dirty="0"/>
              <a:t>  E0t0  = (i+0*gamma1)+(s+0*gamma2)*0 + 0*r ;</a:t>
            </a:r>
          </a:p>
          <a:p>
            <a:r>
              <a:rPr lang="pt-BR" sz="900" dirty="0"/>
              <a:t>  E0t2  = (i+0*gamma1)+(s+0*gamma2)*2 + 0*r;</a:t>
            </a:r>
          </a:p>
          <a:p>
            <a:r>
              <a:rPr lang="pt-BR" sz="900" dirty="0"/>
              <a:t>  E0t4  = (i+0*gamma1)+(s+0*gamma2)*4 + 1.41*r; </a:t>
            </a:r>
          </a:p>
          <a:p>
            <a:r>
              <a:rPr lang="pt-BR" sz="900" dirty="0"/>
              <a:t>  E0t6  = (i+0*gamma1)+(s+0*gamma2)*6 + 1.73*r; </a:t>
            </a:r>
          </a:p>
          <a:p>
            <a:r>
              <a:rPr lang="pt-BR" sz="900" dirty="0"/>
              <a:t>  E0t8  = (i+0*gamma1)+(s+0*gamma2)*8 + 2*r;</a:t>
            </a:r>
          </a:p>
          <a:p>
            <a:r>
              <a:rPr lang="pt-BR" sz="900" dirty="0"/>
              <a:t>  E0t10  = (i+0*gamma1)+(s+0*gamma2)*10 + 2.24*r;</a:t>
            </a:r>
          </a:p>
          <a:p>
            <a:r>
              <a:rPr lang="pt-BR" sz="900" dirty="0"/>
              <a:t>  E0t12  = (i+0*gamma1)+(s+0*gamma2)*12 + 2.54*r;</a:t>
            </a:r>
          </a:p>
          <a:p>
            <a:r>
              <a:rPr lang="pt-BR" sz="900" dirty="0"/>
              <a:t>  E0t14  = (i+0*gamma1)+(s+0*gamma2)*14 + 2.65*r;</a:t>
            </a:r>
          </a:p>
          <a:p>
            <a:r>
              <a:rPr lang="pt-BR" sz="900" dirty="0"/>
              <a:t>  E1t0  = (i+1*gamma1)+(s+1*gamma2)*0 + 0*r;</a:t>
            </a:r>
          </a:p>
          <a:p>
            <a:r>
              <a:rPr lang="pt-BR" sz="900" dirty="0"/>
              <a:t>  E1t2  = (i+1*gamma1)+(s+1*gamma2)*2 + 0*r;</a:t>
            </a:r>
          </a:p>
          <a:p>
            <a:r>
              <a:rPr lang="pt-BR" sz="900" dirty="0"/>
              <a:t>  E1t4  = (i+1*gamma1)+(s+1*gamma2)*4 + 1.41*r; </a:t>
            </a:r>
          </a:p>
          <a:p>
            <a:r>
              <a:rPr lang="pt-BR" sz="900" dirty="0"/>
              <a:t>  E1t6  = (i+1*gamma1)+(s+1*gamma2)*6 + 1.73*r; </a:t>
            </a:r>
          </a:p>
          <a:p>
            <a:r>
              <a:rPr lang="pt-BR" sz="900" dirty="0"/>
              <a:t>  E1t8  = (i+1*gamma1)+(s+1*gamma2)*8 + 2*r;</a:t>
            </a:r>
          </a:p>
          <a:p>
            <a:r>
              <a:rPr lang="pt-BR" sz="900" dirty="0"/>
              <a:t>  E1t10  = (i+1*gamma1)+(s+1*gamma2)*10 + 2.24*r;</a:t>
            </a:r>
          </a:p>
          <a:p>
            <a:r>
              <a:rPr lang="pt-BR" sz="900" dirty="0"/>
              <a:t>  E1t12  = (i+1*gamma1)+(s+1*gamma2)*12 + 2.54*r;</a:t>
            </a:r>
          </a:p>
          <a:p>
            <a:r>
              <a:rPr lang="pt-BR" sz="900" dirty="0"/>
              <a:t>  E1t14  = (i+1*gamma1)+(s+1*gamma2)*14 + 2.65*r</a:t>
            </a:r>
            <a:r>
              <a:rPr lang="pt-BR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501" y="1839223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Unadjusted_all</a:t>
            </a:r>
            <a:r>
              <a:rPr lang="en-US" sz="1400" dirty="0"/>
              <a:t> (incl. syntax for plot):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0490" y="1866911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Adjusted_all</a:t>
            </a:r>
            <a:r>
              <a:rPr lang="en-US" sz="1400" dirty="0"/>
              <a:t> model 1 (covariates):</a:t>
            </a:r>
          </a:p>
        </p:txBody>
      </p:sp>
    </p:spTree>
    <p:extLst>
      <p:ext uri="{BB962C8B-B14F-4D97-AF65-F5344CB8AC3E}">
        <p14:creationId xmlns:p14="http://schemas.microsoft.com/office/powerpoint/2010/main" val="52390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65"/>
            <a:ext cx="109118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Aim 1: Determine if the trajectory of cognitive decline is reduced in 1905-1920 vs 1921-1935 cohort (sup table 1 + table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6290479" y="2136294"/>
            <a:ext cx="27432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lan1-lan6 </a:t>
            </a:r>
            <a:r>
              <a:rPr lang="en-US" sz="900" dirty="0"/>
              <a:t>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r BY lan2@1 lan3@1.41 lan4@1.73 lan5@2.00 lan6@2.24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9157965" y="2136294"/>
            <a:ext cx="2743200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</a:t>
            </a:r>
            <a:r>
              <a:rPr lang="en-US" sz="900" dirty="0" smtClean="0"/>
              <a:t>cohort </a:t>
            </a:r>
            <a:r>
              <a:rPr lang="en-US" sz="900" dirty="0"/>
              <a:t>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r BY lan2@1 lan3@1.41 lan4@1.73 lan5@2.00 lan6@2.24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08681" y="1533710"/>
            <a:ext cx="108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Special </a:t>
            </a:r>
            <a:r>
              <a:rPr lang="en-US" dirty="0" err="1">
                <a:solidFill>
                  <a:srgbClr val="7030A0"/>
                </a:solidFill>
              </a:rPr>
              <a:t>Mplus</a:t>
            </a:r>
            <a:r>
              <a:rPr lang="en-US" dirty="0">
                <a:solidFill>
                  <a:srgbClr val="7030A0"/>
                </a:solidFill>
              </a:rPr>
              <a:t> syntax for </a:t>
            </a:r>
            <a:r>
              <a:rPr lang="en-US" dirty="0" smtClean="0">
                <a:solidFill>
                  <a:srgbClr val="7030A0"/>
                </a:solidFill>
              </a:rPr>
              <a:t>language </a:t>
            </a:r>
            <a:r>
              <a:rPr lang="en-US" dirty="0">
                <a:solidFill>
                  <a:srgbClr val="7030A0"/>
                </a:solidFill>
              </a:rPr>
              <a:t>to include retest effect: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4120" y="1865641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Unadjusted_race</a:t>
            </a:r>
            <a:r>
              <a:rPr lang="en-US" sz="14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7965" y="1865641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1 (covariates):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0989" y="2136294"/>
            <a:ext cx="2743200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lan1-lan6 </a:t>
            </a:r>
            <a:r>
              <a:rPr lang="en-US" sz="900" dirty="0"/>
              <a:t>T1y-T6y;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r BY </a:t>
            </a:r>
            <a:r>
              <a:rPr lang="en-US" sz="900" dirty="0" smtClean="0"/>
              <a:t>lan2@1 lan3@1.41 lan4@1.73 lan5@2.00 lan6@2.24</a:t>
            </a:r>
            <a:r>
              <a:rPr lang="en-US" sz="900" dirty="0"/>
              <a:t>;</a:t>
            </a:r>
          </a:p>
          <a:p>
            <a:r>
              <a:rPr lang="en-US" sz="900" dirty="0"/>
              <a:t>[r*]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pt-BR" sz="900" dirty="0"/>
              <a:t>MODEL CONSTRAINT: </a:t>
            </a:r>
          </a:p>
          <a:p>
            <a:r>
              <a:rPr lang="pt-BR" sz="900" dirty="0"/>
              <a:t>  new(E0t0 E0t2 E0t4 E0t6 E0t8 E0t10 E0t12 E0t14 E1t0 E1t2 </a:t>
            </a:r>
          </a:p>
          <a:p>
            <a:r>
              <a:rPr lang="pt-BR" sz="900" dirty="0"/>
              <a:t>  E1t4 E1t6 E1t8 E1t10 E1t12 E1t14);</a:t>
            </a:r>
          </a:p>
          <a:p>
            <a:r>
              <a:rPr lang="pt-BR" sz="900" dirty="0"/>
              <a:t>  E0t0  = (i+0*gamma1)+(s+0*gamma2)*0 + 0*r ;</a:t>
            </a:r>
          </a:p>
          <a:p>
            <a:r>
              <a:rPr lang="pt-BR" sz="900" dirty="0"/>
              <a:t>  E0t2  = (i+0*gamma1)+(s+0*gamma2)*2 + 1*r;</a:t>
            </a:r>
          </a:p>
          <a:p>
            <a:r>
              <a:rPr lang="pt-BR" sz="900" dirty="0"/>
              <a:t>  E0t4  = (i+0*gamma1)+(s+0*gamma2)*4 + 1.41*r; </a:t>
            </a:r>
          </a:p>
          <a:p>
            <a:r>
              <a:rPr lang="pt-BR" sz="900" dirty="0"/>
              <a:t>  E0t6  = (i+0*gamma1)+(s+0*gamma2)*6 + 1.73*r; </a:t>
            </a:r>
          </a:p>
          <a:p>
            <a:r>
              <a:rPr lang="pt-BR" sz="900" dirty="0"/>
              <a:t>  E0t8  = (i+0*gamma1)+(s+0*gamma2)*8 + 2*r;</a:t>
            </a:r>
          </a:p>
          <a:p>
            <a:r>
              <a:rPr lang="pt-BR" sz="900" dirty="0"/>
              <a:t>  E0t10  = (i+0*gamma1)+(s+0*gamma2)*10 + 2.24*r;</a:t>
            </a:r>
          </a:p>
          <a:p>
            <a:r>
              <a:rPr lang="pt-BR" sz="900" dirty="0"/>
              <a:t>  E0t12  = (i+0*gamma1)+(s+0*gamma2)*12 + 2.45*r;</a:t>
            </a:r>
          </a:p>
          <a:p>
            <a:r>
              <a:rPr lang="pt-BR" sz="900" dirty="0"/>
              <a:t>  E0t14  = (i+0*gamma1)+(s+0*gamma2)*14 + 2.65*r;</a:t>
            </a:r>
          </a:p>
          <a:p>
            <a:r>
              <a:rPr lang="pt-BR" sz="900" dirty="0"/>
              <a:t>  E1t0  = (i+1*gamma1)+(s+1*gamma2)*0 + 0*r;</a:t>
            </a:r>
          </a:p>
          <a:p>
            <a:r>
              <a:rPr lang="pt-BR" sz="900" dirty="0"/>
              <a:t>  E1t2  = (i+1*gamma1)+(s+1*gamma2)*2 + 1*r;</a:t>
            </a:r>
          </a:p>
          <a:p>
            <a:r>
              <a:rPr lang="pt-BR" sz="900" dirty="0"/>
              <a:t>  E1t4  = (i+1*gamma1)+(s+1*gamma2)*4 + 1.41*r; </a:t>
            </a:r>
          </a:p>
          <a:p>
            <a:r>
              <a:rPr lang="pt-BR" sz="900" dirty="0"/>
              <a:t>  E1t6  = (i+1*gamma1)+(s+1*gamma2)*6 + 1.73*r; </a:t>
            </a:r>
          </a:p>
          <a:p>
            <a:r>
              <a:rPr lang="pt-BR" sz="900" dirty="0"/>
              <a:t>  E1t8  = (i+1*gamma1)+(s+1*gamma2)*8 + 2*r;</a:t>
            </a:r>
          </a:p>
          <a:p>
            <a:r>
              <a:rPr lang="pt-BR" sz="900" dirty="0"/>
              <a:t>  E1t10  = (i+1*gamma1)+(s+1*gamma2)*10 + 2.24*r;</a:t>
            </a:r>
          </a:p>
          <a:p>
            <a:r>
              <a:rPr lang="pt-BR" sz="900" dirty="0"/>
              <a:t>  E1t12  = (i+1*gamma1)+(s+1*gamma2)*12 + 2.45*r;</a:t>
            </a:r>
          </a:p>
          <a:p>
            <a:r>
              <a:rPr lang="pt-BR" sz="900" dirty="0"/>
              <a:t>  E1t14  = (i+1*gamma1)+(s+1*gamma2)*14 + 2.65*r</a:t>
            </a:r>
            <a:r>
              <a:rPr lang="pt-BR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3350490" y="2136294"/>
            <a:ext cx="2743200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 (GRANDMEAN);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black </a:t>
            </a:r>
            <a:r>
              <a:rPr lang="en-US" sz="900" dirty="0" err="1"/>
              <a:t>hisp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r BY lan2@1 lan3@1.41 lan4@1.73 lan5@2.00 lan6@2.24</a:t>
            </a:r>
            <a:r>
              <a:rPr lang="en-US" sz="900" dirty="0" smtClean="0"/>
              <a:t>;</a:t>
            </a:r>
          </a:p>
          <a:p>
            <a:r>
              <a:rPr lang="en-US" sz="900" dirty="0" smtClean="0"/>
              <a:t>[r*] (r);</a:t>
            </a:r>
          </a:p>
          <a:p>
            <a:r>
              <a:rPr lang="en-US" sz="900" dirty="0" smtClean="0"/>
              <a:t>r@0</a:t>
            </a:r>
            <a:r>
              <a:rPr lang="en-US" sz="900" dirty="0"/>
              <a:t>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[s] (s);</a:t>
            </a:r>
          </a:p>
          <a:p>
            <a:r>
              <a:rPr lang="en-US" sz="900" dirty="0"/>
              <a:t>[i] (i);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(gamma1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(gamma2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pt-BR" sz="900" dirty="0"/>
              <a:t>MODEL CONSTRAINT: </a:t>
            </a:r>
          </a:p>
          <a:p>
            <a:r>
              <a:rPr lang="pt-BR" sz="900" dirty="0"/>
              <a:t>  new(E0t0 E0t2 E0t4 E0t6 E0t8 E0t10 E0t12 E0t14 E1t0 E1t2 </a:t>
            </a:r>
          </a:p>
          <a:p>
            <a:r>
              <a:rPr lang="pt-BR" sz="900" dirty="0"/>
              <a:t>  E1t4 E1t6 E1t8 E1t10 E1t12 E1t14);</a:t>
            </a:r>
          </a:p>
          <a:p>
            <a:r>
              <a:rPr lang="pt-BR" sz="900" dirty="0"/>
              <a:t>  E0t0  = (i+0*gamma1)+(s+0*gamma2)*0 + 0*r ;</a:t>
            </a:r>
          </a:p>
          <a:p>
            <a:r>
              <a:rPr lang="pt-BR" sz="900" dirty="0"/>
              <a:t>  E0t2  = (i+0*gamma1)+(s+0*gamma2)*2 + 1*r;</a:t>
            </a:r>
          </a:p>
          <a:p>
            <a:r>
              <a:rPr lang="pt-BR" sz="900" dirty="0"/>
              <a:t>  E0t4  = (i+0*gamma1)+(s+0*gamma2)*4 + 1.41*r; </a:t>
            </a:r>
          </a:p>
          <a:p>
            <a:r>
              <a:rPr lang="pt-BR" sz="900" dirty="0"/>
              <a:t>  E0t6  = (i+0*gamma1)+(s+0*gamma2)*6 + 1.73*r; </a:t>
            </a:r>
          </a:p>
          <a:p>
            <a:r>
              <a:rPr lang="pt-BR" sz="900" dirty="0"/>
              <a:t>  E0t8  = (i+0*gamma1)+(s+0*gamma2)*8 + 2*r;</a:t>
            </a:r>
          </a:p>
          <a:p>
            <a:r>
              <a:rPr lang="pt-BR" sz="900" dirty="0"/>
              <a:t>  E0t10  = (i+0*gamma1)+(s+0*gamma2)*10 + 2.24*r;</a:t>
            </a:r>
          </a:p>
          <a:p>
            <a:r>
              <a:rPr lang="pt-BR" sz="900" dirty="0"/>
              <a:t>  E0t12  = (i+0*gamma1)+(s+0*gamma2)*12 + 2.45*r;</a:t>
            </a:r>
          </a:p>
          <a:p>
            <a:r>
              <a:rPr lang="pt-BR" sz="900" dirty="0"/>
              <a:t>  E0t14  = (i+0*gamma1)+(s+0*gamma2)*14 + 2.65*r;</a:t>
            </a:r>
          </a:p>
          <a:p>
            <a:r>
              <a:rPr lang="pt-BR" sz="900" dirty="0"/>
              <a:t>  E1t0  = (i+1*gamma1)+(s+1*gamma2)*0 + 0*r;</a:t>
            </a:r>
          </a:p>
          <a:p>
            <a:r>
              <a:rPr lang="pt-BR" sz="900" dirty="0"/>
              <a:t>  E1t2  = (i+1*gamma1)+(s+1*gamma2)*2 + 1*r;</a:t>
            </a:r>
          </a:p>
          <a:p>
            <a:r>
              <a:rPr lang="pt-BR" sz="900" dirty="0"/>
              <a:t>  E1t4  = (i+1*gamma1)+(s+1*gamma2)*4 + 1.41*r; </a:t>
            </a:r>
          </a:p>
          <a:p>
            <a:r>
              <a:rPr lang="pt-BR" sz="900" dirty="0"/>
              <a:t>  E1t6  = (i+1*gamma1)+(s+1*gamma2)*6 + 1.73*r; </a:t>
            </a:r>
          </a:p>
          <a:p>
            <a:r>
              <a:rPr lang="pt-BR" sz="900" dirty="0"/>
              <a:t>  E1t8  = (i+1*gamma1)+(s+1*gamma2)*8 + 2*r;</a:t>
            </a:r>
          </a:p>
          <a:p>
            <a:r>
              <a:rPr lang="pt-BR" sz="900" dirty="0"/>
              <a:t>  E1t10  = (i+1*gamma1)+(s+1*gamma2)*10 + 2.24*r;</a:t>
            </a:r>
          </a:p>
          <a:p>
            <a:r>
              <a:rPr lang="pt-BR" sz="900" dirty="0"/>
              <a:t>  E1t12  = (i+1*gamma1)+(s+1*gamma2)*12 + 2.45*r;</a:t>
            </a:r>
          </a:p>
          <a:p>
            <a:r>
              <a:rPr lang="pt-BR" sz="900" dirty="0"/>
              <a:t>  E1t14  = (i+1*gamma1)+(s+1*gamma2)*14 + 2.65*r</a:t>
            </a:r>
            <a:r>
              <a:rPr lang="pt-BR" sz="900" dirty="0" smtClean="0"/>
              <a:t>;</a:t>
            </a:r>
          </a:p>
          <a:p>
            <a:endParaRPr lang="en-US" sz="900" dirty="0" smtClean="0"/>
          </a:p>
          <a:p>
            <a:r>
              <a:rPr lang="en-US" sz="900" dirty="0" smtClean="0"/>
              <a:t>output</a:t>
            </a:r>
            <a:r>
              <a:rPr lang="en-US" sz="900" dirty="0"/>
              <a:t>: CINTERVAL;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501" y="1839223"/>
            <a:ext cx="32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Unadjusted_all</a:t>
            </a:r>
            <a:r>
              <a:rPr lang="en-US" sz="1400" dirty="0"/>
              <a:t> (incl. syntax for plot):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0490" y="1866911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Adjusted_all</a:t>
            </a:r>
            <a:r>
              <a:rPr lang="en-US" sz="1400" dirty="0"/>
              <a:t> model 1 (covariates):</a:t>
            </a:r>
          </a:p>
        </p:txBody>
      </p:sp>
    </p:spTree>
    <p:extLst>
      <p:ext uri="{BB962C8B-B14F-4D97-AF65-F5344CB8AC3E}">
        <p14:creationId xmlns:p14="http://schemas.microsoft.com/office/powerpoint/2010/main" val="42312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 Test whether CVD burden and education can account for cohort differences (Table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20142" y="2173695"/>
            <a:ext cx="415536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cog1-cog6 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CVD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862102" y="1533710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Mplus</a:t>
            </a:r>
            <a:r>
              <a:rPr lang="en-US" dirty="0"/>
              <a:t> syntax (e.g., cognition):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14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2 (CVD):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55203" y="2210819"/>
            <a:ext cx="415536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cog1-cog6 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520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3 (education):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8163323" y="2210819"/>
            <a:ext cx="4155363" cy="2003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cog1-cog6 T1y-T6y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cog1-cog6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endParaRPr lang="en-US" sz="900" dirty="0"/>
          </a:p>
          <a:p>
            <a:r>
              <a:rPr lang="en-US" sz="900" dirty="0"/>
              <a:t>[s];</a:t>
            </a:r>
          </a:p>
          <a:p>
            <a:r>
              <a:rPr lang="en-US" sz="900" dirty="0"/>
              <a:t>[i];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MODEL white: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Sw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Iw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Iwc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Swc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black:</a:t>
            </a:r>
          </a:p>
          <a:p>
            <a:r>
              <a:rPr lang="en-US" sz="900" dirty="0"/>
              <a:t>[s] (Sb);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Ib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Ibc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</a:t>
            </a:r>
            <a:r>
              <a:rPr lang="en-US" sz="900" dirty="0" err="1"/>
              <a:t>hispanic</a:t>
            </a:r>
            <a:r>
              <a:rPr lang="en-US" sz="900" dirty="0"/>
              <a:t>:</a:t>
            </a:r>
          </a:p>
          <a:p>
            <a:r>
              <a:rPr lang="en-US" sz="900" dirty="0"/>
              <a:t>[s] (</a:t>
            </a:r>
            <a:r>
              <a:rPr lang="en-US" sz="900" dirty="0" err="1"/>
              <a:t>Sh</a:t>
            </a:r>
            <a:r>
              <a:rPr lang="en-US" sz="900" dirty="0"/>
              <a:t>);</a:t>
            </a:r>
          </a:p>
          <a:p>
            <a:r>
              <a:rPr lang="en-US" sz="900" dirty="0"/>
              <a:t>[i] (</a:t>
            </a:r>
            <a:r>
              <a:rPr lang="en-US" sz="900" dirty="0" err="1"/>
              <a:t>Ih</a:t>
            </a:r>
            <a:r>
              <a:rPr lang="en-US" sz="900" dirty="0"/>
              <a:t>);</a:t>
            </a:r>
          </a:p>
          <a:p>
            <a:r>
              <a:rPr lang="en-US" sz="900" dirty="0"/>
              <a:t>s*;</a:t>
            </a:r>
          </a:p>
          <a:p>
            <a:r>
              <a:rPr lang="en-US" sz="900" dirty="0"/>
              <a:t>i*;</a:t>
            </a:r>
          </a:p>
          <a:p>
            <a:r>
              <a:rPr lang="en-US" sz="900" dirty="0"/>
              <a:t>i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Ihc</a:t>
            </a:r>
            <a:r>
              <a:rPr lang="en-US" sz="900" dirty="0"/>
              <a:t>);</a:t>
            </a:r>
          </a:p>
          <a:p>
            <a:r>
              <a:rPr lang="en-US" sz="900" dirty="0"/>
              <a:t>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(</a:t>
            </a:r>
            <a:r>
              <a:rPr lang="en-US" sz="900" dirty="0" err="1"/>
              <a:t>Shc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MODEL CONSTRAINT:</a:t>
            </a:r>
          </a:p>
          <a:p>
            <a:r>
              <a:rPr lang="en-US" sz="900" dirty="0"/>
              <a:t>new(id92wb id92wh id92bh sd92wb sd92wh sd92bh id99wb id99wh id99bh </a:t>
            </a:r>
          </a:p>
          <a:p>
            <a:r>
              <a:rPr lang="en-US" sz="900" dirty="0"/>
              <a:t>sd99wb sd99wh sd99bh </a:t>
            </a:r>
            <a:r>
              <a:rPr lang="en-US" sz="900" dirty="0" err="1"/>
              <a:t>idifwb</a:t>
            </a:r>
            <a:r>
              <a:rPr lang="en-US" sz="900" dirty="0"/>
              <a:t> </a:t>
            </a:r>
            <a:r>
              <a:rPr lang="en-US" sz="900" dirty="0" err="1"/>
              <a:t>idifwh</a:t>
            </a:r>
            <a:r>
              <a:rPr lang="en-US" sz="900" dirty="0"/>
              <a:t> </a:t>
            </a:r>
            <a:r>
              <a:rPr lang="en-US" sz="900" dirty="0" err="1"/>
              <a:t>idifbh</a:t>
            </a:r>
            <a:r>
              <a:rPr lang="en-US" sz="900" dirty="0"/>
              <a:t> </a:t>
            </a:r>
            <a:r>
              <a:rPr lang="en-US" sz="900" dirty="0" err="1"/>
              <a:t>sdifwb</a:t>
            </a:r>
            <a:r>
              <a:rPr lang="en-US" sz="900" dirty="0"/>
              <a:t> </a:t>
            </a:r>
            <a:r>
              <a:rPr lang="en-US" sz="900" dirty="0" err="1"/>
              <a:t>sdifwh</a:t>
            </a:r>
            <a:r>
              <a:rPr lang="en-US" sz="900" dirty="0"/>
              <a:t> </a:t>
            </a:r>
            <a:r>
              <a:rPr lang="en-US" sz="900" dirty="0" err="1"/>
              <a:t>sdifbh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id92wb=</a:t>
            </a:r>
            <a:r>
              <a:rPr lang="en-US" sz="900" dirty="0" err="1"/>
              <a:t>Ib-Iw</a:t>
            </a:r>
            <a:r>
              <a:rPr lang="en-US" sz="900" dirty="0"/>
              <a:t>;</a:t>
            </a:r>
          </a:p>
          <a:p>
            <a:r>
              <a:rPr lang="en-US" sz="900" dirty="0"/>
              <a:t>id92wh=</a:t>
            </a:r>
            <a:r>
              <a:rPr lang="en-US" sz="900" dirty="0" err="1"/>
              <a:t>Ih-Iw</a:t>
            </a:r>
            <a:r>
              <a:rPr lang="en-US" sz="900" dirty="0"/>
              <a:t>;</a:t>
            </a:r>
          </a:p>
          <a:p>
            <a:r>
              <a:rPr lang="en-US" sz="900" dirty="0"/>
              <a:t>id92bh=</a:t>
            </a:r>
            <a:r>
              <a:rPr lang="en-US" sz="900" dirty="0" err="1"/>
              <a:t>Ih-Ib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sd92wb=Sb-</a:t>
            </a:r>
            <a:r>
              <a:rPr lang="en-US" sz="900" dirty="0" err="1"/>
              <a:t>Sw</a:t>
            </a:r>
            <a:r>
              <a:rPr lang="en-US" sz="900" dirty="0"/>
              <a:t>;</a:t>
            </a:r>
          </a:p>
          <a:p>
            <a:r>
              <a:rPr lang="en-US" sz="900" dirty="0"/>
              <a:t>sd92wh=</a:t>
            </a:r>
            <a:r>
              <a:rPr lang="en-US" sz="900" dirty="0" err="1"/>
              <a:t>Sh-Sw</a:t>
            </a:r>
            <a:r>
              <a:rPr lang="en-US" sz="900" dirty="0"/>
              <a:t>;</a:t>
            </a:r>
          </a:p>
          <a:p>
            <a:r>
              <a:rPr lang="en-US" sz="900" dirty="0"/>
              <a:t>sd92bh=</a:t>
            </a:r>
            <a:r>
              <a:rPr lang="en-US" sz="900" dirty="0" err="1"/>
              <a:t>Sh</a:t>
            </a:r>
            <a:r>
              <a:rPr lang="en-US" sz="900" dirty="0"/>
              <a:t>-Sb;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id99wb=(</a:t>
            </a:r>
            <a:r>
              <a:rPr lang="en-US" sz="900" dirty="0" err="1"/>
              <a:t>Ib+Ibc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id99wh=(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Iw+Iwc</a:t>
            </a:r>
            <a:r>
              <a:rPr lang="en-US" sz="900" dirty="0"/>
              <a:t>);</a:t>
            </a:r>
          </a:p>
          <a:p>
            <a:r>
              <a:rPr lang="en-US" sz="900" dirty="0"/>
              <a:t>id99bh=(</a:t>
            </a:r>
            <a:r>
              <a:rPr lang="en-US" sz="900" dirty="0" err="1" smtClean="0"/>
              <a:t>Ih+Ihc</a:t>
            </a:r>
            <a:r>
              <a:rPr lang="en-US" sz="900" dirty="0"/>
              <a:t>)-(</a:t>
            </a:r>
            <a:r>
              <a:rPr lang="en-US" sz="900" dirty="0" err="1"/>
              <a:t>Ib+Ibc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sd99wb=(</a:t>
            </a:r>
            <a:r>
              <a:rPr lang="en-US" sz="900" dirty="0" err="1"/>
              <a:t>Sb+Sbc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sd99wh=(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Sw+Swc</a:t>
            </a:r>
            <a:r>
              <a:rPr lang="en-US" sz="900" dirty="0"/>
              <a:t>);</a:t>
            </a:r>
          </a:p>
          <a:p>
            <a:r>
              <a:rPr lang="en-US" sz="900" dirty="0"/>
              <a:t>sd99bh=(</a:t>
            </a:r>
            <a:r>
              <a:rPr lang="en-US" sz="900" dirty="0" err="1"/>
              <a:t>Sh+Shc</a:t>
            </a:r>
            <a:r>
              <a:rPr lang="en-US" sz="900" dirty="0"/>
              <a:t>)-(</a:t>
            </a:r>
            <a:r>
              <a:rPr lang="en-US" sz="900" dirty="0" err="1"/>
              <a:t>Sb+Sbc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idifwb</a:t>
            </a:r>
            <a:r>
              <a:rPr lang="en-US" sz="900" dirty="0"/>
              <a:t>=</a:t>
            </a:r>
            <a:r>
              <a:rPr lang="en-US" sz="900" dirty="0" err="1"/>
              <a:t>Ibc-Iwc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idifwh</a:t>
            </a:r>
            <a:r>
              <a:rPr lang="en-US" sz="900" dirty="0"/>
              <a:t>=</a:t>
            </a:r>
            <a:r>
              <a:rPr lang="en-US" sz="900" dirty="0" err="1"/>
              <a:t>Ihc-Iwc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idifbh</a:t>
            </a:r>
            <a:r>
              <a:rPr lang="en-US" sz="900" dirty="0"/>
              <a:t>=</a:t>
            </a:r>
            <a:r>
              <a:rPr lang="en-US" sz="900" dirty="0" err="1"/>
              <a:t>Ihc-Ibc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sdifwb</a:t>
            </a:r>
            <a:r>
              <a:rPr lang="en-US" sz="900" dirty="0"/>
              <a:t>=</a:t>
            </a:r>
            <a:r>
              <a:rPr lang="en-US" sz="900" dirty="0" err="1"/>
              <a:t>Sbc-Swc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sdifwh</a:t>
            </a:r>
            <a:r>
              <a:rPr lang="en-US" sz="900" dirty="0"/>
              <a:t>=</a:t>
            </a:r>
            <a:r>
              <a:rPr lang="en-US" sz="900" dirty="0" err="1"/>
              <a:t>Shc-Swc</a:t>
            </a:r>
            <a:r>
              <a:rPr lang="en-US" sz="900" dirty="0"/>
              <a:t>;</a:t>
            </a:r>
          </a:p>
          <a:p>
            <a:r>
              <a:rPr lang="en-US" sz="900" dirty="0" err="1"/>
              <a:t>sdifbh</a:t>
            </a:r>
            <a:r>
              <a:rPr lang="en-US" sz="900" dirty="0"/>
              <a:t>=</a:t>
            </a:r>
            <a:r>
              <a:rPr lang="en-US" sz="900" dirty="0" err="1"/>
              <a:t>Shc-Sbc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  new(WE0t0 WE0t2 WE0t4 WE0t6 WE0t8 WE0t10 WE0t12 WE0t14 WE1t0 WE1t2 </a:t>
            </a:r>
          </a:p>
          <a:p>
            <a:r>
              <a:rPr lang="en-US" sz="900" dirty="0"/>
              <a:t>  WE1t4 WE1t6 WE1t8 WE1t10 WE1t12 WE1t14);</a:t>
            </a:r>
          </a:p>
          <a:p>
            <a:r>
              <a:rPr lang="en-US" sz="900" dirty="0"/>
              <a:t>  WE0t0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WE0t2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WE0t4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WE0t6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WE0t8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WE0t10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WE0t12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WE0t14  = (Iw+0*</a:t>
            </a:r>
            <a:r>
              <a:rPr lang="en-US" sz="900" dirty="0" err="1"/>
              <a:t>Iwc</a:t>
            </a:r>
            <a:r>
              <a:rPr lang="en-US" sz="900" dirty="0"/>
              <a:t>)+(Sw+0*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r>
              <a:rPr lang="en-US" sz="900" dirty="0"/>
              <a:t>  WE1t0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)*0 ;</a:t>
            </a:r>
          </a:p>
          <a:p>
            <a:r>
              <a:rPr lang="en-US" sz="900" dirty="0"/>
              <a:t>  WE1t2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)*2 ;</a:t>
            </a:r>
          </a:p>
          <a:p>
            <a:r>
              <a:rPr lang="en-US" sz="900" dirty="0"/>
              <a:t>  WE1t4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)*4 ; </a:t>
            </a:r>
          </a:p>
          <a:p>
            <a:r>
              <a:rPr lang="en-US" sz="900" dirty="0"/>
              <a:t>  WE1t6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)*6 ; </a:t>
            </a:r>
          </a:p>
          <a:p>
            <a:r>
              <a:rPr lang="en-US" sz="900" dirty="0"/>
              <a:t>  WE1t8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)*8 ;</a:t>
            </a:r>
          </a:p>
          <a:p>
            <a:r>
              <a:rPr lang="en-US" sz="900" dirty="0"/>
              <a:t>  WE1t10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)*10 ;</a:t>
            </a:r>
          </a:p>
          <a:p>
            <a:r>
              <a:rPr lang="en-US" sz="900" dirty="0"/>
              <a:t>  WE1t12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)*12 ;</a:t>
            </a:r>
          </a:p>
          <a:p>
            <a:r>
              <a:rPr lang="en-US" sz="900" dirty="0"/>
              <a:t>  WE1t14  = (Iw+1*</a:t>
            </a:r>
            <a:r>
              <a:rPr lang="en-US" sz="900" dirty="0" err="1"/>
              <a:t>Iwc</a:t>
            </a:r>
            <a:r>
              <a:rPr lang="en-US" sz="900" dirty="0"/>
              <a:t>)+(Sw+1*</a:t>
            </a:r>
            <a:r>
              <a:rPr lang="en-US" sz="900" dirty="0" err="1"/>
              <a:t>Swc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new(BE0t0 BE0t2 BE0t4 BE0t6 BE0t8 BE0t10 BE0t12 BE0t14 BE1t0 BE1t2 </a:t>
            </a:r>
          </a:p>
          <a:p>
            <a:r>
              <a:rPr lang="en-US" sz="900" dirty="0"/>
              <a:t>  BE1t4 BE1t6 BE1t8 BE1t10 BE1t12 BE1t14);</a:t>
            </a:r>
          </a:p>
          <a:p>
            <a:r>
              <a:rPr lang="en-US" sz="900" dirty="0"/>
              <a:t>  BE0t0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BE0t2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BE0t4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BE0t6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BE0t8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BE0t10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BE0t12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BE0t14  = (Ib+0*</a:t>
            </a:r>
            <a:r>
              <a:rPr lang="en-US" sz="900" dirty="0" err="1"/>
              <a:t>Ibc</a:t>
            </a:r>
            <a:r>
              <a:rPr lang="en-US" sz="900" dirty="0"/>
              <a:t>)+(Sb+0*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r>
              <a:rPr lang="en-US" sz="900" dirty="0"/>
              <a:t>  BE1t0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)*0 ;</a:t>
            </a:r>
          </a:p>
          <a:p>
            <a:r>
              <a:rPr lang="en-US" sz="900" dirty="0"/>
              <a:t>  BE1t2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)*2 ;</a:t>
            </a:r>
          </a:p>
          <a:p>
            <a:r>
              <a:rPr lang="en-US" sz="900" dirty="0"/>
              <a:t>  BE1t4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)*4 ; </a:t>
            </a:r>
          </a:p>
          <a:p>
            <a:r>
              <a:rPr lang="en-US" sz="900" dirty="0"/>
              <a:t>  BE1t6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)*6 ; </a:t>
            </a:r>
          </a:p>
          <a:p>
            <a:r>
              <a:rPr lang="en-US" sz="900" dirty="0"/>
              <a:t>  BE1t8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)*8 ;</a:t>
            </a:r>
          </a:p>
          <a:p>
            <a:r>
              <a:rPr lang="en-US" sz="900" dirty="0"/>
              <a:t>  BE1t10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)*10 ;</a:t>
            </a:r>
          </a:p>
          <a:p>
            <a:r>
              <a:rPr lang="en-US" sz="900" dirty="0"/>
              <a:t>  BE1t12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)*12 ;</a:t>
            </a:r>
          </a:p>
          <a:p>
            <a:r>
              <a:rPr lang="en-US" sz="900" dirty="0"/>
              <a:t>  BE1t14  = (Ib+1*</a:t>
            </a:r>
            <a:r>
              <a:rPr lang="en-US" sz="900" dirty="0" err="1"/>
              <a:t>Ibc</a:t>
            </a:r>
            <a:r>
              <a:rPr lang="en-US" sz="900" dirty="0"/>
              <a:t>)+(Sb+1*</a:t>
            </a:r>
            <a:r>
              <a:rPr lang="en-US" sz="900" dirty="0" err="1"/>
              <a:t>Sbc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  new(HE0t0 HE0t2 HE0t4 HE0t6 HE0t8 HE0t10 HE0t12 HE0t14 HE1t0 HE1t2 </a:t>
            </a:r>
          </a:p>
          <a:p>
            <a:r>
              <a:rPr lang="en-US" sz="900" dirty="0"/>
              <a:t>  HE1t4 HE1t6 HE1t8 HE1t10 HE1t12 HE1t14);</a:t>
            </a:r>
          </a:p>
          <a:p>
            <a:r>
              <a:rPr lang="en-US" sz="900" dirty="0"/>
              <a:t>  HE0t0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HE0t2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HE0t4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HE0t6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HE0t8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HE0t10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HE0t12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HE0t14  = (Ih+0*</a:t>
            </a:r>
            <a:r>
              <a:rPr lang="en-US" sz="900" dirty="0" err="1"/>
              <a:t>Ihc</a:t>
            </a:r>
            <a:r>
              <a:rPr lang="en-US" sz="900" dirty="0"/>
              <a:t>)+(Sh+0*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r>
              <a:rPr lang="en-US" sz="900" dirty="0"/>
              <a:t>  HE1t0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)*0 ;</a:t>
            </a:r>
          </a:p>
          <a:p>
            <a:r>
              <a:rPr lang="en-US" sz="900" dirty="0"/>
              <a:t>  HE1t2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)*2 ;</a:t>
            </a:r>
          </a:p>
          <a:p>
            <a:r>
              <a:rPr lang="en-US" sz="900" dirty="0"/>
              <a:t>  HE1t4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)*4 ; </a:t>
            </a:r>
          </a:p>
          <a:p>
            <a:r>
              <a:rPr lang="en-US" sz="900" dirty="0"/>
              <a:t>  HE1t6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)*6 ; </a:t>
            </a:r>
          </a:p>
          <a:p>
            <a:r>
              <a:rPr lang="en-US" sz="900" dirty="0"/>
              <a:t>  HE1t8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)*8 ;</a:t>
            </a:r>
          </a:p>
          <a:p>
            <a:r>
              <a:rPr lang="en-US" sz="900" dirty="0"/>
              <a:t>  HE1t10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)*10 ;</a:t>
            </a:r>
          </a:p>
          <a:p>
            <a:r>
              <a:rPr lang="en-US" sz="900" dirty="0"/>
              <a:t>  HE1t12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)*12 ;</a:t>
            </a:r>
          </a:p>
          <a:p>
            <a:r>
              <a:rPr lang="en-US" sz="900" dirty="0"/>
              <a:t>  HE1t14  = (Ih+1*</a:t>
            </a:r>
            <a:r>
              <a:rPr lang="en-US" sz="900" dirty="0" err="1"/>
              <a:t>Ihc</a:t>
            </a:r>
            <a:r>
              <a:rPr lang="en-US" sz="900" dirty="0"/>
              <a:t>)+(Sh+1*</a:t>
            </a:r>
            <a:r>
              <a:rPr lang="en-US" sz="900" dirty="0" err="1"/>
              <a:t>Shc</a:t>
            </a:r>
            <a:r>
              <a:rPr lang="en-US" sz="900" dirty="0"/>
              <a:t>)*14 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3323" y="1720162"/>
            <a:ext cx="285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4 (</a:t>
            </a:r>
            <a:r>
              <a:rPr lang="en-US" sz="1400" dirty="0" err="1"/>
              <a:t>cses</a:t>
            </a:r>
            <a:r>
              <a:rPr lang="en-US" sz="1400" dirty="0"/>
              <a:t>; incl. syntax for plot):</a:t>
            </a:r>
          </a:p>
        </p:txBody>
      </p:sp>
    </p:spTree>
    <p:extLst>
      <p:ext uri="{BB962C8B-B14F-4D97-AF65-F5344CB8AC3E}">
        <p14:creationId xmlns:p14="http://schemas.microsoft.com/office/powerpoint/2010/main" val="247268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 Test whether CVD burden and education can account for cohort differences (Table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20142" y="2173695"/>
            <a:ext cx="4155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mem1-mem6 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CVD;</a:t>
            </a:r>
          </a:p>
          <a:p>
            <a:endParaRPr lang="en-US" sz="900" dirty="0"/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862102" y="1533710"/>
            <a:ext cx="56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 </a:t>
            </a:r>
            <a:r>
              <a:rPr lang="en-US" dirty="0" err="1">
                <a:solidFill>
                  <a:schemeClr val="accent2"/>
                </a:solidFill>
              </a:rPr>
              <a:t>Mplus</a:t>
            </a:r>
            <a:r>
              <a:rPr lang="en-US" dirty="0">
                <a:solidFill>
                  <a:schemeClr val="accent2"/>
                </a:solidFill>
              </a:rPr>
              <a:t> syntax (retest syntax for memory):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14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2 (CVD):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55203" y="2210819"/>
            <a:ext cx="4155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mem1-mem6 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CVD;</a:t>
            </a:r>
          </a:p>
          <a:p>
            <a:endParaRPr lang="en-US" sz="900" dirty="0"/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520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3 (education):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8163323" y="2210819"/>
            <a:ext cx="415536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mem1-mem6 T1y-T6y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mem1-mem6 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endParaRPr lang="en-US" sz="900" dirty="0"/>
          </a:p>
          <a:p>
            <a:r>
              <a:rPr lang="en-US" sz="900" dirty="0"/>
              <a:t>r BY mem3@1.41 mem4@1.73 mem5@2.00 mem6@2.24;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8163323" y="1865918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4 (</a:t>
            </a:r>
            <a:r>
              <a:rPr lang="en-US" sz="1400" dirty="0" err="1"/>
              <a:t>cses</a:t>
            </a:r>
            <a:r>
              <a:rPr lang="en-US" sz="14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69738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 Test whether CVD burden and education can account for cohort differences (Table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20142" y="2173695"/>
            <a:ext cx="4155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age1 CVD;</a:t>
            </a:r>
          </a:p>
          <a:p>
            <a:endParaRPr lang="en-US" sz="900" dirty="0"/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862102" y="1533710"/>
            <a:ext cx="56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Special </a:t>
            </a:r>
            <a:r>
              <a:rPr lang="en-US" dirty="0" err="1">
                <a:solidFill>
                  <a:srgbClr val="7030A0"/>
                </a:solidFill>
              </a:rPr>
              <a:t>Mplus</a:t>
            </a:r>
            <a:r>
              <a:rPr lang="en-US" dirty="0">
                <a:solidFill>
                  <a:srgbClr val="7030A0"/>
                </a:solidFill>
              </a:rPr>
              <a:t> syntax (retest syntax for </a:t>
            </a:r>
            <a:r>
              <a:rPr lang="en-US" dirty="0" smtClean="0">
                <a:solidFill>
                  <a:srgbClr val="7030A0"/>
                </a:solidFill>
              </a:rPr>
              <a:t>language):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14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2 (CVD):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4155203" y="2210819"/>
            <a:ext cx="4155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CVD;</a:t>
            </a:r>
          </a:p>
          <a:p>
            <a:endParaRPr lang="en-US" sz="900" dirty="0"/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5203" y="1903042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3 (education):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D3E27-9946-4940-AC78-A30191C638CA}"/>
              </a:ext>
            </a:extLst>
          </p:cNvPr>
          <p:cNvSpPr txBox="1"/>
          <p:nvPr/>
        </p:nvSpPr>
        <p:spPr>
          <a:xfrm>
            <a:off x="8163323" y="2210819"/>
            <a:ext cx="415536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TITLE: Secular Trends ;</a:t>
            </a:r>
          </a:p>
          <a:p>
            <a:r>
              <a:rPr lang="en-US" sz="900" dirty="0"/>
              <a:t>DATA: FILE = "C:\Users\Jet\Documents\Research_data\Analyse</a:t>
            </a:r>
          </a:p>
          <a:p>
            <a:r>
              <a:rPr lang="en-US" sz="900" dirty="0"/>
              <a:t>s 2018-05 Secular Trends\2019-02</a:t>
            </a:r>
          </a:p>
          <a:p>
            <a:r>
              <a:rPr lang="en-US" sz="900" dirty="0"/>
              <a:t>-01seculartrendsQ.dat";</a:t>
            </a:r>
          </a:p>
          <a:p>
            <a:r>
              <a:rPr lang="en-US" sz="900" dirty="0" smtClean="0"/>
              <a:t>VARIABLE</a:t>
            </a:r>
            <a:r>
              <a:rPr lang="en-US" sz="900" dirty="0"/>
              <a:t>: NAMES = id cohort sex race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diab</a:t>
            </a:r>
            <a:r>
              <a:rPr lang="en-US" sz="900" dirty="0"/>
              <a:t> hear </a:t>
            </a:r>
            <a:r>
              <a:rPr lang="en-US" sz="900" dirty="0" err="1"/>
              <a:t>strok</a:t>
            </a:r>
            <a:r>
              <a:rPr lang="en-US" sz="900" dirty="0"/>
              <a:t> </a:t>
            </a:r>
            <a:r>
              <a:rPr lang="en-US" sz="900" dirty="0" err="1"/>
              <a:t>hyp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</a:p>
          <a:p>
            <a:r>
              <a:rPr lang="en-US" sz="900" dirty="0"/>
              <a:t> age2 age3 age4 age5 age6 lan1 lan2 lan3 lan4 lan5 lan6 mem1 mem2 mem3 </a:t>
            </a:r>
          </a:p>
          <a:p>
            <a:r>
              <a:rPr lang="en-US" sz="900" dirty="0"/>
              <a:t> mem4 mem5 mem6 vis1 vis2 vis3 vis4 vis5 vis6 cog1 cog2 cog3 cog4 cog5 </a:t>
            </a:r>
          </a:p>
          <a:p>
            <a:r>
              <a:rPr lang="en-US" sz="900" dirty="0"/>
              <a:t> cog6 T1y T2y T3y T4y T5y T6y </a:t>
            </a:r>
            <a:r>
              <a:rPr lang="en-US" sz="900" dirty="0" err="1"/>
              <a:t>cses</a:t>
            </a:r>
            <a:r>
              <a:rPr lang="en-US" sz="900" dirty="0"/>
              <a:t> </a:t>
            </a:r>
            <a:r>
              <a:rPr lang="en-US" sz="900" dirty="0" err="1"/>
              <a:t>lanQ</a:t>
            </a:r>
            <a:r>
              <a:rPr lang="en-US" sz="900" dirty="0"/>
              <a:t> </a:t>
            </a:r>
            <a:r>
              <a:rPr lang="en-US" sz="900" dirty="0" err="1"/>
              <a:t>memQ</a:t>
            </a:r>
            <a:r>
              <a:rPr lang="en-US" sz="900" dirty="0"/>
              <a:t> </a:t>
            </a:r>
            <a:r>
              <a:rPr lang="en-US" sz="900" dirty="0" err="1"/>
              <a:t>visQ</a:t>
            </a:r>
            <a:r>
              <a:rPr lang="en-US" sz="900" dirty="0"/>
              <a:t> </a:t>
            </a:r>
            <a:r>
              <a:rPr lang="en-US" sz="900" dirty="0" err="1"/>
              <a:t>cogQ</a:t>
            </a:r>
            <a:r>
              <a:rPr lang="en-US" sz="900" dirty="0"/>
              <a:t> black </a:t>
            </a:r>
            <a:r>
              <a:rPr lang="en-US" sz="900" dirty="0" err="1"/>
              <a:t>hisp</a:t>
            </a:r>
            <a:endParaRPr lang="en-US" sz="900" dirty="0"/>
          </a:p>
          <a:p>
            <a:r>
              <a:rPr lang="en-US" sz="900" dirty="0"/>
              <a:t> DDV2 DDV3 DDV4 DDV5 DDV6 </a:t>
            </a:r>
            <a:r>
              <a:rPr lang="en-US" sz="900" dirty="0" err="1"/>
              <a:t>cohortN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usevariables</a:t>
            </a:r>
            <a:r>
              <a:rPr lang="en-US" sz="900" dirty="0"/>
              <a:t> are id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smtClean="0"/>
              <a:t>lan1-lan6 </a:t>
            </a:r>
            <a:r>
              <a:rPr lang="en-US" sz="900" dirty="0"/>
              <a:t>T1y-T6y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r>
              <a:rPr lang="en-US" sz="900" dirty="0"/>
              <a:t>IDVARIABLE = id;</a:t>
            </a:r>
          </a:p>
          <a:p>
            <a:endParaRPr lang="en-US" sz="900" dirty="0"/>
          </a:p>
          <a:p>
            <a:r>
              <a:rPr lang="en-US" sz="900" dirty="0"/>
              <a:t>MISSING ARE ALL (-9999) ;</a:t>
            </a:r>
          </a:p>
          <a:p>
            <a:endParaRPr lang="en-US" sz="900" dirty="0"/>
          </a:p>
          <a:p>
            <a:r>
              <a:rPr lang="en-US" sz="900" dirty="0"/>
              <a:t>TSCORES= T1y T2y T3y T4y T5y T6y;</a:t>
            </a:r>
          </a:p>
          <a:p>
            <a:r>
              <a:rPr lang="en-US" sz="900" dirty="0"/>
              <a:t>GROUPING = race (0=white 1=black 2=</a:t>
            </a:r>
            <a:r>
              <a:rPr lang="en-US" sz="900" dirty="0" err="1"/>
              <a:t>hispanic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DEFINE: CENTER 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 (GRANDMEAN);</a:t>
            </a:r>
          </a:p>
          <a:p>
            <a:r>
              <a:rPr lang="en-US" sz="900" dirty="0"/>
              <a:t>CVD = </a:t>
            </a:r>
            <a:r>
              <a:rPr lang="en-US" sz="900" dirty="0" err="1"/>
              <a:t>diab</a:t>
            </a:r>
            <a:r>
              <a:rPr lang="en-US" sz="900" dirty="0"/>
              <a:t> + hear + </a:t>
            </a:r>
            <a:r>
              <a:rPr lang="en-US" sz="900" dirty="0" err="1"/>
              <a:t>strok</a:t>
            </a:r>
            <a:r>
              <a:rPr lang="en-US" sz="900" dirty="0"/>
              <a:t> + </a:t>
            </a:r>
            <a:r>
              <a:rPr lang="en-US" sz="900" dirty="0" err="1"/>
              <a:t>hyp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ANALYSIS:TYPE=RANDOM;</a:t>
            </a:r>
          </a:p>
          <a:p>
            <a:endParaRPr lang="en-US" sz="900" dirty="0"/>
          </a:p>
          <a:p>
            <a:r>
              <a:rPr lang="en-US" sz="900" dirty="0"/>
              <a:t>MODEL: i s | </a:t>
            </a:r>
            <a:r>
              <a:rPr lang="en-US" sz="900" dirty="0" smtClean="0"/>
              <a:t>lan1-lan6 </a:t>
            </a:r>
            <a:r>
              <a:rPr lang="en-US" sz="900" dirty="0"/>
              <a:t>AT T1y-T6y;</a:t>
            </a:r>
          </a:p>
          <a:p>
            <a:r>
              <a:rPr lang="en-US" sz="900" dirty="0"/>
              <a:t>i s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 </a:t>
            </a:r>
            <a:r>
              <a:rPr lang="en-US" sz="900" dirty="0"/>
              <a:t>sex </a:t>
            </a:r>
            <a:r>
              <a:rPr lang="en-US" sz="900" dirty="0" err="1"/>
              <a:t>memcmpl</a:t>
            </a:r>
            <a:r>
              <a:rPr lang="en-US" sz="900" dirty="0"/>
              <a:t> </a:t>
            </a:r>
            <a:r>
              <a:rPr lang="en-US" sz="900" dirty="0" err="1"/>
              <a:t>edu</a:t>
            </a:r>
            <a:r>
              <a:rPr lang="en-US" sz="900" dirty="0"/>
              <a:t> age1 </a:t>
            </a:r>
            <a:r>
              <a:rPr lang="en-US" sz="900" dirty="0" err="1"/>
              <a:t>cses</a:t>
            </a:r>
            <a:r>
              <a:rPr lang="en-US" sz="900" dirty="0"/>
              <a:t> CVD;</a:t>
            </a:r>
          </a:p>
          <a:p>
            <a:endParaRPr lang="en-US" sz="900" dirty="0"/>
          </a:p>
          <a:p>
            <a:r>
              <a:rPr lang="en-US" sz="900" dirty="0"/>
              <a:t>r BY lan2@1 lan3@1.41 lan4@1.73 lan5@2.00 lan6@2.24;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r*] (r);</a:t>
            </a:r>
          </a:p>
          <a:p>
            <a:r>
              <a:rPr lang="en-US" sz="900" dirty="0"/>
              <a:t>r@0;</a:t>
            </a:r>
          </a:p>
          <a:p>
            <a:r>
              <a:rPr lang="en-US" sz="900" dirty="0"/>
              <a:t>r with i@0 s@0;</a:t>
            </a:r>
          </a:p>
          <a:p>
            <a:r>
              <a:rPr lang="en-US" sz="900" dirty="0"/>
              <a:t>r ON </a:t>
            </a:r>
            <a:r>
              <a:rPr lang="en-US" sz="900" dirty="0" err="1" smtClean="0"/>
              <a:t>cohortN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/>
              <a:t>output: CINTERVAL;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8163323" y="1865918"/>
            <a:ext cx="28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Adjusted_race</a:t>
            </a:r>
            <a:r>
              <a:rPr lang="en-US" sz="1400" dirty="0"/>
              <a:t> model 4 (</a:t>
            </a:r>
            <a:r>
              <a:rPr lang="en-US" sz="1400" dirty="0" err="1"/>
              <a:t>cses</a:t>
            </a:r>
            <a:r>
              <a:rPr lang="en-US" sz="14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11961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44452</TotalTime>
  <Words>12237</Words>
  <Application>Microsoft Office PowerPoint</Application>
  <PresentationFormat>Widescreen</PresentationFormat>
  <Paragraphs>2188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Analyses: Secular trends in cognitive trajectories of successive multi-ethnic cohorts</vt:lpstr>
      <vt:lpstr>Sample characteristics</vt:lpstr>
      <vt:lpstr>Unstandardized covariate effects on cognitive trajectories for all participants (Sup Table 2)</vt:lpstr>
      <vt:lpstr>Aim 1: Determine if the trajectory of cognitive decline is reduced in 1905-1920 vs 1921-1935 cohort (Sup Table 1 + table 3)</vt:lpstr>
      <vt:lpstr>Aim 1: Determine if the trajectory of cognitive decline is reduced in 1905-1920 vs 1921-1935 cohort (sup table 1 + table 3)</vt:lpstr>
      <vt:lpstr>Aim 1: Determine if the trajectory of cognitive decline is reduced in 1905-1920 vs 1921-1935 cohort (sup table 1 + table 3)</vt:lpstr>
      <vt:lpstr>Aim 2: Test whether CVD burden and education can account for cohort differences (Table 2)</vt:lpstr>
      <vt:lpstr>Aim 2: Test whether CVD burden and education can account for cohort differences (Table 2)</vt:lpstr>
      <vt:lpstr>Aim 2: Test whether CVD burden and education can account for cohort differences (Table 2)</vt:lpstr>
      <vt:lpstr>Quartiles</vt:lpstr>
      <vt:lpstr>Joint model</vt:lpstr>
      <vt:lpstr>Joint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Analyses</dc:title>
  <dc:creator>Avila, Justina</dc:creator>
  <cp:lastModifiedBy>Jet Vonk</cp:lastModifiedBy>
  <cp:revision>910</cp:revision>
  <dcterms:created xsi:type="dcterms:W3CDTF">2018-04-11T19:37:27Z</dcterms:created>
  <dcterms:modified xsi:type="dcterms:W3CDTF">2019-09-03T07:18:49Z</dcterms:modified>
</cp:coreProperties>
</file>