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71" r:id="rId4"/>
    <p:sldId id="273" r:id="rId5"/>
    <p:sldId id="275" r:id="rId6"/>
    <p:sldId id="274" r:id="rId7"/>
    <p:sldId id="266" r:id="rId8"/>
  </p:sldIdLst>
  <p:sldSz cx="9144000" cy="6858000" type="screen4x3"/>
  <p:notesSz cx="6797675" cy="9874250"/>
  <p:embeddedFontLst>
    <p:embeddedFont>
      <p:font typeface="서울남산체 M" panose="02020503020101020101" pitchFamily="18" charset="-127"/>
      <p:regular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ghyoon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8B5EE"/>
    <a:srgbClr val="5283BE"/>
    <a:srgbClr val="2D872D"/>
    <a:srgbClr val="339933"/>
    <a:srgbClr val="008000"/>
    <a:srgbClr val="0000CC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2A6C86-2440-4C43-8274-3755C5204124}" v="20" dt="2021-07-13T01:25:37.1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5" autoAdjust="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720" y="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장혁" userId="caecd64d-5d50-4d8d-8a3f-87dfede7255d" providerId="ADAL" clId="{CD2A6C86-2440-4C43-8274-3755C5204124}"/>
    <pc:docChg chg="modSld">
      <pc:chgData name="윤장혁" userId="caecd64d-5d50-4d8d-8a3f-87dfede7255d" providerId="ADAL" clId="{CD2A6C86-2440-4C43-8274-3755C5204124}" dt="2021-07-13T01:25:38.429" v="290" actId="20577"/>
      <pc:docMkLst>
        <pc:docMk/>
      </pc:docMkLst>
      <pc:sldChg chg="modSp mod">
        <pc:chgData name="윤장혁" userId="caecd64d-5d50-4d8d-8a3f-87dfede7255d" providerId="ADAL" clId="{CD2A6C86-2440-4C43-8274-3755C5204124}" dt="2021-07-13T01:25:38.429" v="290" actId="20577"/>
        <pc:sldMkLst>
          <pc:docMk/>
          <pc:sldMk cId="3051338099" sldId="274"/>
        </pc:sldMkLst>
        <pc:spChg chg="mod">
          <ac:chgData name="윤장혁" userId="caecd64d-5d50-4d8d-8a3f-87dfede7255d" providerId="ADAL" clId="{CD2A6C86-2440-4C43-8274-3755C5204124}" dt="2021-07-13T01:25:38.429" v="290" actId="20577"/>
          <ac:spMkLst>
            <pc:docMk/>
            <pc:sldMk cId="3051338099" sldId="274"/>
            <ac:spMk id="3" creationId="{0C075135-7DF2-46F7-A9E5-D4D4C3230308}"/>
          </ac:spMkLst>
        </pc:spChg>
      </pc:sldChg>
    </pc:docChg>
  </pc:docChgLst>
  <pc:docChgLst>
    <pc:chgData name="윤장혁" userId="caecd64d-5d50-4d8d-8a3f-87dfede7255d" providerId="ADAL" clId="{500CBB46-A99E-4D51-BFD1-408ADB6DEA33}"/>
    <pc:docChg chg="modSld">
      <pc:chgData name="윤장혁" userId="caecd64d-5d50-4d8d-8a3f-87dfede7255d" providerId="ADAL" clId="{500CBB46-A99E-4D51-BFD1-408ADB6DEA33}" dt="2021-07-13T01:20:42.965" v="0" actId="6549"/>
      <pc:docMkLst>
        <pc:docMk/>
      </pc:docMkLst>
      <pc:sldChg chg="modSp mod">
        <pc:chgData name="윤장혁" userId="caecd64d-5d50-4d8d-8a3f-87dfede7255d" providerId="ADAL" clId="{500CBB46-A99E-4D51-BFD1-408ADB6DEA33}" dt="2021-07-13T01:20:42.965" v="0" actId="6549"/>
        <pc:sldMkLst>
          <pc:docMk/>
          <pc:sldMk cId="3051338099" sldId="274"/>
        </pc:sldMkLst>
        <pc:spChg chg="mod">
          <ac:chgData name="윤장혁" userId="caecd64d-5d50-4d8d-8a3f-87dfede7255d" providerId="ADAL" clId="{500CBB46-A99E-4D51-BFD1-408ADB6DEA33}" dt="2021-07-13T01:20:42.965" v="0" actId="6549"/>
          <ac:spMkLst>
            <pc:docMk/>
            <pc:sldMk cId="3051338099" sldId="274"/>
            <ac:spMk id="3" creationId="{0C075135-7DF2-46F7-A9E5-D4D4C3230308}"/>
          </ac:spMkLst>
        </pc:spChg>
      </pc:sldChg>
    </pc:docChg>
  </pc:docChgLst>
  <pc:docChgLst>
    <pc:chgData name="윤장혁" userId="caecd64d-5d50-4d8d-8a3f-87dfede7255d" providerId="ADAL" clId="{9502EE1A-1CC5-40D2-B30F-EE52E357F435}"/>
    <pc:docChg chg="custSel modSld">
      <pc:chgData name="윤장혁" userId="caecd64d-5d50-4d8d-8a3f-87dfede7255d" providerId="ADAL" clId="{9502EE1A-1CC5-40D2-B30F-EE52E357F435}" dt="2020-10-16T02:18:34.197" v="89" actId="20577"/>
      <pc:docMkLst>
        <pc:docMk/>
      </pc:docMkLst>
      <pc:sldChg chg="modSp mod">
        <pc:chgData name="윤장혁" userId="caecd64d-5d50-4d8d-8a3f-87dfede7255d" providerId="ADAL" clId="{9502EE1A-1CC5-40D2-B30F-EE52E357F435}" dt="2020-10-16T02:18:34.197" v="89" actId="20577"/>
        <pc:sldMkLst>
          <pc:docMk/>
          <pc:sldMk cId="3051338099" sldId="274"/>
        </pc:sldMkLst>
        <pc:spChg chg="mod">
          <ac:chgData name="윤장혁" userId="caecd64d-5d50-4d8d-8a3f-87dfede7255d" providerId="ADAL" clId="{9502EE1A-1CC5-40D2-B30F-EE52E357F435}" dt="2020-10-16T02:18:34.197" v="89" actId="20577"/>
          <ac:spMkLst>
            <pc:docMk/>
            <pc:sldMk cId="3051338099" sldId="274"/>
            <ac:spMk id="3" creationId="{0C075135-7DF2-46F7-A9E5-D4D4C323030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7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ADB25-7E86-4E0F-8877-59096451D42B}" type="datetimeFigureOut"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pPr/>
              <a:t>2021-07-13</a:t>
            </a:fld>
            <a:endParaRPr lang="ko-KR" altLang="en-US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4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7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FD475-936A-4B3B-A772-DD1B482B4D22}" type="slidenum"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pPr/>
              <a:t>‹#›</a:t>
            </a:fld>
            <a:endParaRPr lang="ko-KR" altLang="en-US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4222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서울남산체 M" panose="02020603020101020101" pitchFamily="18" charset="-127"/>
                <a:ea typeface="서울남산체 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7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서울남산체 M" panose="02020603020101020101" pitchFamily="18" charset="-127"/>
                <a:ea typeface="서울남산체 M" panose="02020603020101020101" pitchFamily="18" charset="-127"/>
              </a:defRPr>
            </a:lvl1pPr>
          </a:lstStyle>
          <a:p>
            <a:fld id="{F947FFC7-3956-4E79-B489-7E85D07B33FA}" type="datetimeFigureOut">
              <a:rPr lang="ko-KR" altLang="en-US" smtClean="0"/>
              <a:pPr/>
              <a:t>2021-07-13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71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4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서울남산체 M" panose="02020603020101020101" pitchFamily="18" charset="-127"/>
                <a:ea typeface="서울남산체 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7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서울남산체 M" panose="02020603020101020101" pitchFamily="18" charset="-127"/>
                <a:ea typeface="서울남산체 M" panose="02020603020101020101" pitchFamily="18" charset="-127"/>
              </a:defRPr>
            </a:lvl1pPr>
          </a:lstStyle>
          <a:p>
            <a:fld id="{B817F8DF-9A9E-4C77-BEF6-82E2B54E81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24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서울남산체 M" panose="02020603020101020101" pitchFamily="18" charset="-127"/>
        <a:ea typeface="서울남산체 M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서울남산체 M" panose="02020603020101020101" pitchFamily="18" charset="-127"/>
        <a:ea typeface="서울남산체 M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서울남산체 M" panose="02020603020101020101" pitchFamily="18" charset="-127"/>
        <a:ea typeface="서울남산체 M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서울남산체 M" panose="02020603020101020101" pitchFamily="18" charset="-127"/>
        <a:ea typeface="서울남산체 M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서울남산체 M" panose="02020603020101020101" pitchFamily="18" charset="-127"/>
        <a:ea typeface="서울남산체 M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gif"/><Relationship Id="rId4" Type="http://schemas.openxmlformats.org/officeDocument/2006/relationships/hyperlink" Target="http://www.konkuk.ac.kr/img/Intro/UI_Mark_2011.jpg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http://postfiles15.naver.net/20100310_222/roaltlf_1268221075581IHeaj_jpg/10-7.%ED%99%A9%EC%86%8C%EC%83%81_roaltlf.jpg?type=w2"/>
          <p:cNvPicPr>
            <a:picLocks noChangeAspect="1" noChangeArrowheads="1"/>
          </p:cNvPicPr>
          <p:nvPr userDrawn="1"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  <a14:imgEffect>
                      <a14:brightnessContrast bright="57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88" t="15981" r="7563" b="14636"/>
          <a:stretch/>
        </p:blipFill>
        <p:spPr bwMode="auto">
          <a:xfrm>
            <a:off x="0" y="3200503"/>
            <a:ext cx="6181751" cy="36810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300"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M" panose="02020603020101020101" pitchFamily="18" charset="-127"/>
                <a:ea typeface="서울남산체 B" panose="020205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M" panose="02020603020101020101" pitchFamily="18" charset="-127"/>
                <a:ea typeface="서울남산체 B" panose="020205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Business Intelligence &amp; Data Analytics Lab., Dept. of IE (https://sites.google.com/view/kkbizintelligence/)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8" name="Picture 4" descr="건대로고">
            <a:hlinkClick r:id="rId4"/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02"/>
          <a:stretch/>
        </p:blipFill>
        <p:spPr bwMode="auto">
          <a:xfrm>
            <a:off x="242739" y="188640"/>
            <a:ext cx="1304925" cy="132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Business Intelligence &amp; Data Analytics Lab., Dept. of IE (https://sites.google.com/view/kkbizintelligence/)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Business Intelligence &amp; Data Analytics Lab., Dept. of IE (https://sites.google.com/view/kkbizintelligence/)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71414"/>
            <a:ext cx="8715436" cy="571504"/>
          </a:xfrm>
        </p:spPr>
        <p:txBody>
          <a:bodyPr>
            <a:noAutofit/>
          </a:bodyPr>
          <a:lstStyle>
            <a:lvl1pPr algn="r">
              <a:defRPr sz="3200"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M" panose="02020603020101020101" pitchFamily="18" charset="-127"/>
                <a:ea typeface="서울남산체 B" panose="020205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15436" cy="5500726"/>
          </a:xfrm>
        </p:spPr>
        <p:txBody>
          <a:bodyPr>
            <a:normAutofit/>
          </a:bodyPr>
          <a:lstStyle>
            <a:lvl1pPr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  <a:defRPr sz="2800" b="1" baseline="0">
                <a:latin typeface="서울남산체 M" panose="02020603020101020101" pitchFamily="18" charset="-127"/>
                <a:ea typeface="서울남산체 L" panose="02020503020101020101" pitchFamily="18" charset="-127"/>
              </a:defRPr>
            </a:lvl1pPr>
            <a:lvl2pPr>
              <a:defRPr sz="2000" b="1">
                <a:latin typeface="서울남산체 M" panose="02020603020101020101" pitchFamily="18" charset="-127"/>
                <a:ea typeface="서울남산체 L" panose="02020503020101020101" pitchFamily="18" charset="-127"/>
              </a:defRPr>
            </a:lvl2pPr>
            <a:lvl3pPr>
              <a:defRPr sz="1800" b="1">
                <a:latin typeface="서울남산체 M" panose="02020603020101020101" pitchFamily="18" charset="-127"/>
                <a:ea typeface="서울남산체 L" panose="02020503020101020101" pitchFamily="18" charset="-127"/>
              </a:defRPr>
            </a:lvl3pPr>
            <a:lvl4pPr>
              <a:defRPr sz="1600" b="1">
                <a:latin typeface="서울남산체 M" panose="02020603020101020101" pitchFamily="18" charset="-127"/>
                <a:ea typeface="서울남산체 L" panose="02020503020101020101" pitchFamily="18" charset="-127"/>
              </a:defRPr>
            </a:lvl4pPr>
            <a:lvl5pPr>
              <a:defRPr sz="1600" b="1">
                <a:latin typeface="서울남산체 M" panose="02020603020101020101" pitchFamily="18" charset="-127"/>
                <a:ea typeface="서울남산체 L" panose="020205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79512" y="6476462"/>
            <a:ext cx="7416824" cy="365125"/>
          </a:xfrm>
        </p:spPr>
        <p:txBody>
          <a:bodyPr/>
          <a:lstStyle>
            <a:lvl1pPr algn="l">
              <a:defRPr lang="ko-KR" altLang="en-US" sz="1200" b="1" kern="1200" dirty="0">
                <a:solidFill>
                  <a:schemeClr val="tx1"/>
                </a:solidFill>
                <a:latin typeface="서울남산체 M" panose="02020603020101020101" pitchFamily="18" charset="-127"/>
                <a:ea typeface="HY울릉도M" pitchFamily="18" charset="-127"/>
                <a:cs typeface="+mn-cs"/>
              </a:defRPr>
            </a:lvl1pPr>
          </a:lstStyle>
          <a:p>
            <a:r>
              <a:rPr lang="en-US" dirty="0"/>
              <a:t>Business Intelligence &amp; Data Analytics Lab., Dept. of IE (https://sites.google.com/view/kkbizintelligence/)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24878" y="5992833"/>
            <a:ext cx="70484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서울남산체 M" panose="02020603020101020101" pitchFamily="18" charset="-127"/>
              </a:defRPr>
            </a:lvl1pPr>
          </a:lstStyle>
          <a:p>
            <a:fld id="{83EB4A15-76DA-47EC-BE9C-6ADD1B7CDE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auto">
          <a:xfrm>
            <a:off x="250825" y="687388"/>
            <a:ext cx="86423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250825" y="750436"/>
            <a:ext cx="864235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10" name="Line 9"/>
          <p:cNvSpPr>
            <a:spLocks noChangeShapeType="1"/>
          </p:cNvSpPr>
          <p:nvPr userDrawn="1"/>
        </p:nvSpPr>
        <p:spPr bwMode="auto">
          <a:xfrm>
            <a:off x="261938" y="6500813"/>
            <a:ext cx="86423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11" name="Line 10"/>
          <p:cNvSpPr>
            <a:spLocks noChangeShapeType="1"/>
          </p:cNvSpPr>
          <p:nvPr userDrawn="1"/>
        </p:nvSpPr>
        <p:spPr bwMode="auto">
          <a:xfrm>
            <a:off x="260350" y="6437764"/>
            <a:ext cx="864235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pic>
        <p:nvPicPr>
          <p:cNvPr id="13" name="Picture 2" descr="건대영문로고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43"/>
          <a:stretch/>
        </p:blipFill>
        <p:spPr bwMode="auto">
          <a:xfrm>
            <a:off x="8047645" y="6514158"/>
            <a:ext cx="893217" cy="32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Business Intelligence &amp; Data Analytics Lab., Dept. of IE (https://sites.google.com/view/kkbizintelligence/)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Business Intelligence &amp; Data Analytics Lab., Dept. of IE (https://sites.google.com/view/kkbizintelligence/)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Business Intelligence &amp; Data Analytics Lab., Dept. of IE (https://sites.google.com/view/kkbizintelligence/)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Business Intelligence &amp; Data Analytics Lab., Dept. of IE (https://sites.google.com/view/kkbizintelligence/)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Business Intelligence &amp; Data Analytics Lab., Dept. of IE (https://sites.google.com/view/kkbizintelligence/)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ko-KR" altLang="en-US" sz="1200" b="1" i="1" kern="1200" smtClean="0">
                <a:solidFill>
                  <a:schemeClr val="tx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+mn-cs"/>
              </a:defRPr>
            </a:lvl1pPr>
          </a:lstStyle>
          <a:p>
            <a:fld id="{83EB4A15-76DA-47EC-BE9C-6ADD1B7CDEB5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Business Intelligence &amp; Data Analytics Lab., Dept. of IE (https://sites.google.com/view/kkbizintelligence/)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Business Intelligence &amp; Data Analytics Lab., Dept. of IE (https://sites.google.com/view/kkbizintelligence/)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defRPr>
            </a:lvl1pPr>
          </a:lstStyle>
          <a:p>
            <a:r>
              <a:rPr lang="en-US" altLang="ko-KR" dirty="0"/>
              <a:t>Business Intelligence &amp; Data Analytics Lab., Dept. of IE (https://sites.google.com/view/kkbizintelligence/)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defRPr>
            </a:lvl1pPr>
          </a:lstStyle>
          <a:p>
            <a:fld id="{83EB4A15-76DA-47EC-BE9C-6ADD1B7CDE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서울남산체 M" panose="02020603020101020101" pitchFamily="18" charset="-127"/>
          <a:ea typeface="서울남산체 M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서울남산체 M" panose="02020603020101020101" pitchFamily="18" charset="-127"/>
          <a:ea typeface="서울남산체 M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서울남산체 M" panose="02020603020101020101" pitchFamily="18" charset="-127"/>
          <a:ea typeface="서울남산체 M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서울남산체 M" panose="02020603020101020101" pitchFamily="18" charset="-127"/>
          <a:ea typeface="서울남산체 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서울남산체 M" panose="02020603020101020101" pitchFamily="18" charset="-127"/>
          <a:ea typeface="서울남산체 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서울남산체 M" panose="02020603020101020101" pitchFamily="18" charset="-127"/>
          <a:ea typeface="서울남산체 M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view/kkbizintelligenc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pson.com/" TargetMode="External"/><Relationship Id="rId2" Type="http://schemas.openxmlformats.org/officeDocument/2006/relationships/hyperlink" Target="https://patents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www.kipris.or.kr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1512168"/>
          </a:xfrm>
        </p:spPr>
        <p:txBody>
          <a:bodyPr>
            <a:noAutofit/>
          </a:bodyPr>
          <a:lstStyle/>
          <a:p>
            <a:r>
              <a:rPr lang="ko-KR" altLang="en-US" sz="5400" dirty="0"/>
              <a:t>개인과제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7504" y="4869160"/>
            <a:ext cx="8849072" cy="1752600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/>
              <a:t>Professor Janghyeok Yoon</a:t>
            </a:r>
          </a:p>
          <a:p>
            <a:endParaRPr lang="en-US" altLang="ko-KR" dirty="0"/>
          </a:p>
          <a:p>
            <a:pPr algn="r"/>
            <a:r>
              <a:rPr lang="en-US" altLang="ko-KR" sz="2000" dirty="0"/>
              <a:t>Business Intelligence and Data Analytics Lab. @</a:t>
            </a:r>
            <a:r>
              <a:rPr lang="en-US" altLang="ko-KR" sz="2000" dirty="0" err="1"/>
              <a:t>Konkuk</a:t>
            </a:r>
            <a:r>
              <a:rPr lang="en-US" altLang="ko-KR" sz="2000" dirty="0"/>
              <a:t> Univ.</a:t>
            </a:r>
          </a:p>
          <a:p>
            <a:pPr algn="r"/>
            <a:r>
              <a:rPr lang="en-US" altLang="ko-KR" sz="2000" dirty="0">
                <a:hlinkClick r:id="rId2"/>
              </a:rPr>
              <a:t>https://sites.google.com/view/kkbizintelligence</a:t>
            </a:r>
            <a:r>
              <a:rPr lang="en-US" altLang="ko-KR" sz="2000" dirty="0"/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00998" y="2721114"/>
            <a:ext cx="47420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M" panose="02020603020101020101" pitchFamily="18" charset="-127"/>
                <a:ea typeface="HY울릉도M" pitchFamily="18" charset="-127"/>
              </a:rPr>
              <a:t>컴퓨터 프로그래밍</a:t>
            </a:r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M" panose="02020603020101020101" pitchFamily="18" charset="-127"/>
                <a:ea typeface="HY울릉도M" pitchFamily="18" charset="-127"/>
              </a:rPr>
              <a:t>2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M" panose="02020603020101020101" pitchFamily="18" charset="-127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096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2BE32-9A91-4AD4-BF43-650BB3D5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</a:t>
            </a:r>
            <a:r>
              <a:rPr lang="ko-KR" altLang="en-US" dirty="0"/>
              <a:t> </a:t>
            </a:r>
            <a:r>
              <a:rPr lang="en-US" altLang="ko-KR" dirty="0"/>
              <a:t>information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75135-7DF2-46F7-A9E5-D4D4C323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나만의 특허관리 프로그램 만들기</a:t>
            </a:r>
            <a:endParaRPr lang="en-US" altLang="ko-KR" dirty="0"/>
          </a:p>
          <a:p>
            <a:pPr lvl="1"/>
            <a:r>
              <a:rPr lang="ko-KR" altLang="en-US" b="0" dirty="0"/>
              <a:t>주어진 특허 </a:t>
            </a:r>
            <a:r>
              <a:rPr lang="en-US" altLang="ko-KR" b="0" dirty="0"/>
              <a:t>json</a:t>
            </a:r>
            <a:r>
              <a:rPr lang="ko-KR" altLang="en-US" b="0" dirty="0"/>
              <a:t>데이터를 사용하여 </a:t>
            </a:r>
            <a:r>
              <a:rPr lang="ko-KR" altLang="en-US" u="sng" dirty="0"/>
              <a:t>나만의 특허관리 프로그램</a:t>
            </a:r>
            <a:r>
              <a:rPr lang="ko-KR" altLang="en-US" b="0" dirty="0"/>
              <a:t>을 제작함</a:t>
            </a:r>
            <a:endParaRPr lang="en-US" altLang="ko-KR" b="0" dirty="0"/>
          </a:p>
          <a:p>
            <a:pPr lvl="1"/>
            <a:r>
              <a:rPr lang="ko-KR" altLang="en-US" b="0" dirty="0"/>
              <a:t>실습시간에 배운 다양한 내용들을 적극적으로 활용하여 제작함</a:t>
            </a:r>
            <a:endParaRPr lang="en-US" altLang="ko-KR" b="0" dirty="0"/>
          </a:p>
          <a:p>
            <a:pPr lvl="1"/>
            <a:r>
              <a:rPr lang="ko-KR" altLang="en-US" b="0" dirty="0"/>
              <a:t>과제를 위해</a:t>
            </a:r>
            <a:r>
              <a:rPr lang="en-US" altLang="ko-KR" b="0" dirty="0"/>
              <a:t>, </a:t>
            </a:r>
            <a:r>
              <a:rPr lang="ko-KR" altLang="en-US" b="0" dirty="0"/>
              <a:t>배우지 않은 새로운 방법들을 적용하는 것도 가능함</a:t>
            </a:r>
            <a:endParaRPr lang="en-US" altLang="ko-KR" b="0" dirty="0"/>
          </a:p>
          <a:p>
            <a:pPr lvl="1"/>
            <a:endParaRPr lang="en-US" altLang="ko-KR" dirty="0"/>
          </a:p>
          <a:p>
            <a:r>
              <a:rPr lang="ko-KR" altLang="en-US" dirty="0"/>
              <a:t>과제 일정 및 제출 방법</a:t>
            </a:r>
            <a:endParaRPr lang="en-US" altLang="ko-KR" b="0" dirty="0"/>
          </a:p>
          <a:p>
            <a:pPr lvl="1"/>
            <a:r>
              <a:rPr lang="en-US" altLang="ko-KR" dirty="0"/>
              <a:t>Deadline (Assignment</a:t>
            </a:r>
            <a:r>
              <a:rPr lang="ko-KR" altLang="en-US" dirty="0"/>
              <a:t> </a:t>
            </a:r>
            <a:r>
              <a:rPr lang="en-US" altLang="ko-KR" dirty="0"/>
              <a:t>close)</a:t>
            </a:r>
            <a:r>
              <a:rPr lang="en-US" altLang="ko-KR" b="0" dirty="0"/>
              <a:t>: </a:t>
            </a:r>
            <a:r>
              <a:rPr lang="ko-KR" altLang="en-US" b="0" dirty="0" err="1">
                <a:solidFill>
                  <a:srgbClr val="0000FF"/>
                </a:solidFill>
              </a:rPr>
              <a:t>이캠퍼스내</a:t>
            </a:r>
            <a:r>
              <a:rPr lang="ko-KR" altLang="en-US" b="0" dirty="0">
                <a:solidFill>
                  <a:srgbClr val="0000FF"/>
                </a:solidFill>
              </a:rPr>
              <a:t> 제출 마감일시 참조</a:t>
            </a:r>
            <a:endParaRPr lang="en-US" altLang="ko-KR" b="0" dirty="0"/>
          </a:p>
          <a:p>
            <a:pPr lvl="1"/>
            <a:r>
              <a:rPr lang="ko-KR" altLang="en-US" dirty="0"/>
              <a:t>제출방법</a:t>
            </a:r>
            <a:r>
              <a:rPr lang="en-US" altLang="ko-KR" dirty="0"/>
              <a:t>: e-campus</a:t>
            </a:r>
            <a:r>
              <a:rPr lang="ko-KR" altLang="en-US" dirty="0"/>
              <a:t>를 통해 과제 개별 업로드 제출</a:t>
            </a:r>
            <a:endParaRPr lang="en-US" altLang="ko-KR" b="0" dirty="0"/>
          </a:p>
          <a:p>
            <a:pPr lvl="1"/>
            <a:r>
              <a:rPr lang="en-US" altLang="ko-KR" u="sng" dirty="0"/>
              <a:t>1)</a:t>
            </a:r>
            <a:r>
              <a:rPr lang="ko-KR" altLang="en-US" u="sng" dirty="0"/>
              <a:t>보고서</a:t>
            </a:r>
            <a:r>
              <a:rPr lang="en-US" altLang="ko-KR" b="0" dirty="0"/>
              <a:t>(</a:t>
            </a:r>
            <a:r>
              <a:rPr lang="ko-KR" altLang="en-US" b="0" dirty="0">
                <a:solidFill>
                  <a:srgbClr val="FF0000"/>
                </a:solidFill>
              </a:rPr>
              <a:t>개발내용</a:t>
            </a:r>
            <a:r>
              <a:rPr lang="en-US" altLang="ko-KR" b="0" dirty="0">
                <a:solidFill>
                  <a:srgbClr val="FF0000"/>
                </a:solidFill>
              </a:rPr>
              <a:t>(</a:t>
            </a:r>
            <a:r>
              <a:rPr lang="ko-KR" altLang="en-US" b="0" dirty="0">
                <a:solidFill>
                  <a:srgbClr val="FF0000"/>
                </a:solidFill>
              </a:rPr>
              <a:t>기능</a:t>
            </a:r>
            <a:r>
              <a:rPr lang="en-US" altLang="ko-KR" b="0" dirty="0">
                <a:solidFill>
                  <a:srgbClr val="FF0000"/>
                </a:solidFill>
              </a:rPr>
              <a:t>) </a:t>
            </a:r>
            <a:r>
              <a:rPr lang="ko-KR" altLang="en-US" b="0" dirty="0">
                <a:solidFill>
                  <a:srgbClr val="FF0000"/>
                </a:solidFill>
              </a:rPr>
              <a:t>설명 및 사용된</a:t>
            </a:r>
            <a:r>
              <a:rPr lang="ko-KR" altLang="en-US" b="0" dirty="0"/>
              <a:t> </a:t>
            </a:r>
            <a:r>
              <a:rPr lang="ko-KR" altLang="en-US" b="0" dirty="0">
                <a:solidFill>
                  <a:srgbClr val="FF0000"/>
                </a:solidFill>
              </a:rPr>
              <a:t>함수</a:t>
            </a:r>
            <a:r>
              <a:rPr lang="en-US" altLang="ko-KR" b="0" dirty="0">
                <a:solidFill>
                  <a:srgbClr val="FF0000"/>
                </a:solidFill>
              </a:rPr>
              <a:t>(</a:t>
            </a:r>
            <a:r>
              <a:rPr lang="ko-KR" altLang="en-US" b="0" dirty="0">
                <a:solidFill>
                  <a:srgbClr val="FF0000"/>
                </a:solidFill>
              </a:rPr>
              <a:t>로직</a:t>
            </a:r>
            <a:r>
              <a:rPr lang="en-US" altLang="ko-KR" b="0" dirty="0">
                <a:solidFill>
                  <a:srgbClr val="FF0000"/>
                </a:solidFill>
              </a:rPr>
              <a:t>)</a:t>
            </a:r>
            <a:r>
              <a:rPr lang="ko-KR" altLang="en-US" b="0" dirty="0">
                <a:solidFill>
                  <a:srgbClr val="FF0000"/>
                </a:solidFill>
              </a:rPr>
              <a:t>들에 대한 설명 포함</a:t>
            </a:r>
            <a:r>
              <a:rPr lang="en-US" altLang="ko-KR" b="0" dirty="0"/>
              <a:t>)</a:t>
            </a:r>
            <a:r>
              <a:rPr lang="ko-KR" altLang="en-US" b="0" dirty="0"/>
              <a:t>와</a:t>
            </a:r>
            <a:r>
              <a:rPr lang="en-US" altLang="ko-KR" b="0" dirty="0"/>
              <a:t> </a:t>
            </a:r>
            <a:br>
              <a:rPr lang="en-US" altLang="ko-KR" b="0" dirty="0"/>
            </a:br>
            <a:r>
              <a:rPr lang="en-US" altLang="ko-KR" u="sng" dirty="0"/>
              <a:t>2)</a:t>
            </a:r>
            <a:r>
              <a:rPr lang="ko-KR" altLang="en-US" u="sng" dirty="0"/>
              <a:t>작성한 프로젝트</a:t>
            </a:r>
            <a:r>
              <a:rPr lang="en-US" altLang="ko-KR" u="sng" dirty="0"/>
              <a:t>(</a:t>
            </a:r>
            <a:r>
              <a:rPr lang="ko-KR" altLang="en-US" u="sng" dirty="0"/>
              <a:t>소스코드 등 포함</a:t>
            </a:r>
            <a:r>
              <a:rPr lang="en-US" altLang="ko-KR" u="sng" dirty="0"/>
              <a:t>)</a:t>
            </a:r>
            <a:r>
              <a:rPr lang="ko-KR" altLang="en-US" u="sng" dirty="0"/>
              <a:t> 일체</a:t>
            </a:r>
            <a:r>
              <a:rPr lang="ko-KR" altLang="en-US" b="0" dirty="0"/>
              <a:t>를 </a:t>
            </a:r>
            <a:r>
              <a:rPr lang="ko-KR" altLang="en-US" b="0" dirty="0" err="1"/>
              <a:t>한개</a:t>
            </a:r>
            <a:r>
              <a:rPr lang="ko-KR" altLang="en-US" b="0" dirty="0"/>
              <a:t> </a:t>
            </a:r>
            <a:r>
              <a:rPr lang="en-US" altLang="ko-KR" b="0" dirty="0"/>
              <a:t>zip</a:t>
            </a:r>
            <a:r>
              <a:rPr lang="ko-KR" altLang="en-US" b="0" dirty="0"/>
              <a:t>파일로 압축해 제출</a:t>
            </a:r>
            <a:endParaRPr lang="en-US" altLang="ko-KR" b="0" dirty="0"/>
          </a:p>
          <a:p>
            <a:pPr lvl="1"/>
            <a:r>
              <a:rPr lang="en-US" altLang="ko-KR" u="sng" dirty="0"/>
              <a:t>3)zip</a:t>
            </a:r>
            <a:r>
              <a:rPr lang="ko-KR" altLang="en-US" u="sng" dirty="0"/>
              <a:t>파일의 이름은 </a:t>
            </a:r>
            <a:r>
              <a:rPr lang="en-US" altLang="ko-KR" u="sng" dirty="0"/>
              <a:t>“</a:t>
            </a:r>
            <a:r>
              <a:rPr lang="ko-KR" altLang="en-US" u="sng" dirty="0"/>
              <a:t>성명</a:t>
            </a:r>
            <a:r>
              <a:rPr lang="en-US" altLang="ko-KR" u="sng" dirty="0"/>
              <a:t>_</a:t>
            </a:r>
            <a:r>
              <a:rPr lang="ko-KR" altLang="en-US" u="sng" dirty="0"/>
              <a:t>학번</a:t>
            </a:r>
            <a:r>
              <a:rPr lang="en-US" altLang="ko-KR" u="sng" dirty="0"/>
              <a:t>_</a:t>
            </a:r>
            <a:r>
              <a:rPr lang="ko-KR" altLang="en-US" u="sng" dirty="0"/>
              <a:t>개인과제</a:t>
            </a:r>
            <a:r>
              <a:rPr lang="en-US" altLang="ko-KR" u="sng" dirty="0"/>
              <a:t>”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r>
              <a:rPr lang="ko-KR" altLang="en-US" b="0" dirty="0"/>
              <a:t>질문사항</a:t>
            </a:r>
            <a:endParaRPr lang="en-US" altLang="ko-KR" b="0" dirty="0"/>
          </a:p>
          <a:p>
            <a:pPr lvl="1"/>
            <a:r>
              <a:rPr lang="en-US" altLang="ko-KR" b="0" dirty="0"/>
              <a:t>e-campus </a:t>
            </a:r>
            <a:r>
              <a:rPr lang="ko-KR" altLang="en-US" b="0" dirty="0"/>
              <a:t>질의응답 게시판을 사용</a:t>
            </a:r>
            <a:endParaRPr lang="en-US" altLang="ko-KR" b="0" dirty="0"/>
          </a:p>
          <a:p>
            <a:pPr lvl="1"/>
            <a:endParaRPr lang="en-US" altLang="ko-KR" b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C182CF-EE92-41AA-AE6F-F78EC2C2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9512" y="6476462"/>
            <a:ext cx="7632848" cy="365125"/>
          </a:xfrm>
        </p:spPr>
        <p:txBody>
          <a:bodyPr/>
          <a:lstStyle/>
          <a:p>
            <a:r>
              <a:rPr lang="en-US" dirty="0"/>
              <a:t>Business Intelligence &amp; Data Analytics Lab., Dept. of IE (https://sites.google.com/view/kkbizintelligence/)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9F953D-36DD-4B9B-AF31-1DBEE16D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79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2BE32-9A91-4AD4-BF43-650BB3D5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75135-7DF2-46F7-A9E5-D4D4C323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특허는 기술문서로써 공개된 발명임 </a:t>
            </a:r>
            <a:r>
              <a:rPr lang="en-US" altLang="ko-KR" sz="2400" dirty="0"/>
              <a:t>(</a:t>
            </a:r>
            <a:r>
              <a:rPr lang="ko-KR" altLang="en-US" sz="2400" dirty="0"/>
              <a:t>자가 학습 필수</a:t>
            </a:r>
            <a:r>
              <a:rPr lang="en-US" altLang="ko-KR" sz="2400" dirty="0"/>
              <a:t>!)</a:t>
            </a:r>
          </a:p>
          <a:p>
            <a:pPr lvl="1"/>
            <a:r>
              <a:rPr lang="ko-KR" altLang="en-US" sz="1800" dirty="0"/>
              <a:t>발명을 공개한 대가로 발명에 대한 배타적 사용권을 출원인에게 부여</a:t>
            </a:r>
            <a:endParaRPr lang="en-US" altLang="ko-KR" sz="1800" dirty="0"/>
          </a:p>
          <a:p>
            <a:pPr lvl="2"/>
            <a:r>
              <a:rPr lang="ko-KR" altLang="en-US" sz="1600" b="0" dirty="0"/>
              <a:t>발명이 진보성</a:t>
            </a:r>
            <a:r>
              <a:rPr lang="en-US" altLang="ko-KR" sz="1600" b="0" dirty="0"/>
              <a:t>/</a:t>
            </a:r>
            <a:r>
              <a:rPr lang="ko-KR" altLang="en-US" sz="1600" b="0" dirty="0"/>
              <a:t>신규성</a:t>
            </a:r>
            <a:r>
              <a:rPr lang="en-US" altLang="ko-KR" sz="1600" b="0" dirty="0"/>
              <a:t>/</a:t>
            </a:r>
            <a:r>
              <a:rPr lang="ko-KR" altLang="en-US" sz="1600" b="0" dirty="0"/>
              <a:t>산업상 이용가능성을 만족할 경우 특허권이 인정됨</a:t>
            </a:r>
            <a:endParaRPr lang="en-US" altLang="ko-KR" sz="1600" b="0" dirty="0"/>
          </a:p>
          <a:p>
            <a:pPr lvl="2"/>
            <a:r>
              <a:rPr lang="ko-KR" altLang="en-US" sz="1600" b="0" dirty="0"/>
              <a:t>특허는 출원 </a:t>
            </a:r>
            <a:r>
              <a:rPr lang="en-US" altLang="ko-KR" sz="1600" b="0" dirty="0"/>
              <a:t>&gt; </a:t>
            </a:r>
            <a:r>
              <a:rPr lang="ko-KR" altLang="en-US" sz="1600" b="0" dirty="0"/>
              <a:t>심사 </a:t>
            </a:r>
            <a:r>
              <a:rPr lang="en-US" altLang="ko-KR" sz="1600" b="0" dirty="0"/>
              <a:t>&gt; </a:t>
            </a:r>
            <a:r>
              <a:rPr lang="ko-KR" altLang="en-US" sz="1600" b="0" dirty="0"/>
              <a:t>등록의 과정을 거쳐서 등록되며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심사 결과에 따라 등록되지 않을 수 있음</a:t>
            </a:r>
            <a:endParaRPr lang="en-US" altLang="ko-KR" sz="1600" b="0" dirty="0"/>
          </a:p>
          <a:p>
            <a:pPr lvl="1"/>
            <a:r>
              <a:rPr lang="ko-KR" altLang="en-US" sz="1800" dirty="0"/>
              <a:t>특허문서는 서지정보 및 문헌정보로 이루어져 있음</a:t>
            </a:r>
            <a:endParaRPr lang="en-US" altLang="ko-KR" sz="1800" dirty="0"/>
          </a:p>
          <a:p>
            <a:pPr lvl="2"/>
            <a:r>
              <a:rPr lang="ko-KR" altLang="en-US" sz="1600" b="0" dirty="0"/>
              <a:t>서지정보는 출원번호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출원일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출원인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발명자 등의 정보를 말함</a:t>
            </a:r>
            <a:endParaRPr lang="en-US" altLang="ko-KR" sz="1600" b="0" dirty="0"/>
          </a:p>
          <a:p>
            <a:pPr lvl="2"/>
            <a:r>
              <a:rPr lang="ko-KR" altLang="en-US" sz="1600" b="0" dirty="0"/>
              <a:t>문헌정보는 특허 전문 등과 같은 </a:t>
            </a:r>
            <a:r>
              <a:rPr lang="en-US" altLang="ko-KR" sz="1600" b="0" dirty="0"/>
              <a:t>Text</a:t>
            </a:r>
            <a:r>
              <a:rPr lang="ko-KR" altLang="en-US" sz="1600" b="0" dirty="0"/>
              <a:t>정보를 말함</a:t>
            </a:r>
            <a:endParaRPr lang="en-US" altLang="ko-KR" sz="1600" b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9F953D-36DD-4B9B-AF31-1DBEE16D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960D58-2023-44AB-AF07-666DB808E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39" y="3324742"/>
            <a:ext cx="3370041" cy="29125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086171-C480-4641-9A63-4EB136248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324742"/>
            <a:ext cx="3252768" cy="2918263"/>
          </a:xfrm>
          <a:prstGeom prst="rect">
            <a:avLst/>
          </a:prstGeom>
        </p:spPr>
      </p:pic>
      <p:sp>
        <p:nvSpPr>
          <p:cNvPr id="8" name="바닥글 개체 틀 3">
            <a:extLst>
              <a:ext uri="{FF2B5EF4-FFF2-40B4-BE49-F238E27FC236}">
                <a16:creationId xmlns:a16="http://schemas.microsoft.com/office/drawing/2014/main" id="{3971929B-AADD-4D75-A9BA-A56C7CB8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9512" y="6476462"/>
            <a:ext cx="7632848" cy="365125"/>
          </a:xfrm>
        </p:spPr>
        <p:txBody>
          <a:bodyPr/>
          <a:lstStyle/>
          <a:p>
            <a:r>
              <a:rPr lang="en-US" dirty="0"/>
              <a:t>Business Intelligence &amp; Data Analytics Lab., Dept. of IE (https://sites.google.com/view/kkbizintelligence/)</a:t>
            </a:r>
          </a:p>
        </p:txBody>
      </p:sp>
    </p:spTree>
    <p:extLst>
      <p:ext uri="{BB962C8B-B14F-4D97-AF65-F5344CB8AC3E}">
        <p14:creationId xmlns:p14="http://schemas.microsoft.com/office/powerpoint/2010/main" val="146412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2BE32-9A91-4AD4-BF43-650BB3D5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75135-7DF2-46F7-A9E5-D4D4C323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특허검색기능을 제공하는 다양한 사이트를 참고하여</a:t>
            </a:r>
            <a:r>
              <a:rPr lang="en-US" altLang="ko-KR" dirty="0"/>
              <a:t>, </a:t>
            </a:r>
            <a:r>
              <a:rPr lang="ko-KR" altLang="en-US" dirty="0"/>
              <a:t>개발할 만한 기능들을 참고</a:t>
            </a:r>
            <a:endParaRPr lang="en-US" altLang="ko-KR" dirty="0"/>
          </a:p>
          <a:p>
            <a:pPr lvl="1"/>
            <a:r>
              <a:rPr lang="en-US" altLang="ko-KR" dirty="0"/>
              <a:t>Google Patents(</a:t>
            </a:r>
            <a:r>
              <a:rPr lang="en-US" altLang="ko-KR" dirty="0">
                <a:hlinkClick r:id="rId2"/>
              </a:rPr>
              <a:t>https://patents.google.com/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Wipson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https://www.wipson.com/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b="0" dirty="0"/>
              <a:t>학교 이메일로 가입 후 사용</a:t>
            </a:r>
            <a:r>
              <a:rPr lang="en-US" altLang="ko-KR" b="0" dirty="0"/>
              <a:t> (IP</a:t>
            </a:r>
            <a:r>
              <a:rPr lang="ko-KR" altLang="en-US" b="0" dirty="0"/>
              <a:t>제한으로</a:t>
            </a:r>
            <a:r>
              <a:rPr lang="en-US" altLang="ko-KR" b="0" dirty="0"/>
              <a:t>, </a:t>
            </a:r>
            <a:r>
              <a:rPr lang="ko-KR" altLang="en-US" u="sng" dirty="0"/>
              <a:t>학교 내에서만 사용 가능</a:t>
            </a:r>
            <a:r>
              <a:rPr lang="en-US" altLang="ko-KR" b="0" dirty="0"/>
              <a:t>)</a:t>
            </a:r>
          </a:p>
          <a:p>
            <a:pPr lvl="1"/>
            <a:r>
              <a:rPr lang="en-US" altLang="ko-KR" dirty="0" err="1"/>
              <a:t>Kipris</a:t>
            </a:r>
            <a:r>
              <a:rPr lang="en-US" altLang="ko-KR" dirty="0"/>
              <a:t>(</a:t>
            </a:r>
            <a:r>
              <a:rPr lang="en-US" altLang="ko-KR" dirty="0">
                <a:hlinkClick r:id="rId4"/>
              </a:rPr>
              <a:t>http://www.kipris.or.kr/</a:t>
            </a:r>
            <a:r>
              <a:rPr lang="en-US" altLang="ko-KR" dirty="0"/>
              <a:t>)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9F953D-36DD-4B9B-AF31-1DBEE16D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397078-93B4-4E40-B420-8D0E39F03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9067" y="3219243"/>
            <a:ext cx="3619051" cy="27702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B52CC5-A6EF-476B-8F14-C7101C217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340" y="3284984"/>
            <a:ext cx="4034669" cy="2700125"/>
          </a:xfrm>
          <a:prstGeom prst="rect">
            <a:avLst/>
          </a:prstGeom>
        </p:spPr>
      </p:pic>
      <p:sp>
        <p:nvSpPr>
          <p:cNvPr id="8" name="바닥글 개체 틀 3">
            <a:extLst>
              <a:ext uri="{FF2B5EF4-FFF2-40B4-BE49-F238E27FC236}">
                <a16:creationId xmlns:a16="http://schemas.microsoft.com/office/drawing/2014/main" id="{F8DE90E2-C9CD-41AD-B494-E38DB28D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9512" y="6476462"/>
            <a:ext cx="7632848" cy="365125"/>
          </a:xfrm>
        </p:spPr>
        <p:txBody>
          <a:bodyPr/>
          <a:lstStyle/>
          <a:p>
            <a:r>
              <a:rPr lang="en-US" dirty="0"/>
              <a:t>Business Intelligence &amp; Data Analytics Lab., Dept. of IE (https://sites.google.com/view/kkbizintelligence/)</a:t>
            </a:r>
          </a:p>
        </p:txBody>
      </p:sp>
    </p:spTree>
    <p:extLst>
      <p:ext uri="{BB962C8B-B14F-4D97-AF65-F5344CB8AC3E}">
        <p14:creationId xmlns:p14="http://schemas.microsoft.com/office/powerpoint/2010/main" val="58644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2BE32-9A91-4AD4-BF43-650BB3D5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75135-7DF2-46F7-A9E5-D4D4C323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파일 형식 다루기</a:t>
            </a:r>
            <a:endParaRPr lang="en-US" altLang="ko-KR" dirty="0"/>
          </a:p>
          <a:p>
            <a:pPr lvl="1"/>
            <a:r>
              <a:rPr lang="ko-KR" altLang="en-US" dirty="0"/>
              <a:t>특허 데이터는 </a:t>
            </a:r>
            <a:r>
              <a:rPr lang="en-US" altLang="ko-KR" dirty="0"/>
              <a:t>Json </a:t>
            </a:r>
            <a:r>
              <a:rPr lang="ko-KR" altLang="en-US" dirty="0"/>
              <a:t>형식으로 제공됨</a:t>
            </a:r>
            <a:r>
              <a:rPr lang="en-US" altLang="ko-KR" dirty="0"/>
              <a:t>(</a:t>
            </a:r>
            <a:r>
              <a:rPr lang="ko-KR" altLang="en-US" dirty="0"/>
              <a:t>특허의 초록</a:t>
            </a:r>
            <a:r>
              <a:rPr lang="en-US" altLang="ko-KR" dirty="0"/>
              <a:t>, </a:t>
            </a:r>
            <a:r>
              <a:rPr lang="ko-KR" altLang="en-US" dirty="0"/>
              <a:t>출원인</a:t>
            </a:r>
            <a:r>
              <a:rPr lang="en-US" altLang="ko-KR" dirty="0"/>
              <a:t>, </a:t>
            </a:r>
            <a:r>
              <a:rPr lang="ko-KR" altLang="en-US" dirty="0"/>
              <a:t>서지정보</a:t>
            </a:r>
            <a:r>
              <a:rPr lang="en-US" altLang="ko-KR" dirty="0"/>
              <a:t>, </a:t>
            </a:r>
            <a:r>
              <a:rPr lang="ko-KR" altLang="en-US" dirty="0"/>
              <a:t>발명자</a:t>
            </a:r>
            <a:r>
              <a:rPr lang="en-US" altLang="ko-KR" dirty="0"/>
              <a:t>, IPC </a:t>
            </a:r>
            <a:r>
              <a:rPr lang="ko-KR" altLang="en-US" dirty="0"/>
              <a:t>코드 정보로 이루어진 </a:t>
            </a:r>
            <a:r>
              <a:rPr lang="en-US" altLang="ko-KR" dirty="0"/>
              <a:t>5</a:t>
            </a:r>
            <a:r>
              <a:rPr lang="ko-KR" altLang="en-US" dirty="0"/>
              <a:t>개 파일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Json </a:t>
            </a:r>
            <a:r>
              <a:rPr lang="ko-KR" altLang="en-US" dirty="0"/>
              <a:t>파일 예시</a:t>
            </a:r>
            <a:r>
              <a:rPr lang="en-US" altLang="ko-KR" dirty="0"/>
              <a:t>(</a:t>
            </a:r>
            <a:r>
              <a:rPr lang="en-US" altLang="ko-KR" dirty="0" err="1"/>
              <a:t>bibliosummary.json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System.Net.Json</a:t>
            </a:r>
            <a:r>
              <a:rPr lang="en-US" altLang="ko-KR" dirty="0"/>
              <a:t>, </a:t>
            </a:r>
            <a:r>
              <a:rPr lang="en-US" altLang="ko-KR" dirty="0" err="1"/>
              <a:t>JsonNET</a:t>
            </a:r>
            <a:r>
              <a:rPr lang="ko-KR" altLang="en-US" dirty="0"/>
              <a:t> 등을 사용할 수 있음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9F953D-36DD-4B9B-AF31-1DBEE16D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8" name="바닥글 개체 틀 3">
            <a:extLst>
              <a:ext uri="{FF2B5EF4-FFF2-40B4-BE49-F238E27FC236}">
                <a16:creationId xmlns:a16="http://schemas.microsoft.com/office/drawing/2014/main" id="{F8DE90E2-C9CD-41AD-B494-E38DB28D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9512" y="6476462"/>
            <a:ext cx="7632848" cy="365125"/>
          </a:xfrm>
        </p:spPr>
        <p:txBody>
          <a:bodyPr/>
          <a:lstStyle/>
          <a:p>
            <a:r>
              <a:rPr lang="en-US" dirty="0"/>
              <a:t>Business Intelligence &amp; Data Analytics Lab., Dept. of IE (https://sites.google.com/view/kkbizintelligence/)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A302AB-FE76-4F25-98D1-DB37674E5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2883709"/>
            <a:ext cx="4478065" cy="329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2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2BE32-9A91-4AD4-BF43-650BB3D5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75135-7DF2-46F7-A9E5-D4D4C3230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052" y="857232"/>
            <a:ext cx="8715436" cy="550072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목표</a:t>
            </a:r>
            <a:r>
              <a:rPr lang="en-US" altLang="ko-KR" dirty="0"/>
              <a:t>(</a:t>
            </a:r>
            <a:r>
              <a:rPr lang="ko-KR" altLang="en-US" dirty="0"/>
              <a:t>만점 </a:t>
            </a:r>
            <a:r>
              <a:rPr lang="en-US" altLang="ko-KR" dirty="0"/>
              <a:t>80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b="0" dirty="0"/>
              <a:t>Json </a:t>
            </a:r>
            <a:r>
              <a:rPr lang="ko-KR" altLang="en-US" b="0" dirty="0"/>
              <a:t>형태로 주어진 특허 데이터를 활용하여 아래와 같은 기능을 수행하는 프로그램 제작</a:t>
            </a:r>
            <a:endParaRPr lang="en-US" altLang="ko-KR" dirty="0"/>
          </a:p>
          <a:p>
            <a:r>
              <a:rPr lang="ko-KR" altLang="en-US" dirty="0"/>
              <a:t>프로그램의 기본 기능 </a:t>
            </a:r>
            <a:r>
              <a:rPr lang="en-US" altLang="ko-KR" dirty="0"/>
              <a:t>(50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lvl="1">
              <a:buFontTx/>
              <a:buChar char="-"/>
            </a:pPr>
            <a:r>
              <a:rPr lang="ko-KR" altLang="en-US" dirty="0"/>
              <a:t>프로그램 사용을 위한 기본 메뉴 구성</a:t>
            </a:r>
            <a:r>
              <a:rPr lang="en-US" altLang="ko-KR" dirty="0"/>
              <a:t>; </a:t>
            </a:r>
            <a:r>
              <a:rPr lang="ko-KR" altLang="en-US" dirty="0"/>
              <a:t>아래는 기본 개발 항목이며</a:t>
            </a:r>
            <a:r>
              <a:rPr lang="en-US" altLang="ko-KR" dirty="0"/>
              <a:t>, </a:t>
            </a:r>
            <a:r>
              <a:rPr lang="ko-KR" altLang="en-US" dirty="0"/>
              <a:t>각 개발 항목 별 배점 차등화</a:t>
            </a:r>
            <a:r>
              <a:rPr lang="en-US" altLang="ko-KR" dirty="0"/>
              <a:t>(</a:t>
            </a:r>
            <a:r>
              <a:rPr lang="ko-KR" altLang="en-US" dirty="0"/>
              <a:t>기능작동 만이 아닌 객체지향 구현 능력 체크함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en-US" altLang="ko-KR" b="0" dirty="0"/>
              <a:t>1) </a:t>
            </a:r>
            <a:r>
              <a:rPr lang="ko-KR" altLang="en-US" b="0" dirty="0"/>
              <a:t>특허데이터 로딩</a:t>
            </a:r>
            <a:r>
              <a:rPr lang="en-US" altLang="ko-KR" b="0" dirty="0"/>
              <a:t> </a:t>
            </a:r>
            <a:r>
              <a:rPr lang="ko-KR" altLang="en-US" b="0" dirty="0"/>
              <a:t>및 출력</a:t>
            </a:r>
            <a:r>
              <a:rPr lang="en-US" altLang="ko-KR" b="0" dirty="0"/>
              <a:t>(bin/debug </a:t>
            </a:r>
            <a:r>
              <a:rPr lang="ko-KR" altLang="en-US" b="0" dirty="0"/>
              <a:t>폴더내</a:t>
            </a:r>
            <a:r>
              <a:rPr lang="en-US" altLang="ko-KR" b="0" dirty="0"/>
              <a:t>: </a:t>
            </a:r>
            <a:r>
              <a:rPr lang="ko-KR" altLang="en-US" b="0" dirty="0"/>
              <a:t>개인과제</a:t>
            </a:r>
            <a:r>
              <a:rPr lang="en-US" altLang="ko-KR" b="0" dirty="0" err="1"/>
              <a:t>data.json</a:t>
            </a:r>
            <a:r>
              <a:rPr lang="en-US" altLang="ko-KR" b="0" dirty="0"/>
              <a:t>)</a:t>
            </a:r>
          </a:p>
          <a:p>
            <a:pPr marL="457200" lvl="1" indent="0">
              <a:buNone/>
            </a:pPr>
            <a:r>
              <a:rPr lang="en-US" altLang="ko-KR" b="0" dirty="0"/>
              <a:t>2) </a:t>
            </a:r>
            <a:r>
              <a:rPr lang="ko-KR" altLang="en-US" b="0" dirty="0"/>
              <a:t>제목</a:t>
            </a:r>
            <a:r>
              <a:rPr lang="en-US" altLang="ko-KR" b="0" dirty="0"/>
              <a:t>/</a:t>
            </a:r>
            <a:r>
              <a:rPr lang="ko-KR" altLang="en-US" b="0" dirty="0"/>
              <a:t>초록 텍스트 검색</a:t>
            </a:r>
            <a:r>
              <a:rPr lang="en-US" altLang="ko-KR" b="0" dirty="0"/>
              <a:t>, </a:t>
            </a:r>
            <a:r>
              <a:rPr lang="ko-KR" altLang="en-US" b="0" dirty="0"/>
              <a:t>검색 항목별</a:t>
            </a:r>
            <a:r>
              <a:rPr lang="en-US" altLang="ko-KR" b="0" dirty="0"/>
              <a:t>(</a:t>
            </a:r>
            <a:r>
              <a:rPr lang="ko-KR" altLang="en-US" b="0" dirty="0"/>
              <a:t>저자</a:t>
            </a:r>
            <a:r>
              <a:rPr lang="en-US" altLang="ko-KR" b="0" dirty="0"/>
              <a:t>, </a:t>
            </a:r>
            <a:r>
              <a:rPr lang="ko-KR" altLang="en-US" b="0" dirty="0"/>
              <a:t>제목</a:t>
            </a:r>
            <a:r>
              <a:rPr lang="en-US" altLang="ko-KR" b="0" dirty="0"/>
              <a:t>, CPC </a:t>
            </a:r>
            <a:r>
              <a:rPr lang="ko-KR" altLang="en-US" b="0" dirty="0"/>
              <a:t>등</a:t>
            </a:r>
            <a:r>
              <a:rPr lang="en-US" altLang="ko-KR" b="0" dirty="0"/>
              <a:t>)</a:t>
            </a:r>
            <a:r>
              <a:rPr lang="ko-KR" altLang="en-US" b="0" dirty="0"/>
              <a:t> 특허 검색</a:t>
            </a:r>
            <a:endParaRPr lang="en-US" altLang="ko-KR" b="0" dirty="0"/>
          </a:p>
          <a:p>
            <a:pPr marL="457200" lvl="1" indent="0">
              <a:buNone/>
            </a:pPr>
            <a:r>
              <a:rPr lang="en-US" altLang="ko-KR" b="0" dirty="0"/>
              <a:t>3) </a:t>
            </a:r>
            <a:r>
              <a:rPr lang="ko-KR" altLang="en-US" b="0" dirty="0"/>
              <a:t>원하는 특허들을 선택하여 보관하고 출력하는 장바구니 기능 구현</a:t>
            </a:r>
          </a:p>
          <a:p>
            <a:pPr marL="457200" lvl="1" indent="0">
              <a:buNone/>
            </a:pPr>
            <a:r>
              <a:rPr lang="en-US" altLang="ko-KR" b="0" dirty="0"/>
              <a:t>4) </a:t>
            </a:r>
            <a:r>
              <a:rPr lang="ko-KR" altLang="en-US" b="0" dirty="0"/>
              <a:t>장바구니에 담긴 특허들을 저장</a:t>
            </a:r>
            <a:r>
              <a:rPr lang="en-US" altLang="ko-KR" b="0" dirty="0"/>
              <a:t>(bin/debug </a:t>
            </a:r>
            <a:r>
              <a:rPr lang="ko-KR" altLang="en-US" b="0" dirty="0"/>
              <a:t>폴더내</a:t>
            </a:r>
            <a:r>
              <a:rPr lang="en-US" altLang="ko-KR" b="0" dirty="0"/>
              <a:t>:</a:t>
            </a:r>
            <a:r>
              <a:rPr lang="ko-KR" altLang="en-US" b="0" dirty="0"/>
              <a:t> 장바구니</a:t>
            </a:r>
            <a:r>
              <a:rPr lang="en-US" altLang="ko-KR" b="0" dirty="0" err="1"/>
              <a:t>data.json</a:t>
            </a:r>
            <a:r>
              <a:rPr lang="en-US" altLang="ko-KR" b="0" dirty="0"/>
              <a:t>)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ko-KR" altLang="en-US" b="0" dirty="0"/>
              <a:t>각 </a:t>
            </a:r>
            <a:r>
              <a:rPr lang="en-US" altLang="ko-KR" b="0" dirty="0"/>
              <a:t>15</a:t>
            </a:r>
            <a:r>
              <a:rPr lang="ko-KR" altLang="en-US" b="0" dirty="0"/>
              <a:t>점</a:t>
            </a:r>
            <a:r>
              <a:rPr lang="en-US" altLang="ko-KR" b="0" dirty="0"/>
              <a:t>, 15</a:t>
            </a:r>
            <a:r>
              <a:rPr lang="ko-KR" altLang="en-US" b="0" dirty="0"/>
              <a:t>점</a:t>
            </a:r>
            <a:r>
              <a:rPr lang="en-US" altLang="ko-KR" b="0" dirty="0"/>
              <a:t>, 10</a:t>
            </a:r>
            <a:r>
              <a:rPr lang="ko-KR" altLang="en-US" b="0" dirty="0"/>
              <a:t>점</a:t>
            </a:r>
            <a:r>
              <a:rPr lang="en-US" altLang="ko-KR" b="0" dirty="0"/>
              <a:t>, 5</a:t>
            </a:r>
            <a:r>
              <a:rPr lang="ko-KR" altLang="en-US" b="0" dirty="0"/>
              <a:t>점 </a:t>
            </a:r>
            <a:r>
              <a:rPr lang="en-US" altLang="ko-KR" b="0" dirty="0"/>
              <a:t>(</a:t>
            </a:r>
            <a:r>
              <a:rPr lang="ko-KR" altLang="en-US" b="0"/>
              <a:t>구현수준을 고려하여 점수 조정</a:t>
            </a:r>
            <a:r>
              <a:rPr lang="en-US" altLang="ko-KR" b="0"/>
              <a:t>)</a:t>
            </a:r>
            <a:endParaRPr lang="en-US" altLang="ko-KR" b="0" dirty="0"/>
          </a:p>
          <a:p>
            <a:r>
              <a:rPr lang="ko-KR" altLang="en-US" dirty="0"/>
              <a:t>개별 추가 기능 </a:t>
            </a:r>
            <a:r>
              <a:rPr lang="en-US" altLang="ko-KR" dirty="0"/>
              <a:t>(30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b="0" dirty="0"/>
              <a:t>기본 기능에 없는 기능</a:t>
            </a:r>
            <a:r>
              <a:rPr lang="en-US" altLang="ko-KR" b="0" dirty="0"/>
              <a:t>, </a:t>
            </a:r>
            <a:r>
              <a:rPr lang="ko-KR" altLang="en-US" b="0" dirty="0"/>
              <a:t>기본 기능의 고급화</a:t>
            </a:r>
            <a:r>
              <a:rPr lang="en-US" altLang="ko-KR" b="0" dirty="0"/>
              <a:t>, </a:t>
            </a:r>
            <a:r>
              <a:rPr lang="ko-KR" altLang="en-US" b="0" dirty="0"/>
              <a:t>검색 연산자</a:t>
            </a:r>
            <a:r>
              <a:rPr lang="en-US" altLang="ko-KR" b="0" dirty="0"/>
              <a:t>, </a:t>
            </a:r>
            <a:r>
              <a:rPr lang="ko-KR" altLang="en-US" b="0" dirty="0"/>
              <a:t>통계치 산출 등 </a:t>
            </a:r>
            <a:br>
              <a:rPr lang="en-US" altLang="ko-KR" b="0" dirty="0"/>
            </a:br>
            <a:r>
              <a:rPr lang="ko-KR" altLang="en-US" b="0" dirty="0"/>
              <a:t>자율적으로 기능 추가</a:t>
            </a:r>
            <a:r>
              <a:rPr lang="en-US" altLang="ko-KR" b="0" dirty="0"/>
              <a:t>(</a:t>
            </a:r>
            <a:r>
              <a:rPr lang="ko-KR" altLang="en-US" b="0" dirty="0"/>
              <a:t>유사한 변경이 아닌 이질적 기능에 대해서 가점 고려함</a:t>
            </a:r>
            <a:r>
              <a:rPr lang="en-US" altLang="ko-KR" b="0" dirty="0"/>
              <a:t>)</a:t>
            </a:r>
          </a:p>
          <a:p>
            <a:pPr lvl="1"/>
            <a:r>
              <a:rPr lang="ko-KR" altLang="en-US" u="sng" dirty="0"/>
              <a:t>추가 기능에 대해서는 반드시 보고서 내에 상세하게 특징</a:t>
            </a:r>
            <a:r>
              <a:rPr lang="en-US" altLang="ko-KR" u="sng" dirty="0"/>
              <a:t>/</a:t>
            </a:r>
            <a:r>
              <a:rPr lang="ko-KR" altLang="en-US" u="sng" dirty="0"/>
              <a:t>기능을 설명</a:t>
            </a:r>
            <a:r>
              <a:rPr lang="ko-KR" altLang="en-US" b="0" dirty="0"/>
              <a:t>해야 하며</a:t>
            </a:r>
            <a:r>
              <a:rPr lang="en-US" altLang="ko-KR" b="0" dirty="0"/>
              <a:t>, </a:t>
            </a:r>
            <a:r>
              <a:rPr lang="ko-KR" altLang="en-US" b="0" dirty="0"/>
              <a:t>추가 기능별 가점이나 개발 수준을 고려하여 점수를 부여 예정 </a:t>
            </a:r>
            <a:r>
              <a:rPr lang="en-US" altLang="ko-KR" b="0" dirty="0"/>
              <a:t>(</a:t>
            </a:r>
            <a:r>
              <a:rPr lang="ko-KR" altLang="en-US" b="0" u="sng" dirty="0"/>
              <a:t>보고서 내에 설명</a:t>
            </a:r>
            <a:r>
              <a:rPr lang="en-US" altLang="ko-KR" b="0" u="sng" dirty="0"/>
              <a:t>(</a:t>
            </a:r>
            <a:r>
              <a:rPr lang="ko-KR" altLang="en-US" b="0" u="sng" dirty="0"/>
              <a:t>사용방법 등</a:t>
            </a:r>
            <a:r>
              <a:rPr lang="en-US" altLang="ko-KR" b="0" u="sng" dirty="0"/>
              <a:t>)</a:t>
            </a:r>
            <a:r>
              <a:rPr lang="ko-KR" altLang="en-US" b="0" u="sng" dirty="0"/>
              <a:t>이 없을 경우 추가 기능을 점수 인정하지 않음</a:t>
            </a:r>
            <a:r>
              <a:rPr lang="en-US" altLang="ko-KR" b="0" dirty="0"/>
              <a:t>)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9F953D-36DD-4B9B-AF31-1DBEE16D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C8802AA4-2091-4E90-998F-B1171669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9512" y="6476462"/>
            <a:ext cx="7632848" cy="365125"/>
          </a:xfrm>
        </p:spPr>
        <p:txBody>
          <a:bodyPr/>
          <a:lstStyle/>
          <a:p>
            <a:r>
              <a:rPr lang="en-US" dirty="0"/>
              <a:t>Business Intelligence &amp; Data Analytics Lab., Dept. of IE (https://sites.google.com/view/kkbizintelligence/)</a:t>
            </a:r>
          </a:p>
        </p:txBody>
      </p:sp>
    </p:spTree>
    <p:extLst>
      <p:ext uri="{BB962C8B-B14F-4D97-AF65-F5344CB8AC3E}">
        <p14:creationId xmlns:p14="http://schemas.microsoft.com/office/powerpoint/2010/main" val="3051338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2BE32-9A91-4AD4-BF43-650BB3D5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75135-7DF2-46F7-A9E5-D4D4C3230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052" y="857232"/>
            <a:ext cx="8715436" cy="5500726"/>
          </a:xfrm>
        </p:spPr>
        <p:txBody>
          <a:bodyPr/>
          <a:lstStyle/>
          <a:p>
            <a:r>
              <a:rPr lang="ko-KR" altLang="en-US" dirty="0"/>
              <a:t>사용될 만한 </a:t>
            </a:r>
            <a:r>
              <a:rPr lang="en-US" altLang="ko-KR" dirty="0"/>
              <a:t>GUI </a:t>
            </a:r>
            <a:r>
              <a:rPr lang="ko-KR" altLang="en-US" dirty="0"/>
              <a:t>컨트롤</a:t>
            </a:r>
            <a:endParaRPr lang="en-US" altLang="ko-KR" dirty="0"/>
          </a:p>
          <a:p>
            <a:pPr lvl="1"/>
            <a:r>
              <a:rPr lang="en-US" altLang="ko-KR" dirty="0"/>
              <a:t>Button</a:t>
            </a:r>
          </a:p>
          <a:p>
            <a:pPr lvl="1"/>
            <a:r>
              <a:rPr lang="en-US" altLang="ko-KR" dirty="0"/>
              <a:t>Textbox</a:t>
            </a:r>
          </a:p>
          <a:p>
            <a:pPr lvl="1"/>
            <a:r>
              <a:rPr lang="en-US" altLang="ko-KR" dirty="0" err="1"/>
              <a:t>RadioButton</a:t>
            </a:r>
            <a:endParaRPr lang="en-US" altLang="ko-KR" dirty="0"/>
          </a:p>
          <a:p>
            <a:pPr lvl="1"/>
            <a:r>
              <a:rPr lang="en-US" altLang="ko-KR" dirty="0"/>
              <a:t>Panel </a:t>
            </a:r>
            <a:r>
              <a:rPr lang="ko-KR" altLang="en-US" dirty="0"/>
              <a:t>류 </a:t>
            </a:r>
            <a:r>
              <a:rPr lang="en-US" altLang="ko-KR" dirty="0"/>
              <a:t>(</a:t>
            </a:r>
            <a:r>
              <a:rPr lang="ko-KR" altLang="en-US" dirty="0"/>
              <a:t>화면 </a:t>
            </a:r>
            <a:r>
              <a:rPr lang="en-US" altLang="ko-KR" dirty="0"/>
              <a:t>layout, </a:t>
            </a:r>
            <a:r>
              <a:rPr lang="ko-KR" altLang="en-US" dirty="0"/>
              <a:t>도킹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TabControl</a:t>
            </a:r>
            <a:r>
              <a:rPr lang="en-US" altLang="ko-KR" dirty="0"/>
              <a:t> (</a:t>
            </a:r>
            <a:r>
              <a:rPr lang="ko-KR" altLang="en-US" dirty="0"/>
              <a:t>탭 선택을 통해서 메뉴를 변경할 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FileOpenDialog</a:t>
            </a:r>
            <a:r>
              <a:rPr lang="en-US" altLang="ko-KR" dirty="0"/>
              <a:t>, </a:t>
            </a:r>
            <a:r>
              <a:rPr lang="en-US" altLang="ko-KR" dirty="0" err="1"/>
              <a:t>FileSaveDialog</a:t>
            </a:r>
            <a:endParaRPr lang="en-US" altLang="ko-KR" dirty="0"/>
          </a:p>
          <a:p>
            <a:pPr lvl="1"/>
            <a:r>
              <a:rPr lang="en-US" altLang="ko-KR" dirty="0" err="1"/>
              <a:t>DataGridView</a:t>
            </a:r>
            <a:r>
              <a:rPr lang="en-US" altLang="ko-KR" dirty="0"/>
              <a:t> (</a:t>
            </a:r>
            <a:r>
              <a:rPr lang="ko-KR" altLang="en-US" dirty="0"/>
              <a:t>데이터를 화면에 출력할 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Form (</a:t>
            </a:r>
            <a:r>
              <a:rPr lang="ko-KR" altLang="en-US" dirty="0"/>
              <a:t>새로운 창을 띄워서 다른 결과물을 보여주고자 </a:t>
            </a:r>
            <a:r>
              <a:rPr lang="ko-KR" altLang="en-US" dirty="0" err="1"/>
              <a:t>할때</a:t>
            </a:r>
            <a:r>
              <a:rPr lang="ko-KR" altLang="en-US" dirty="0"/>
              <a:t> 등</a:t>
            </a:r>
            <a:r>
              <a:rPr lang="en-US" altLang="ko-KR" dirty="0"/>
              <a:t>…)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9F953D-36DD-4B9B-AF31-1DBEE16D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C8802AA4-2091-4E90-998F-B1171669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9512" y="6476462"/>
            <a:ext cx="7632848" cy="365125"/>
          </a:xfrm>
        </p:spPr>
        <p:txBody>
          <a:bodyPr/>
          <a:lstStyle/>
          <a:p>
            <a:r>
              <a:rPr lang="en-US" dirty="0"/>
              <a:t>Business Intelligence &amp; Data Analytics Lab., Dept. of IE (https://sites.google.com/view/kkbizintelligence/)</a:t>
            </a:r>
          </a:p>
        </p:txBody>
      </p:sp>
    </p:spTree>
    <p:extLst>
      <p:ext uri="{BB962C8B-B14F-4D97-AF65-F5344CB8AC3E}">
        <p14:creationId xmlns:p14="http://schemas.microsoft.com/office/powerpoint/2010/main" val="2167636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Garamond" panose="02020404030301010803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Garamond" panose="02020404030301010803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10195</TotalTime>
  <Words>721</Words>
  <Application>Microsoft Office PowerPoint</Application>
  <PresentationFormat>화면 슬라이드 쇼(4:3)</PresentationFormat>
  <Paragraphs>76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</vt:lpstr>
      <vt:lpstr>서울남산체 M</vt:lpstr>
      <vt:lpstr>Symbol</vt:lpstr>
      <vt:lpstr>Wingdings</vt:lpstr>
      <vt:lpstr>Office 테마</vt:lpstr>
      <vt:lpstr>개인과제</vt:lpstr>
      <vt:lpstr>Basic information</vt:lpstr>
      <vt:lpstr>Patent</vt:lpstr>
      <vt:lpstr>Task</vt:lpstr>
      <vt:lpstr>Task</vt:lpstr>
      <vt:lpstr>Task</vt:lpstr>
      <vt:lpstr>Task</vt:lpstr>
    </vt:vector>
  </TitlesOfParts>
  <Company>MY_HOME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윤 장혁</dc:creator>
  <cp:lastModifiedBy>윤장혁</cp:lastModifiedBy>
  <cp:revision>1799</cp:revision>
  <cp:lastPrinted>2014-02-23T22:51:57Z</cp:lastPrinted>
  <dcterms:created xsi:type="dcterms:W3CDTF">2007-11-14T06:33:08Z</dcterms:created>
  <dcterms:modified xsi:type="dcterms:W3CDTF">2021-07-13T01:25:39Z</dcterms:modified>
</cp:coreProperties>
</file>