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comments/modernComment_139_DC9A392E.xml" ContentType="application/vnd.ms-powerpoint.comments+xml"/>
  <Override PartName="/ppt/comments/modernComment_13D_36BF8617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  <p:sldMasterId id="2147483671" r:id="rId3"/>
  </p:sldMasterIdLst>
  <p:sldIdLst>
    <p:sldId id="256" r:id="rId4"/>
    <p:sldId id="311" r:id="rId5"/>
    <p:sldId id="329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5" r:id="rId19"/>
    <p:sldId id="326" r:id="rId20"/>
    <p:sldId id="327" r:id="rId21"/>
    <p:sldId id="32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B32A01F-D17F-B648-0977-642CE88B07AF}" name="Kratchman, Jonathan M" initials="" userId="S::jmk495@gwu.edu::3c26b8c9-e844-4780-b672-dd10397eead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5D"/>
    <a:srgbClr val="007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74"/>
    <p:restoredTop sz="96327"/>
  </p:normalViewPr>
  <p:slideViewPr>
    <p:cSldViewPr snapToGrid="0" snapToObjects="1">
      <p:cViewPr varScale="1">
        <p:scale>
          <a:sx n="81" d="100"/>
          <a:sy n="81" d="100"/>
        </p:scale>
        <p:origin x="21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microsoft.com/office/2018/10/relationships/authors" Target="authors.xml"/></Relationships>
</file>

<file path=ppt/comments/modernComment_139_DC9A392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EF1152F-E833-124E-B665-0C583C2C91C1}" authorId="{9B32A01F-D17F-B648-0977-642CE88B07AF}" created="2023-12-08T02:53:44.057">
    <pc:sldMkLst xmlns:pc="http://schemas.microsoft.com/office/powerpoint/2013/main/command">
      <pc:docMk/>
      <pc:sldMk cId="3701094702" sldId="313"/>
    </pc:sldMkLst>
    <p188:txBody>
      <a:bodyPr/>
      <a:lstStyle/>
      <a:p>
        <a:r>
          <a:rPr lang="en-US"/>
          <a:t>I would just verbally mention that these are the columns</a:t>
        </a:r>
      </a:p>
    </p188:txBody>
  </p188:cm>
</p188:cmLst>
</file>

<file path=ppt/comments/modernComment_13D_36BF861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52EF769-D5BC-9B42-A17A-A10523137805}" authorId="{9B32A01F-D17F-B648-0977-642CE88B07AF}" created="2023-12-08T02:54:14.81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918521367" sldId="317"/>
      <ac:spMk id="2" creationId="{B9167990-8304-3390-9D60-4CB02D8A5B76}"/>
      <ac:txMk cp="168" len="180">
        <ac:context len="697" hash="1174694957"/>
      </ac:txMk>
    </ac:txMkLst>
    <p188:pos x="10510570" y="1720833"/>
    <p188:txBody>
      <a:bodyPr/>
      <a:lstStyle/>
      <a:p>
        <a:r>
          <a:rPr lang="en-US"/>
          <a:t>Mention verbally. Inflation was mentioned earlier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1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 panose="020B0604020202020204"/>
                <a:cs typeface="Arial" panose="020B0604020202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, bird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brick, drawing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 panose="020B0604020202020204"/>
                <a:cs typeface="Arial" panose="020B0604020202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>
                <a:latin typeface="Arial" panose="020B0604020202020204"/>
                <a:cs typeface="Arial" panose="020B0604020202020204"/>
              </a:defRPr>
            </a:lvl2pPr>
            <a:lvl3pPr>
              <a:defRPr>
                <a:latin typeface="Arial" panose="020B0604020202020204"/>
                <a:cs typeface="Arial" panose="020B0604020202020204"/>
              </a:defRPr>
            </a:lvl3pPr>
            <a:lvl4pPr>
              <a:defRPr>
                <a:latin typeface="Arial" panose="020B0604020202020204"/>
                <a:cs typeface="Arial" panose="020B0604020202020204"/>
              </a:defRPr>
            </a:lvl4pPr>
            <a:lvl5pPr>
              <a:defRPr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/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 sz="2000">
                <a:latin typeface="Arial" panose="020B0604020202020204"/>
                <a:cs typeface="Arial" panose="020B0604020202020204"/>
              </a:defRPr>
            </a:lvl2pPr>
            <a:lvl3pPr>
              <a:defRPr sz="2000">
                <a:latin typeface="Arial" panose="020B0604020202020204"/>
                <a:cs typeface="Arial" panose="020B0604020202020204"/>
              </a:defRPr>
            </a:lvl3pPr>
            <a:lvl4pPr>
              <a:defRPr sz="2000">
                <a:latin typeface="Arial" panose="020B0604020202020204"/>
                <a:cs typeface="Arial" panose="020B0604020202020204"/>
              </a:defRPr>
            </a:lvl4pPr>
            <a:lvl5pPr>
              <a:defRPr sz="2000">
                <a:latin typeface="Arial" panose="020B0604020202020204"/>
                <a:cs typeface="Arial" panose="020B06040202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/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algn="l">
              <a:defRPr sz="2000">
                <a:latin typeface="Arial" panose="020B0604020202020204"/>
                <a:cs typeface="Arial" panose="020B0604020202020204"/>
              </a:defRPr>
            </a:lvl2pPr>
            <a:lvl3pPr algn="l">
              <a:defRPr sz="2000">
                <a:latin typeface="Arial" panose="020B0604020202020204"/>
                <a:cs typeface="Arial" panose="020B0604020202020204"/>
              </a:defRPr>
            </a:lvl3pPr>
            <a:lvl4pPr algn="l">
              <a:defRPr sz="2000">
                <a:latin typeface="Arial" panose="020B0604020202020204"/>
                <a:cs typeface="Arial" panose="020B0604020202020204"/>
              </a:defRPr>
            </a:lvl4pPr>
            <a:lvl5pPr algn="l">
              <a:defRPr sz="2000">
                <a:latin typeface="Arial" panose="020B0604020202020204"/>
                <a:cs typeface="Arial" panose="020B060402020202020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>
                <a:latin typeface="Arial" panose="020B0604020202020204"/>
                <a:cs typeface="Arial" panose="020B0604020202020204"/>
              </a:defRPr>
            </a:lvl2pPr>
            <a:lvl3pPr>
              <a:defRPr>
                <a:latin typeface="Arial" panose="020B0604020202020204"/>
                <a:cs typeface="Arial" panose="020B0604020202020204"/>
              </a:defRPr>
            </a:lvl3pPr>
            <a:lvl4pPr>
              <a:defRPr>
                <a:latin typeface="Arial" panose="020B0604020202020204"/>
                <a:cs typeface="Arial" panose="020B0604020202020204"/>
              </a:defRPr>
            </a:lvl4pPr>
            <a:lvl5pPr>
              <a:defRPr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ird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ird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3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, drawing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food&#10;&#10;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/>
                <a:cs typeface="Arial" panose="020B0604020202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>
                <a:latin typeface="Arial" panose="020B0604020202020204"/>
                <a:cs typeface="Arial" panose="020B0604020202020204"/>
              </a:defRPr>
            </a:lvl2pPr>
            <a:lvl3pPr>
              <a:defRPr>
                <a:latin typeface="Arial" panose="020B0604020202020204"/>
                <a:cs typeface="Arial" panose="020B0604020202020204"/>
              </a:defRPr>
            </a:lvl3pPr>
            <a:lvl4pPr>
              <a:defRPr>
                <a:latin typeface="Arial" panose="020B0604020202020204"/>
                <a:cs typeface="Arial" panose="020B0604020202020204"/>
              </a:defRPr>
            </a:lvl4pPr>
            <a:lvl5pPr>
              <a:defRPr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/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 sz="2000">
                <a:latin typeface="Arial" panose="020B0604020202020204"/>
                <a:cs typeface="Arial" panose="020B0604020202020204"/>
              </a:defRPr>
            </a:lvl2pPr>
            <a:lvl3pPr>
              <a:defRPr sz="2000">
                <a:latin typeface="Arial" panose="020B0604020202020204"/>
                <a:cs typeface="Arial" panose="020B0604020202020204"/>
              </a:defRPr>
            </a:lvl3pPr>
            <a:lvl4pPr>
              <a:defRPr sz="2000">
                <a:latin typeface="Arial" panose="020B0604020202020204"/>
                <a:cs typeface="Arial" panose="020B0604020202020204"/>
              </a:defRPr>
            </a:lvl4pPr>
            <a:lvl5pPr>
              <a:defRPr sz="2000">
                <a:latin typeface="Arial" panose="020B0604020202020204"/>
                <a:cs typeface="Arial" panose="020B06040202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/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algn="l">
              <a:defRPr sz="2000">
                <a:latin typeface="Arial" panose="020B0604020202020204"/>
                <a:cs typeface="Arial" panose="020B0604020202020204"/>
              </a:defRPr>
            </a:lvl2pPr>
            <a:lvl3pPr algn="l">
              <a:defRPr sz="2000">
                <a:latin typeface="Arial" panose="020B0604020202020204"/>
                <a:cs typeface="Arial" panose="020B0604020202020204"/>
              </a:defRPr>
            </a:lvl3pPr>
            <a:lvl4pPr algn="l">
              <a:defRPr sz="2000">
                <a:latin typeface="Arial" panose="020B0604020202020204"/>
                <a:cs typeface="Arial" panose="020B0604020202020204"/>
              </a:defRPr>
            </a:lvl4pPr>
            <a:lvl5pPr algn="l">
              <a:defRPr sz="2000">
                <a:latin typeface="Arial" panose="020B0604020202020204"/>
                <a:cs typeface="Arial" panose="020B060402020202020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food&#10;&#10;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chemeClr val="tx2">
                    <a:lumMod val="7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>
                    <a:lumMod val="75000"/>
                  </a:schemeClr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9128502" y="4277532"/>
            <a:ext cx="2805193" cy="2293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/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 sz="2000">
                <a:latin typeface="Arial" panose="020B0604020202020204"/>
                <a:cs typeface="Arial" panose="020B0604020202020204"/>
              </a:defRPr>
            </a:lvl2pPr>
            <a:lvl3pPr>
              <a:defRPr sz="2000">
                <a:latin typeface="Arial" panose="020B0604020202020204"/>
                <a:cs typeface="Arial" panose="020B0604020202020204"/>
              </a:defRPr>
            </a:lvl3pPr>
            <a:lvl4pPr>
              <a:defRPr sz="2000">
                <a:latin typeface="Arial" panose="020B0604020202020204"/>
                <a:cs typeface="Arial" panose="020B0604020202020204"/>
              </a:defRPr>
            </a:lvl4pPr>
            <a:lvl5pPr>
              <a:defRPr sz="2000">
                <a:latin typeface="Arial" panose="020B0604020202020204"/>
                <a:cs typeface="Arial" panose="020B06040202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/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algn="l">
              <a:defRPr sz="2000">
                <a:latin typeface="Arial" panose="020B0604020202020204"/>
                <a:cs typeface="Arial" panose="020B0604020202020204"/>
              </a:defRPr>
            </a:lvl2pPr>
            <a:lvl3pPr algn="l">
              <a:defRPr sz="2000">
                <a:latin typeface="Arial" panose="020B0604020202020204"/>
                <a:cs typeface="Arial" panose="020B0604020202020204"/>
              </a:defRPr>
            </a:lvl3pPr>
            <a:lvl4pPr algn="l">
              <a:defRPr sz="2000">
                <a:latin typeface="Arial" panose="020B0604020202020204"/>
                <a:cs typeface="Arial" panose="020B0604020202020204"/>
              </a:defRPr>
            </a:lvl4pPr>
            <a:lvl5pPr algn="l">
              <a:defRPr sz="2000">
                <a:latin typeface="Arial" panose="020B0604020202020204"/>
                <a:cs typeface="Arial" panose="020B060402020202020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ird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ird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20.jpe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39_DC9A392E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3D_36BF861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731" y="1928794"/>
            <a:ext cx="8673214" cy="2441160"/>
          </a:xfrm>
        </p:spPr>
        <p:txBody>
          <a:bodyPr lIns="91440" tIns="45720" rIns="91440" bIns="45720" anchor="t"/>
          <a:lstStyle/>
          <a:p>
            <a:pPr>
              <a:lnSpc>
                <a:spcPct val="100000"/>
              </a:lnSpc>
            </a:pPr>
            <a:r>
              <a:rPr lang="en-US" sz="2800" b="0" dirty="0"/>
              <a:t>Optimizing E-commerce Pricing Strategies Using Machine Learning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731" y="3149374"/>
            <a:ext cx="8389575" cy="2985246"/>
          </a:xfrm>
        </p:spPr>
        <p:txBody>
          <a:bodyPr/>
          <a:lstStyle/>
          <a:p>
            <a:r>
              <a:rPr lang="en-US" dirty="0"/>
              <a:t>DATS 6103 – Team 2</a:t>
            </a:r>
          </a:p>
          <a:p>
            <a:endParaRPr lang="en-US" dirty="0"/>
          </a:p>
          <a:p>
            <a:r>
              <a:rPr lang="en-US" dirty="0"/>
              <a:t>TUSHAR SHARMA</a:t>
            </a:r>
          </a:p>
          <a:p>
            <a:r>
              <a:rPr lang="en-US" dirty="0"/>
              <a:t>KUMAR SAURAV JHA</a:t>
            </a:r>
          </a:p>
          <a:p>
            <a:r>
              <a:rPr lang="en-US" dirty="0"/>
              <a:t>PRADEEP SOMASUNDARAM</a:t>
            </a:r>
          </a:p>
          <a:p>
            <a:r>
              <a:rPr lang="en-US" dirty="0"/>
              <a:t>JONATHAN KRATCHMAN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167990-8304-3390-9D60-4CB02D8A5B7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72133" y="975070"/>
            <a:ext cx="10495190" cy="4127650"/>
          </a:xfrm>
        </p:spPr>
        <p:txBody>
          <a:bodyPr lIns="91440" tIns="45720" rIns="91440" bIns="45720" anchor="t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A measure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of a nation's overall economic activity and health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 by measuring:</a:t>
            </a:r>
            <a:endParaRPr lang="en-US" sz="24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"/>
            </a:endParaRPr>
          </a:p>
          <a:p>
            <a:pPr lvl="1">
              <a:buFont typeface="+mj-lt"/>
              <a:buAutoNum type="arabicPeriod"/>
            </a:pPr>
            <a:r>
              <a:rPr lang="en-US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Economic Growth and Consumer Spending:</a:t>
            </a: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GDP data can be used to understand the economic environment in which consumers are operating. Generally, a growing GDP indicates a healthy economy, often correlating with higher consumer spending.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We can draw insights into how broader economic conditions affect e-commerce activities using the GDP. (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Eg.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During economic growth, you might observe increased consumer spending in e-commerce.)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2755EB-BC79-2B82-572C-057216AE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41" y="0"/>
            <a:ext cx="10483326" cy="975070"/>
          </a:xfrm>
        </p:spPr>
        <p:txBody>
          <a:bodyPr lIns="91440" tIns="45720" rIns="91440" bIns="45720" anchor="ctr"/>
          <a:lstStyle/>
          <a:p>
            <a:r>
              <a:rPr lang="en-US" dirty="0"/>
              <a:t>Gross Domestic Product</a:t>
            </a:r>
          </a:p>
        </p:txBody>
      </p:sp>
    </p:spTree>
    <p:extLst>
      <p:ext uri="{BB962C8B-B14F-4D97-AF65-F5344CB8AC3E}">
        <p14:creationId xmlns:p14="http://schemas.microsoft.com/office/powerpoint/2010/main" val="4238249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167990-8304-3390-9D60-4CB02D8A5B7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72133" y="975070"/>
            <a:ext cx="10495190" cy="4127650"/>
          </a:xfrm>
        </p:spPr>
        <p:txBody>
          <a:bodyPr lIns="91440" tIns="45720" rIns="91440" bIns="4572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Combined Analysis:</a:t>
            </a:r>
            <a:r>
              <a:rPr lang="en-US" sz="2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Integrating both CPI and GDP data with your e-commerce sales data can provide a more comprehensive understanding of how macroeconomic factors affect consumer behavior in e-commerce.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Time Series Analysis:</a:t>
            </a:r>
            <a:r>
              <a:rPr lang="en-US" sz="2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Both CPI and GDP data are time-dependent, making time series analysis techniques particularly relevant. You can examine how changes in these economic indicators over time correlate with changes in consumer spending in your e-commerce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Predictive Modeling:</a:t>
            </a:r>
            <a:r>
              <a:rPr lang="en-US" sz="2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These economic indicators can also be included as features in predictive models to forecast future e-commerce sales trends. Understanding how they historically correlate with sales can improve the accuracy of your forecasts.</a:t>
            </a:r>
          </a:p>
          <a:p>
            <a:pPr algn="l"/>
            <a:r>
              <a:rPr lang="en-US" sz="2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By leveraging these datasets, you can gain insights into how inflation and overall economic health impact consumer spending, enabling more informed strategic decisions in managing e-commerce operations and pricing strategies.</a:t>
            </a:r>
          </a:p>
          <a:p>
            <a:pPr algn="l"/>
            <a:endParaRPr lang="en-US" sz="24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2755EB-BC79-2B82-572C-057216AE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41" y="0"/>
            <a:ext cx="10483326" cy="975070"/>
          </a:xfrm>
        </p:spPr>
        <p:txBody>
          <a:bodyPr lIns="91440" tIns="45720" rIns="91440" bIns="45720" anchor="ctr"/>
          <a:lstStyle/>
          <a:p>
            <a:r>
              <a:rPr lang="en-US" dirty="0"/>
              <a:t>Integrating the Analysis</a:t>
            </a:r>
          </a:p>
        </p:txBody>
      </p:sp>
    </p:spTree>
    <p:extLst>
      <p:ext uri="{BB962C8B-B14F-4D97-AF65-F5344CB8AC3E}">
        <p14:creationId xmlns:p14="http://schemas.microsoft.com/office/powerpoint/2010/main" val="1122692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167990-8304-3390-9D60-4CB02D8A5B7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72133" y="765750"/>
            <a:ext cx="10495190" cy="4127650"/>
          </a:xfrm>
        </p:spPr>
        <p:txBody>
          <a:bodyPr lIns="91440" tIns="45720" rIns="91440" bIns="45720" anchor="t"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Sales and Revenue Analysis (Global_Superstore2_v2.csv):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The dataset likely shows varying sales trends across different product categories and regions.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Preliminary analysis may reveal top-selling products, peak sales seasons, and high-revenue markets.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Patterns in sales quantity and revenue could indicate consumer preferences and successful product lines.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Customer Behavior Insights (Global_Superstore2_v2.csv):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Customer segmentation based on geographic location, purchasing behavior, and product preferences can be inferred.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Repeat purchase patterns may indicate customer loyalty.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Analysis of discount impact on sales volume could offer insights into effective pricing strategies.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2755EB-BC79-2B82-572C-057216AE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41" y="0"/>
            <a:ext cx="10483326" cy="975070"/>
          </a:xfrm>
        </p:spPr>
        <p:txBody>
          <a:bodyPr lIns="91440" tIns="45720" rIns="91440" bIns="45720" anchor="ctr"/>
          <a:lstStyle/>
          <a:p>
            <a:r>
              <a:rPr lang="en-US" dirty="0"/>
              <a:t>Preliminary Findings</a:t>
            </a:r>
          </a:p>
        </p:txBody>
      </p:sp>
    </p:spTree>
    <p:extLst>
      <p:ext uri="{BB962C8B-B14F-4D97-AF65-F5344CB8AC3E}">
        <p14:creationId xmlns:p14="http://schemas.microsoft.com/office/powerpoint/2010/main" val="2457849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167990-8304-3390-9D60-4CB02D8A5B7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72133" y="831851"/>
            <a:ext cx="10495190" cy="4127650"/>
          </a:xfrm>
        </p:spPr>
        <p:txBody>
          <a:bodyPr lIns="91440" tIns="45720" rIns="91440" bIns="45720" anchor="t"/>
          <a:lstStyle/>
          <a:p>
            <a:pPr marL="514350" indent="-514350" algn="l">
              <a:buFont typeface="+mj-lt"/>
              <a:buAutoNum type="arabicPeriod" startAt="4"/>
            </a:pPr>
            <a:r>
              <a:rPr lang="en-US" sz="185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Inflation Trends (</a:t>
            </a:r>
            <a:r>
              <a:rPr lang="en-US" sz="185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CPIAUCSL.csv</a:t>
            </a:r>
            <a:r>
              <a:rPr lang="en-US" sz="185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):</a:t>
            </a:r>
            <a:endParaRPr lang="en-US" sz="185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"/>
            </a:endParaRPr>
          </a:p>
          <a:p>
            <a:pPr lvl="1"/>
            <a:r>
              <a:rPr lang="en-US" sz="18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The CPI data would show trends in inflation over time.</a:t>
            </a:r>
          </a:p>
          <a:p>
            <a:pPr lvl="1"/>
            <a:r>
              <a:rPr lang="en-US" sz="18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Correlating CPI with sales data could indicate how inflation impacts consumer spending in e-commerce.</a:t>
            </a:r>
          </a:p>
          <a:p>
            <a:pPr lvl="1"/>
            <a:r>
              <a:rPr lang="en-US" sz="18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Periods of high inflation might correlate with changes in consumer buying patterns, such as shifts towards essential goods.</a:t>
            </a:r>
          </a:p>
          <a:p>
            <a:pPr marL="514350" indent="-514350" algn="l">
              <a:buFont typeface="+mj-lt"/>
              <a:buAutoNum type="arabicPeriod" startAt="4"/>
            </a:pPr>
            <a:r>
              <a:rPr lang="en-US" sz="185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Economic Growth Correlation (</a:t>
            </a:r>
            <a:r>
              <a:rPr lang="en-US" sz="185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GDP.csv</a:t>
            </a:r>
            <a:r>
              <a:rPr lang="en-US" sz="185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):</a:t>
            </a:r>
            <a:endParaRPr lang="en-US" sz="185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"/>
            </a:endParaRPr>
          </a:p>
          <a:p>
            <a:pPr lvl="1"/>
            <a:r>
              <a:rPr lang="en-US" sz="18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GDP data provides insights into the overall economic environment.</a:t>
            </a:r>
          </a:p>
          <a:p>
            <a:pPr lvl="1"/>
            <a:r>
              <a:rPr lang="en-US" sz="18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Analysis might reveal correlations between economic growth (or recession) and e-commerce activity.</a:t>
            </a:r>
          </a:p>
          <a:p>
            <a:pPr lvl="1"/>
            <a:r>
              <a:rPr lang="en-US" sz="18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In periods of economic growth, there might be an increase in discretionary spending reflected in e-commerce sales.</a:t>
            </a:r>
          </a:p>
          <a:p>
            <a:pPr marL="514350" indent="-514350" algn="l">
              <a:buFont typeface="+mj-lt"/>
              <a:buAutoNum type="arabicPeriod" startAt="4"/>
            </a:pPr>
            <a:r>
              <a:rPr lang="en-US" sz="185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Cross-Dataset Correlations:</a:t>
            </a:r>
            <a:endParaRPr lang="en-US" sz="185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"/>
            </a:endParaRPr>
          </a:p>
          <a:p>
            <a:pPr lvl="1"/>
            <a:r>
              <a:rPr lang="en-US" sz="18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Combining insights from sales data with CPI and GDP might reveal how macroeconomic factors affect e-commerce trends.</a:t>
            </a:r>
          </a:p>
          <a:p>
            <a:pPr lvl="1"/>
            <a:r>
              <a:rPr lang="en-US" sz="18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For instance, during economic downturns, there might be a shift in consumer preferences or a decrease in average transaction value.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2755EB-BC79-2B82-572C-057216AE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41" y="0"/>
            <a:ext cx="10483326" cy="975070"/>
          </a:xfrm>
        </p:spPr>
        <p:txBody>
          <a:bodyPr lIns="91440" tIns="45720" rIns="91440" bIns="45720" anchor="ctr"/>
          <a:lstStyle/>
          <a:p>
            <a:r>
              <a:rPr lang="en-US" dirty="0"/>
              <a:t>Preliminary Findings</a:t>
            </a:r>
          </a:p>
        </p:txBody>
      </p:sp>
    </p:spTree>
    <p:extLst>
      <p:ext uri="{BB962C8B-B14F-4D97-AF65-F5344CB8AC3E}">
        <p14:creationId xmlns:p14="http://schemas.microsoft.com/office/powerpoint/2010/main" val="3178943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167990-8304-3390-9D60-4CB02D8A5B7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72133" y="831851"/>
            <a:ext cx="10495190" cy="4127650"/>
          </a:xfrm>
        </p:spPr>
        <p:txBody>
          <a:bodyPr lIns="91440" tIns="45720" rIns="91440" bIns="45720" anchor="t"/>
          <a:lstStyle/>
          <a:p>
            <a:pPr algn="l"/>
            <a:r>
              <a:rPr lang="en-US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Detailed Analysis: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Deep Dive into Product and Sales Data:</a:t>
            </a: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Further analysis on product categories, sales trends, and customer demographics using advanced analytics.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Time Series Analysis:</a:t>
            </a: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Examining sales data over time alongside CPI and GDP trends for predictive insights.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Customer Segmentation Models:</a:t>
            </a: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Utilizing machine learning for more nuanced customer segmentation.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Predictive Modelling:</a:t>
            </a: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Developing models to forecast sales and understand the impact of external economic factors.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2755EB-BC79-2B82-572C-057216AE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41" y="0"/>
            <a:ext cx="10483326" cy="975070"/>
          </a:xfrm>
        </p:spPr>
        <p:txBody>
          <a:bodyPr lIns="91440" tIns="45720" rIns="91440" bIns="45720" anchor="ctr"/>
          <a:lstStyle/>
          <a:p>
            <a:r>
              <a:rPr lang="en-US" dirty="0"/>
              <a:t>Preliminary Findings</a:t>
            </a:r>
          </a:p>
        </p:txBody>
      </p:sp>
    </p:spTree>
    <p:extLst>
      <p:ext uri="{BB962C8B-B14F-4D97-AF65-F5344CB8AC3E}">
        <p14:creationId xmlns:p14="http://schemas.microsoft.com/office/powerpoint/2010/main" val="2125170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167990-8304-3390-9D60-4CB02D8A5B7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72133" y="831851"/>
            <a:ext cx="10495190" cy="4127650"/>
          </a:xfrm>
        </p:spPr>
        <p:txBody>
          <a:bodyPr lIns="91440" tIns="45720" rIns="91440" bIns="45720" anchor="t"/>
          <a:lstStyle/>
          <a:p>
            <a:pPr algn="l"/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Data Quality and Completeness: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Missing or Incomplete Data: Incomplete records in sales transactions or economic indicators can skew the analysis.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Inaccuracies and Errors: Incorrect data entries can lead to false conclusions.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Standardization Issues: Inconsistent data formats across different datasets (like different date formats) can complicate integration and analysis.</a:t>
            </a:r>
          </a:p>
          <a:p>
            <a:pPr algn="l"/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Data Complexity and Volume: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High Dimensionality: A large number of variables in the datasets can make it difficult to identify relevant patterns and relationships.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Volume of Data: Large volumes of data require significant computational resources for processing and analysis.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2755EB-BC79-2B82-572C-057216AE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41" y="0"/>
            <a:ext cx="10483326" cy="975070"/>
          </a:xfrm>
        </p:spPr>
        <p:txBody>
          <a:bodyPr lIns="91440" tIns="45720" rIns="91440" bIns="45720" anchor="ctr"/>
          <a:lstStyle/>
          <a:p>
            <a:r>
              <a:rPr lang="en-US" dirty="0"/>
              <a:t>Challenges and Limitations</a:t>
            </a:r>
          </a:p>
        </p:txBody>
      </p:sp>
    </p:spTree>
    <p:extLst>
      <p:ext uri="{BB962C8B-B14F-4D97-AF65-F5344CB8AC3E}">
        <p14:creationId xmlns:p14="http://schemas.microsoft.com/office/powerpoint/2010/main" val="576808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167990-8304-3390-9D60-4CB02D8A5B7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72133" y="831851"/>
            <a:ext cx="10495190" cy="4127650"/>
          </a:xfrm>
        </p:spPr>
        <p:txBody>
          <a:bodyPr lIns="91440" tIns="45720" rIns="91440" bIns="45720" anchor="t"/>
          <a:lstStyle/>
          <a:p>
            <a:pPr algn="l"/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Analytical Challenges: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Causal Inference: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Determining cause-and-effect relationships, particularly between economic indicators and consumer behavior, can be challenging.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Time Lag in Economic Data: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Economic indicators like GDP and CPI often have a time lag, which can delay the analysis and impact its relevance.</a:t>
            </a:r>
          </a:p>
          <a:p>
            <a:pPr algn="l"/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External Factors: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Changing Market Dynamics: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Rapid changes in market conditions, consumer preferences, and economic environments can quickly make findings outdated.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Global Factors: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In a global dataset, different countries' economic conditions, cultural factors, and market dynamics need to be considered.</a:t>
            </a:r>
          </a:p>
          <a:p>
            <a:pPr algn="l"/>
            <a:r>
              <a:rPr lang="en-US" sz="18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Technical and Methodological Limitations: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Model Overfitting: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In predictive modeling, there's a risk of overfitting the model to the historical data, reducing its predictive power on new data.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Assumption-Based Analysis: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Many statistical models rely on assumptions (like normality, linearity) that may not hold true for all datasets.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2755EB-BC79-2B82-572C-057216AE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41" y="0"/>
            <a:ext cx="10483326" cy="975070"/>
          </a:xfrm>
        </p:spPr>
        <p:txBody>
          <a:bodyPr lIns="91440" tIns="45720" rIns="91440" bIns="45720" anchor="ctr"/>
          <a:lstStyle/>
          <a:p>
            <a:r>
              <a:rPr lang="en-US" dirty="0"/>
              <a:t>Challenges and Limitations</a:t>
            </a:r>
          </a:p>
        </p:txBody>
      </p:sp>
    </p:spTree>
    <p:extLst>
      <p:ext uri="{BB962C8B-B14F-4D97-AF65-F5344CB8AC3E}">
        <p14:creationId xmlns:p14="http://schemas.microsoft.com/office/powerpoint/2010/main" val="3628125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167990-8304-3390-9D60-4CB02D8A5B7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72133" y="831851"/>
            <a:ext cx="10495190" cy="4127650"/>
          </a:xfrm>
        </p:spPr>
        <p:txBody>
          <a:bodyPr lIns="91440" tIns="45720" rIns="91440" bIns="45720" anchor="t"/>
          <a:lstStyle/>
          <a:p>
            <a:pPr algn="l"/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Ethical and Privacy Considerations: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Customer Privacy:</a:t>
            </a: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Handling customer data requires strict adherence to privacy laws and ethical considerations.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Bias in Data:</a:t>
            </a: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Existing biases in data collection and processing can lead to skewed analysis and discriminatory practices.</a:t>
            </a:r>
          </a:p>
          <a:p>
            <a:pPr algn="l"/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Overcoming Challenges: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Data Cleaning and Preprocessing:</a:t>
            </a: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Rigorous data cleaning and preprocessing can help mitigate issues related to data quality.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Robust Analytical Techniques:</a:t>
            </a: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Employing advanced statistical methods and machine learning algorithms can handle complex, high-dimensional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Continuous Updating and Monitoring:</a:t>
            </a: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Regularly updating the data and models to reflect current market and economic conditions.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Privacy and Ethical Compliance:</a:t>
            </a: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Ensuring all analyses comply with relevant data protection regulations and ethical standards.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2755EB-BC79-2B82-572C-057216AE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41" y="0"/>
            <a:ext cx="10483326" cy="975070"/>
          </a:xfrm>
        </p:spPr>
        <p:txBody>
          <a:bodyPr lIns="91440" tIns="45720" rIns="91440" bIns="45720" anchor="ctr"/>
          <a:lstStyle/>
          <a:p>
            <a:r>
              <a:rPr lang="en-US" dirty="0"/>
              <a:t>Challenges and Limitations</a:t>
            </a:r>
          </a:p>
        </p:txBody>
      </p:sp>
    </p:spTree>
    <p:extLst>
      <p:ext uri="{BB962C8B-B14F-4D97-AF65-F5344CB8AC3E}">
        <p14:creationId xmlns:p14="http://schemas.microsoft.com/office/powerpoint/2010/main" val="2339598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167990-8304-3390-9D60-4CB02D8A5B7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72133" y="831851"/>
            <a:ext cx="10495190" cy="4127650"/>
          </a:xfrm>
        </p:spPr>
        <p:txBody>
          <a:bodyPr lIns="91440" tIns="45720" rIns="91440" bIns="45720" anchor="t"/>
          <a:lstStyle/>
          <a:p>
            <a:pPr algn="l">
              <a:buFont typeface="+mj-lt"/>
              <a:buAutoNum type="arabicPeriod"/>
            </a:pPr>
            <a:r>
              <a:rPr lang="en-US" sz="19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Insights from E-commerce Data (Global_Superstore2_v2.csv):</a:t>
            </a:r>
            <a:endParaRPr lang="en-US" sz="19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The analysis likely reveals crucial trends in consumer purchasing patterns, product preferences, and sales performance across various segments and geographical regions.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Customer segmentation and predictive modeling techniques offer the potential to enhance marketing strategies, optimize inventory management, and improve overall customer experience.</a:t>
            </a:r>
          </a:p>
          <a:p>
            <a:pPr algn="l">
              <a:buFont typeface="+mj-lt"/>
              <a:buAutoNum type="arabicPeriod"/>
            </a:pPr>
            <a:r>
              <a:rPr lang="en-US" sz="19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Impact of Macroeconomic Indicators:</a:t>
            </a:r>
            <a:endParaRPr lang="en-US" sz="19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The CPI and GDP data provide a broader understanding of how external economic conditions, like inflation and economic growth, influence consumer spending in the e-commerce sector.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These insights are vital for strategic planning, especially in adjusting pricing strategies and anticipating market shifts.</a:t>
            </a:r>
          </a:p>
          <a:p>
            <a:pPr algn="l">
              <a:buFont typeface="+mj-lt"/>
              <a:buAutoNum type="arabicPeriod"/>
            </a:pPr>
            <a:r>
              <a:rPr lang="en-US" sz="19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Challenges and Limitations:</a:t>
            </a:r>
            <a:endParaRPr lang="en-US" sz="19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The analysis underscores the importance of addressing data quality, complexity, and the challenges of making causal inferences.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Ethical considerations and privacy compliance are paramount when handling customer data.</a:t>
            </a:r>
          </a:p>
          <a:p>
            <a:pPr algn="l"/>
            <a:endParaRPr lang="en-US" sz="19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2755EB-BC79-2B82-572C-057216AE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41" y="0"/>
            <a:ext cx="10483326" cy="975070"/>
          </a:xfrm>
        </p:spPr>
        <p:txBody>
          <a:bodyPr lIns="91440" tIns="45720" rIns="91440" bIns="45720" anchor="ctr"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62582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167990-8304-3390-9D60-4CB02D8A5B7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72133" y="975070"/>
            <a:ext cx="10495190" cy="4127650"/>
          </a:xfrm>
        </p:spPr>
        <p:txBody>
          <a:bodyPr lIns="91440" tIns="45720" rIns="91440" bIns="45720" anchor="t"/>
          <a:lstStyle/>
          <a:p>
            <a:pPr marL="463550" indent="-463550" algn="l">
              <a:buFont typeface="+mj-lt"/>
              <a:buAutoNum type="arabicPeriod" startAt="4"/>
            </a:pPr>
            <a:r>
              <a:rPr lang="en-US" sz="2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Future Directions:</a:t>
            </a:r>
            <a:endParaRPr lang="en-US" sz="22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Ongoing data collection and analysis are essential for keeping up with rapidly changing market dynamics.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Investing in advanced analytics and machine learning techniques can further refine the insights and predictive accuracy.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Continuous monitoring and updating of models will ensure the relevance and applicability of the findings.</a:t>
            </a:r>
          </a:p>
          <a:p>
            <a:pPr marL="463550" indent="-463550" algn="l">
              <a:buFont typeface="+mj-lt"/>
              <a:buAutoNum type="arabicPeriod" startAt="4"/>
            </a:pPr>
            <a:r>
              <a:rPr lang="en-US" sz="2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Strategic Implications:</a:t>
            </a:r>
            <a:endParaRPr lang="en-US" sz="22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Businesses can leverage these insights for dynamic pricing, targeted marketing, and enhanced customer engagement.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Understanding the interplay between economic indicators and consumer behavior can guide long-term strategic decisions, especially in turbulent economic times.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2755EB-BC79-2B82-572C-057216AE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41" y="0"/>
            <a:ext cx="10483326" cy="975070"/>
          </a:xfrm>
        </p:spPr>
        <p:txBody>
          <a:bodyPr lIns="91440" tIns="45720" rIns="91440" bIns="45720" anchor="ctr"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49816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167990-8304-3390-9D60-4CB02D8A5B7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0269" y="1055026"/>
            <a:ext cx="10495190" cy="4127650"/>
          </a:xfrm>
        </p:spPr>
        <p:txBody>
          <a:bodyPr lIns="91440" tIns="45720" rIns="91440" bIns="45720" anchor="t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 in various industries.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eal-time adjustment of product or service prices based on multiple factors.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Uses data analytics, artificial intelligence, and other advanced technologies.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the 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potential to benefit both e-commerce businesses and consumers, provided it is implemented effectively.</a:t>
            </a:r>
            <a:endParaRPr lang="en-US" sz="22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Leads to more efficient pricing strategies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enhancing profitability while maintaining customer satisfaction.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2755EB-BC79-2B82-572C-057216AE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269" y="256226"/>
            <a:ext cx="10483326" cy="975070"/>
          </a:xfrm>
        </p:spPr>
        <p:txBody>
          <a:bodyPr lIns="91440" tIns="45720" rIns="91440" bIns="45720" anchor="ctr"/>
          <a:lstStyle/>
          <a:p>
            <a:r>
              <a:rPr lang="en-US" dirty="0"/>
              <a:t>What is Dynamic Pricing</a:t>
            </a:r>
          </a:p>
        </p:txBody>
      </p:sp>
    </p:spTree>
    <p:extLst>
      <p:ext uri="{BB962C8B-B14F-4D97-AF65-F5344CB8AC3E}">
        <p14:creationId xmlns:p14="http://schemas.microsoft.com/office/powerpoint/2010/main" val="1819031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167990-8304-3390-9D60-4CB02D8A5B7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0269" y="1055026"/>
            <a:ext cx="10495190" cy="4127650"/>
          </a:xfrm>
        </p:spPr>
        <p:txBody>
          <a:bodyPr lIns="91440" tIns="45720" rIns="91440" bIns="45720" anchor="t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 Segmentation through Data Mining: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342900"/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can data mining techniques be employed to categorize customers into distinct groups based on purchasing behavior, demographics, and preferences?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Predictive Modeling for Optimal Pricing: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028700" lvl="1" indent="-342900"/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can predictive modeling and optimization strategies be used to develop an ideal pricing approach that maximizes revenue while considering various customer segments and features?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Impact of Inflation on Consumer Behavior: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028700" lvl="1" indent="-342900"/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Does inflation, or a rise in the price of goods, influence consumer spending habits?</a:t>
            </a:r>
          </a:p>
          <a:p>
            <a:pPr algn="just"/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2755EB-BC79-2B82-572C-057216AE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269" y="256226"/>
            <a:ext cx="10483326" cy="975070"/>
          </a:xfrm>
        </p:spPr>
        <p:txBody>
          <a:bodyPr lIns="91440" tIns="45720" rIns="91440" bIns="45720" anchor="ctr"/>
          <a:lstStyle/>
          <a:p>
            <a:r>
              <a:rPr lang="en-US" sz="4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Research Questions and Objectives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54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167990-8304-3390-9D60-4CB02D8A5B7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0269" y="1055026"/>
            <a:ext cx="10495190" cy="4127650"/>
          </a:xfrm>
        </p:spPr>
        <p:txBody>
          <a:bodyPr lIns="91440" tIns="45720" rIns="91440" bIns="45720" anchor="t"/>
          <a:lstStyle/>
          <a:p>
            <a:pPr algn="l"/>
            <a:r>
              <a:rPr lang="en-US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Methodology:</a:t>
            </a: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Use m</a:t>
            </a: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achine learning and data mining techniques to analyze consumer data, segment customers, and develop predictive models. </a:t>
            </a:r>
          </a:p>
          <a:p>
            <a:pPr algn="l"/>
            <a:r>
              <a:rPr lang="en-US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Expected Outcomes:</a:t>
            </a: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A</a:t>
            </a: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n optimized dynamic pricing model that can be implemented in e-commerce platforms.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Balancing maximization of company revenue with customer satisfaction and loyalty, considering inflation.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P</a:t>
            </a: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rovide insights into how different customer segments respond to price changes, aiding in more targeted and effective pricing strategies.</a:t>
            </a:r>
          </a:p>
          <a:p>
            <a:pPr algn="just"/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2755EB-BC79-2B82-572C-057216AE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269" y="256226"/>
            <a:ext cx="10483326" cy="975070"/>
          </a:xfrm>
        </p:spPr>
        <p:txBody>
          <a:bodyPr lIns="91440" tIns="45720" rIns="91440" bIns="45720" anchor="ctr"/>
          <a:lstStyle/>
          <a:p>
            <a:r>
              <a:rPr lang="en-US" dirty="0"/>
              <a:t>Methodology and Outcomes</a:t>
            </a:r>
          </a:p>
        </p:txBody>
      </p:sp>
    </p:spTree>
    <p:extLst>
      <p:ext uri="{BB962C8B-B14F-4D97-AF65-F5344CB8AC3E}">
        <p14:creationId xmlns:p14="http://schemas.microsoft.com/office/powerpoint/2010/main" val="2152369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167990-8304-3390-9D60-4CB02D8A5B7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0269" y="743761"/>
            <a:ext cx="10495190" cy="4127650"/>
          </a:xfrm>
        </p:spPr>
        <p:txBody>
          <a:bodyPr lIns="91440" tIns="45720" rIns="91440" bIns="45720" anchor="t"/>
          <a:lstStyle/>
          <a:p>
            <a:pPr algn="l"/>
            <a:r>
              <a:rPr lang="en-US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Global_Superstore2.csv &amp; Global_Superstore2_v2.csv:</a:t>
            </a:r>
            <a:endParaRPr lang="en-US" sz="14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These files contain detailed e-commerce transaction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Columns include Order ID, Order Date, Ship Date, Ship Mode, Customer ID, Customer Name, Segment, City, State, Country, Postal Code, Market, Region, Product ID, Category, Sub-Category, Product Name, Sales, Quantity, Discount, Profit, Shipping Cost, and Order Priority.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The data covers various aspects of each transaction, such as customer details, product information, sales, and shipping.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Order ID: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A unique identifier for each transaction. This is crucial for tracking individual orders.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Order Date: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The date on which the order was placed. This information is vital for time-series analysis, understanding seasonal trends, and customer behavior analysis.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Ship Date: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The date the order was shipped. This can be used to calculate shipping duration and analyze logistics efficiency.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Ship Mode: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Indicates the method of shipping (e.g., overnight, two-day shipping). This can help in analyzing shipping preferences and costs.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Customer ID: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Unique identifier for each customer. It’s essential for customer-specific analysis, like purchasing patterns and loyalty programs.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Customer Name: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The name of the customer. While less useful for quantitative analysis, it can be used for personalized marketing strategies.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Segment: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Categorization of customers (e.g., Consumer, Corporate). This can help in segment-specific marketing and sales strategies.</a:t>
            </a:r>
          </a:p>
          <a:p>
            <a:pPr algn="just"/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2755EB-BC79-2B82-572C-057216AE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269" y="-88135"/>
            <a:ext cx="10483326" cy="975070"/>
          </a:xfrm>
        </p:spPr>
        <p:txBody>
          <a:bodyPr lIns="91440" tIns="45720" rIns="91440" bIns="45720" anchor="ctr"/>
          <a:lstStyle/>
          <a:p>
            <a:r>
              <a:rPr lang="en-US" dirty="0"/>
              <a:t>Data Sources and Availability </a:t>
            </a:r>
          </a:p>
        </p:txBody>
      </p:sp>
    </p:spTree>
    <p:extLst>
      <p:ext uri="{BB962C8B-B14F-4D97-AF65-F5344CB8AC3E}">
        <p14:creationId xmlns:p14="http://schemas.microsoft.com/office/powerpoint/2010/main" val="3701094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167990-8304-3390-9D60-4CB02D8A5B7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0269" y="743761"/>
            <a:ext cx="10495190" cy="4127650"/>
          </a:xfrm>
        </p:spPr>
        <p:txBody>
          <a:bodyPr lIns="91440" tIns="45720" rIns="91440" bIns="45720" anchor="t"/>
          <a:lstStyle/>
          <a:p>
            <a:pPr marL="342900" indent="-342900" algn="l">
              <a:buFont typeface="+mj-lt"/>
              <a:buAutoNum type="arabicPeriod" startAt="8"/>
            </a:pPr>
            <a:r>
              <a:rPr lang="en-US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City, State, Country: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Geographic location of the order. This data is critical for market segmentation, regional sales strategies, and understanding geographical trends.</a:t>
            </a:r>
          </a:p>
          <a:p>
            <a:pPr marL="342900" indent="-342900" algn="l">
              <a:buFont typeface="+mj-lt"/>
              <a:buAutoNum type="arabicPeriod" startAt="8"/>
            </a:pPr>
            <a:r>
              <a:rPr lang="en-US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Postal Code: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Useful for detailed geographic analysis at a micro-level.</a:t>
            </a:r>
          </a:p>
          <a:p>
            <a:pPr marL="342900" indent="-342900" algn="l">
              <a:buFont typeface="+mj-lt"/>
              <a:buAutoNum type="arabicPeriod" startAt="8"/>
            </a:pPr>
            <a:r>
              <a:rPr lang="en-US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Market: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Indicates the market in which the sale occurred. This could be regional or global markets and is useful for market-based performance analysis.</a:t>
            </a:r>
          </a:p>
          <a:p>
            <a:pPr marL="342900" indent="-342900" algn="l">
              <a:buFont typeface="+mj-lt"/>
              <a:buAutoNum type="arabicPeriod" startAt="8"/>
            </a:pPr>
            <a:r>
              <a:rPr lang="en-US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Region: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Broader geographic categorization than city/state, useful for regional analysis and strategy.</a:t>
            </a:r>
          </a:p>
          <a:p>
            <a:pPr marL="342900" indent="-342900" algn="l">
              <a:buFont typeface="+mj-lt"/>
              <a:buAutoNum type="arabicPeriod" startAt="8"/>
            </a:pPr>
            <a:r>
              <a:rPr lang="en-US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Product ID: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A unique identifier for each product. This is key for product-level analysis, inventory management, and sales forecasting.</a:t>
            </a:r>
          </a:p>
          <a:p>
            <a:pPr marL="342900" indent="-342900" algn="l">
              <a:buFont typeface="+mj-lt"/>
              <a:buAutoNum type="arabicPeriod" startAt="8"/>
            </a:pPr>
            <a:r>
              <a:rPr lang="en-US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Category: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General classification of products (e.g., Technology, Furniture). It helps in understanding product category performance.</a:t>
            </a:r>
          </a:p>
          <a:p>
            <a:pPr marL="342900" indent="-342900" algn="l">
              <a:buFont typeface="+mj-lt"/>
              <a:buAutoNum type="arabicPeriod" startAt="8"/>
            </a:pPr>
            <a:r>
              <a:rPr lang="en-US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Sub-Category: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More specific classification within each category. Useful for detailed product performance analysis.</a:t>
            </a:r>
          </a:p>
          <a:p>
            <a:pPr marL="342900" indent="-342900" algn="l">
              <a:buFont typeface="+mj-lt"/>
              <a:buAutoNum type="arabicPeriod" startAt="8"/>
            </a:pPr>
            <a:r>
              <a:rPr lang="en-US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Product Name: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The name of the product sold. This is important for identifying product trends and customer preferences.</a:t>
            </a:r>
          </a:p>
          <a:p>
            <a:pPr marL="342900" indent="-342900" algn="l">
              <a:buFont typeface="+mj-lt"/>
              <a:buAutoNum type="arabicPeriod" startAt="8"/>
            </a:pPr>
            <a:r>
              <a:rPr lang="en-US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Sales: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The total sales amount for the transaction. Critical for revenue analysis and forecasting.</a:t>
            </a:r>
          </a:p>
          <a:p>
            <a:pPr marL="342900" indent="-342900" algn="l">
              <a:buFont typeface="+mj-lt"/>
              <a:buAutoNum type="arabicPeriod" startAt="8"/>
            </a:pPr>
            <a:r>
              <a:rPr lang="en-US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Quantity: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The number of items sold in the transaction. Important for inventory management and understanding buying patterns.</a:t>
            </a:r>
          </a:p>
          <a:p>
            <a:pPr marL="342900" indent="-342900" algn="l">
              <a:buFont typeface="+mj-lt"/>
              <a:buAutoNum type="arabicPeriod" startAt="8"/>
            </a:pPr>
            <a:r>
              <a:rPr lang="en-US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Discount: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Any discounts applied to the sale. Useful for analyzing the impact of promotional strategies on sales.</a:t>
            </a:r>
          </a:p>
          <a:p>
            <a:pPr marL="342900" indent="-342900" algn="l">
              <a:buFont typeface="+mj-lt"/>
              <a:buAutoNum type="arabicPeriod" startAt="8"/>
            </a:pPr>
            <a:r>
              <a:rPr lang="en-US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Profit: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The profit made from the transaction. Essential for financial analysis and determining the success of sales strategies.</a:t>
            </a:r>
          </a:p>
          <a:p>
            <a:pPr marL="342900" indent="-342900" algn="l">
              <a:buFont typeface="+mj-lt"/>
              <a:buAutoNum type="arabicPeriod" startAt="8"/>
            </a:pPr>
            <a:r>
              <a:rPr lang="en-US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Shipping Cost: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The cost associated with shipping the product. Important for logistics and cost analysis.</a:t>
            </a:r>
          </a:p>
          <a:p>
            <a:pPr marL="342900" indent="-342900" algn="l">
              <a:buFont typeface="+mj-lt"/>
              <a:buAutoNum type="arabicPeriod" startAt="8"/>
            </a:pPr>
            <a:r>
              <a:rPr lang="en-US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Order Priority: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Indicates the priority level of the order (e.g., critical, medium). This can be used to evaluate customer service and fulfillment strategies.</a:t>
            </a:r>
          </a:p>
          <a:p>
            <a:pPr algn="just"/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2755EB-BC79-2B82-572C-057216AE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269" y="-88135"/>
            <a:ext cx="10483326" cy="975070"/>
          </a:xfrm>
        </p:spPr>
        <p:txBody>
          <a:bodyPr lIns="91440" tIns="45720" rIns="91440" bIns="45720" anchor="ctr"/>
          <a:lstStyle/>
          <a:p>
            <a:r>
              <a:rPr lang="en-US" dirty="0"/>
              <a:t>Data Sources and Availability </a:t>
            </a:r>
          </a:p>
        </p:txBody>
      </p:sp>
    </p:spTree>
    <p:extLst>
      <p:ext uri="{BB962C8B-B14F-4D97-AF65-F5344CB8AC3E}">
        <p14:creationId xmlns:p14="http://schemas.microsoft.com/office/powerpoint/2010/main" val="4199664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167990-8304-3390-9D60-4CB02D8A5B7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72133" y="975070"/>
            <a:ext cx="10495190" cy="4127650"/>
          </a:xfrm>
        </p:spPr>
        <p:txBody>
          <a:bodyPr lIns="91440" tIns="45720" rIns="91440" bIns="45720" anchor="t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Divide customers into groups based on common characteristics.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helps in tailoring marketing strategies, improving customer service, and increasing sales. Key columns from the datasets useful for segmentation include:</a:t>
            </a:r>
          </a:p>
          <a:p>
            <a:pPr lvl="1">
              <a:buFont typeface="+mj-lt"/>
              <a:buAutoNum type="arabicPeriod"/>
            </a:pP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Demographic Information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Buying Behavior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 Preferences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 Value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clustering algorithms like K-means, hierarchical clustering, or DBSCAN, customers can be segmented into distinct groups based on these characteristics.</a:t>
            </a:r>
          </a:p>
          <a:p>
            <a:pPr algn="just"/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2755EB-BC79-2B82-572C-057216AE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97" y="176270"/>
            <a:ext cx="10483326" cy="975070"/>
          </a:xfrm>
        </p:spPr>
        <p:txBody>
          <a:bodyPr lIns="91440" tIns="45720" rIns="91440" bIns="45720" anchor="ctr"/>
          <a:lstStyle/>
          <a:p>
            <a:r>
              <a:rPr lang="en-US" dirty="0"/>
              <a:t>Customer Segmentation</a:t>
            </a:r>
          </a:p>
        </p:txBody>
      </p:sp>
    </p:spTree>
    <p:extLst>
      <p:ext uri="{BB962C8B-B14F-4D97-AF65-F5344CB8AC3E}">
        <p14:creationId xmlns:p14="http://schemas.microsoft.com/office/powerpoint/2010/main" val="1685144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167990-8304-3390-9D60-4CB02D8A5B7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72133" y="975070"/>
            <a:ext cx="10495190" cy="4127650"/>
          </a:xfrm>
        </p:spPr>
        <p:txBody>
          <a:bodyPr lIns="91440" tIns="45720" rIns="91440" bIns="45720" anchor="t"/>
          <a:lstStyle/>
          <a:p>
            <a:pPr marL="342900" indent="-342900"/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 Forecasting: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Utilize Order Date, Sales, Quantity, and external economic indicators to predict future sales using time series forecasting models </a:t>
            </a:r>
          </a:p>
          <a:p>
            <a:pPr marL="342900" indent="-342900"/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Demand Prediction</a:t>
            </a: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Analyze Product ID, Category, Sales, and Quantity to predict future product demand, aiding in inventory management.</a:t>
            </a:r>
          </a:p>
          <a:p>
            <a:pPr lvl="1">
              <a:buFont typeface="+mj-lt"/>
              <a:buAutoNum type="arabicPeriod"/>
            </a:pP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 Optimization: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 Sales, Profit, Discount, and customer segmentation data to develop models that predict the optimal pricing strategy to maximize revenue or profit.</a:t>
            </a:r>
          </a:p>
          <a:p>
            <a:pPr lvl="1">
              <a:buFont typeface="+mj-lt"/>
              <a:buAutoNum type="arabicPeriod"/>
            </a:pP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 Purchase Prediction: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 customer purchase history and behavior to predict future purchases or recommend products.</a:t>
            </a:r>
          </a:p>
          <a:p>
            <a:pPr algn="l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inear regression, decision trees, random forests, gradient boosting, or neural networks can be applied to these predictive models.</a:t>
            </a:r>
          </a:p>
          <a:p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2755EB-BC79-2B82-572C-057216AE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41" y="0"/>
            <a:ext cx="10483326" cy="975070"/>
          </a:xfrm>
        </p:spPr>
        <p:txBody>
          <a:bodyPr lIns="91440" tIns="45720" rIns="91440" bIns="45720" anchor="ctr"/>
          <a:lstStyle/>
          <a:p>
            <a:r>
              <a:rPr lang="en-US" dirty="0"/>
              <a:t>Predictive Modeling:</a:t>
            </a:r>
          </a:p>
        </p:txBody>
      </p:sp>
    </p:spTree>
    <p:extLst>
      <p:ext uri="{BB962C8B-B14F-4D97-AF65-F5344CB8AC3E}">
        <p14:creationId xmlns:p14="http://schemas.microsoft.com/office/powerpoint/2010/main" val="2169769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167990-8304-3390-9D60-4CB02D8A5B7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72133" y="975070"/>
            <a:ext cx="10495190" cy="4127650"/>
          </a:xfrm>
        </p:spPr>
        <p:txBody>
          <a:bodyPr lIns="91440" tIns="45720" rIns="91440" bIns="45720" anchor="t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Examines the weighted average of prices of a basket of consumer goods and services, such as transportation, food, and medical care.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Used as an indicator of inflation.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Inflation Analysis: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By analyzing the CPI data over time, you can assess inflation trends. Rising CPI values indicate higher inflation, suggesting an increase in the cost of living.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Impact on Consumer Spending: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Inflation generally affects consumer purchasing power. Typically, as inflation rises, the purchasing power decreases, leading to changes in consumer spending habits. By correlating CPI data with e-commerce sales data (from Global_Superstore2.csv), you can analyze how inflation impacts consumer spending in e-commerce.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2755EB-BC79-2B82-572C-057216AE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41" y="0"/>
            <a:ext cx="10483326" cy="975070"/>
          </a:xfrm>
        </p:spPr>
        <p:txBody>
          <a:bodyPr lIns="91440" tIns="45720" rIns="91440" bIns="45720" anchor="ctr"/>
          <a:lstStyle/>
          <a:p>
            <a:r>
              <a:rPr lang="en-US" dirty="0"/>
              <a:t>Consumer Price Index</a:t>
            </a:r>
          </a:p>
        </p:txBody>
      </p:sp>
    </p:spTree>
    <p:extLst>
      <p:ext uri="{BB962C8B-B14F-4D97-AF65-F5344CB8AC3E}">
        <p14:creationId xmlns:p14="http://schemas.microsoft.com/office/powerpoint/2010/main" val="918521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2343</Words>
  <Application>Microsoft Macintosh PowerPoint</Application>
  <PresentationFormat>Widescreen</PresentationFormat>
  <Paragraphs>155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Söhne</vt:lpstr>
      <vt:lpstr>Office Theme</vt:lpstr>
      <vt:lpstr>2_Office Theme</vt:lpstr>
      <vt:lpstr>1_Office Theme</vt:lpstr>
      <vt:lpstr>Optimizing E-commerce Pricing Strategies Using Machine Learning Techniques</vt:lpstr>
      <vt:lpstr>What is Dynamic Pricing</vt:lpstr>
      <vt:lpstr>Research Questions and Objectives</vt:lpstr>
      <vt:lpstr>Methodology and Outcomes</vt:lpstr>
      <vt:lpstr>Data Sources and Availability </vt:lpstr>
      <vt:lpstr>Data Sources and Availability </vt:lpstr>
      <vt:lpstr>Customer Segmentation</vt:lpstr>
      <vt:lpstr>Predictive Modeling:</vt:lpstr>
      <vt:lpstr>Consumer Price Index</vt:lpstr>
      <vt:lpstr>Gross Domestic Product</vt:lpstr>
      <vt:lpstr>Integrating the Analysis</vt:lpstr>
      <vt:lpstr>Preliminary Findings</vt:lpstr>
      <vt:lpstr>Preliminary Findings</vt:lpstr>
      <vt:lpstr>Preliminary Findings</vt:lpstr>
      <vt:lpstr>Challenges and Limitations</vt:lpstr>
      <vt:lpstr>Challenges and Limitations</vt:lpstr>
      <vt:lpstr>Challenges and Limitations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Healy, Devin Marie</dc:creator>
  <cp:lastModifiedBy>Kratchman, Jonathan M</cp:lastModifiedBy>
  <cp:revision>219</cp:revision>
  <dcterms:created xsi:type="dcterms:W3CDTF">2023-10-15T20:26:04Z</dcterms:created>
  <dcterms:modified xsi:type="dcterms:W3CDTF">2023-12-08T03:00:04Z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1F317CF70C6642B60D352C6542772DC9_43</vt:lpwstr>
  </property>
  <property fmtid="{D5CDD505-2E9C-101B-9397-08002B2CF9AE}" pid="3" name="KSOProductBuildVer">
    <vt:lpwstr>2052-6.0.2.8225</vt:lpwstr>
  </property>
</Properties>
</file>