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 id="2147483671" r:id="rId3"/>
  </p:sldMasterIdLst>
  <p:sldIdLst>
    <p:sldId id="256"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5D"/>
    <a:srgbClr val="0073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A03E41-20B7-D949-A49E-7568A94E7B2F}" v="5" dt="2023-10-17T20:48:02.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59"/>
    <p:restoredTop sz="96327"/>
  </p:normalViewPr>
  <p:slideViewPr>
    <p:cSldViewPr snapToGrid="0" snapToObjects="1">
      <p:cViewPr varScale="1">
        <p:scale>
          <a:sx n="113" d="100"/>
          <a:sy n="113" d="100"/>
        </p:scale>
        <p:origin x="19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21.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2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close up of a logo&#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
        <p:nvSpPr>
          <p:cNvPr id="10" name="Title 1"/>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anose="020B0604020202020204"/>
                <a:cs typeface="Arial" panose="020B0604020202020204"/>
              </a:defRPr>
            </a:lvl1pPr>
          </a:lstStyle>
          <a:p>
            <a:r>
              <a:rPr lang="en-US" dirty="0"/>
              <a:t>Click to edit title</a:t>
            </a:r>
          </a:p>
        </p:txBody>
      </p:sp>
      <p:sp>
        <p:nvSpPr>
          <p:cNvPr id="11" name="Subtitle 2"/>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panose="020B0604020202020204"/>
                <a:cs typeface="Arial" panose="020B0604020202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4" name="Picture 3" descr="A picture containing screenshot, bird&#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sp>
        <p:nvSpPr>
          <p:cNvPr id="7" name="Rectangle 6"/>
          <p:cNvSpPr/>
          <p:nvPr userDrawn="1"/>
        </p:nvSpPr>
        <p:spPr>
          <a:xfrm>
            <a:off x="0" y="0"/>
            <a:ext cx="12192000" cy="6858000"/>
          </a:xfrm>
          <a:prstGeom prst="rect">
            <a:avLst/>
          </a:prstGeom>
          <a:solidFill>
            <a:srgbClr val="003A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p:cNvPicPr>
            <a:picLocks noChangeAspect="1"/>
          </p:cNvPicPr>
          <p:nvPr userDrawn="1"/>
        </p:nvPicPr>
        <p:blipFill>
          <a:blip r:embed="rId3"/>
          <a:stretch>
            <a:fillRect/>
          </a:stretch>
        </p:blipFill>
        <p:spPr>
          <a:xfrm>
            <a:off x="1524000" y="0"/>
            <a:ext cx="9144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2023/12/7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3" name="Picture 2" descr="A close up of a logo&#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picture containing brick, drawing&#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
        <p:nvSpPr>
          <p:cNvPr id="10" name="Title 1"/>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anose="020B0604020202020204"/>
                <a:cs typeface="Arial" panose="020B0604020202020204"/>
              </a:defRPr>
            </a:lvl1pPr>
          </a:lstStyle>
          <a:p>
            <a:r>
              <a:rPr lang="en-US" dirty="0"/>
              <a:t>Click to edit title</a:t>
            </a:r>
          </a:p>
        </p:txBody>
      </p:sp>
      <p:sp>
        <p:nvSpPr>
          <p:cNvPr id="11" name="Subtitle 2"/>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panose="020B0604020202020204"/>
                <a:cs typeface="Arial" panose="020B0604020202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panose="020B0604020202020204"/>
                <a:cs typeface="Arial" panose="020B0604020202020204"/>
              </a:defRPr>
            </a:lvl1pPr>
            <a:lvl2pPr>
              <a:defRPr>
                <a:latin typeface="Arial" panose="020B0604020202020204"/>
                <a:cs typeface="Arial" panose="020B0604020202020204"/>
              </a:defRPr>
            </a:lvl2pPr>
            <a:lvl3pPr>
              <a:defRPr>
                <a:latin typeface="Arial" panose="020B0604020202020204"/>
                <a:cs typeface="Arial" panose="020B0604020202020204"/>
              </a:defRPr>
            </a:lvl3pPr>
            <a:lvl4pPr>
              <a:defRPr>
                <a:latin typeface="Arial" panose="020B0604020202020204"/>
                <a:cs typeface="Arial" panose="020B0604020202020204"/>
              </a:defRPr>
            </a:lvl4pPr>
            <a:lvl5pPr>
              <a:defRPr>
                <a:latin typeface="Arial" panose="020B0604020202020204"/>
                <a:cs typeface="Arial" panose="020B0604020202020204"/>
              </a:defRPr>
            </a:lvl5pPr>
          </a:lstStyle>
          <a:p>
            <a:pPr lvl="0"/>
            <a:r>
              <a:rPr lang="en-US" dirty="0"/>
              <a:t>Click to edit text</a:t>
            </a:r>
          </a:p>
        </p:txBody>
      </p:sp>
      <p:sp>
        <p:nvSpPr>
          <p:cNvPr id="11" name="Title 10"/>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p:cNvSpPr>
            <a:spLocks noGrp="1"/>
          </p:cNvSpPr>
          <p:nvPr>
            <p:ph sz="quarter" idx="13" hasCustomPrompt="1"/>
          </p:nvPr>
        </p:nvSpPr>
        <p:spPr>
          <a:xfrm>
            <a:off x="838199" y="1825625"/>
            <a:ext cx="5181599" cy="3434474"/>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stStyle>
          <a:p>
            <a:pPr lvl="0"/>
            <a:r>
              <a:rPr lang="en-US" dirty="0"/>
              <a:t>Click to edit text</a:t>
            </a:r>
          </a:p>
        </p:txBody>
      </p:sp>
      <p:sp>
        <p:nvSpPr>
          <p:cNvPr id="11" name="Content Placeholder 9"/>
          <p:cNvSpPr>
            <a:spLocks noGrp="1"/>
          </p:cNvSpPr>
          <p:nvPr>
            <p:ph sz="quarter" idx="14" hasCustomPrompt="1"/>
          </p:nvPr>
        </p:nvSpPr>
        <p:spPr>
          <a:xfrm>
            <a:off x="6172199" y="1825625"/>
            <a:ext cx="5181599" cy="3434474"/>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stStyle>
          <a:p>
            <a:pPr lvl="0"/>
            <a:r>
              <a:rPr lang="en-US" dirty="0"/>
              <a:t>Click to edit text</a:t>
            </a:r>
          </a:p>
        </p:txBody>
      </p:sp>
      <p:sp>
        <p:nvSpPr>
          <p:cNvPr id="6"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atin typeface="Arial" panose="020B0604020202020204"/>
                <a:cs typeface="Arial" panose="020B0604020202020204"/>
              </a:defRPr>
            </a:lvl2pPr>
            <a:lvl3pPr>
              <a:defRPr sz="2000">
                <a:latin typeface="Arial" panose="020B0604020202020204"/>
                <a:cs typeface="Arial" panose="020B0604020202020204"/>
              </a:defRPr>
            </a:lvl3pPr>
            <a:lvl4pPr>
              <a:defRPr sz="2000">
                <a:latin typeface="Arial" panose="020B0604020202020204"/>
                <a:cs typeface="Arial" panose="020B0604020202020204"/>
              </a:defRPr>
            </a:lvl4pPr>
            <a:lvl5pPr>
              <a:defRPr sz="2000">
                <a:latin typeface="Arial" panose="020B0604020202020204"/>
                <a:cs typeface="Arial" panose="020B0604020202020204"/>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panose="020B0604020202020204"/>
                <a:cs typeface="Arial" panose="020B0604020202020204"/>
              </a:defRPr>
            </a:lvl1pPr>
            <a:lvl2pPr algn="l">
              <a:defRPr sz="2000">
                <a:latin typeface="Arial" panose="020B0604020202020204"/>
                <a:cs typeface="Arial" panose="020B0604020202020204"/>
              </a:defRPr>
            </a:lvl2pPr>
            <a:lvl3pPr algn="l">
              <a:defRPr sz="2000">
                <a:latin typeface="Arial" panose="020B0604020202020204"/>
                <a:cs typeface="Arial" panose="020B0604020202020204"/>
              </a:defRPr>
            </a:lvl3pPr>
            <a:lvl4pPr algn="l">
              <a:defRPr sz="2000">
                <a:latin typeface="Arial" panose="020B0604020202020204"/>
                <a:cs typeface="Arial" panose="020B0604020202020204"/>
              </a:defRPr>
            </a:lvl4pPr>
            <a:lvl5pPr algn="l">
              <a:defRPr sz="2000">
                <a:latin typeface="Arial" panose="020B0604020202020204"/>
                <a:cs typeface="Arial" panose="020B0604020202020204"/>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panose="020B0604020202020204"/>
                <a:cs typeface="Arial" panose="020B0604020202020204"/>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4" name="Picture 3" descr="A close up of a logo&#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rick&#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panose="020B0604020202020204"/>
                <a:cs typeface="Arial" panose="020B0604020202020204"/>
              </a:defRPr>
            </a:lvl1pPr>
            <a:lvl2pPr>
              <a:defRPr>
                <a:latin typeface="Arial" panose="020B0604020202020204"/>
                <a:cs typeface="Arial" panose="020B0604020202020204"/>
              </a:defRPr>
            </a:lvl2pPr>
            <a:lvl3pPr>
              <a:defRPr>
                <a:latin typeface="Arial" panose="020B0604020202020204"/>
                <a:cs typeface="Arial" panose="020B0604020202020204"/>
              </a:defRPr>
            </a:lvl3pPr>
            <a:lvl4pPr>
              <a:defRPr>
                <a:latin typeface="Arial" panose="020B0604020202020204"/>
                <a:cs typeface="Arial" panose="020B0604020202020204"/>
              </a:defRPr>
            </a:lvl4pPr>
            <a:lvl5pPr>
              <a:defRPr>
                <a:latin typeface="Arial" panose="020B0604020202020204"/>
                <a:cs typeface="Arial" panose="020B0604020202020204"/>
              </a:defRPr>
            </a:lvl5pPr>
          </a:lstStyle>
          <a:p>
            <a:pPr lvl="0"/>
            <a:r>
              <a:rPr lang="en-US" dirty="0"/>
              <a:t>Click to edit text</a:t>
            </a:r>
          </a:p>
        </p:txBody>
      </p:sp>
      <p:sp>
        <p:nvSpPr>
          <p:cNvPr id="11" name="Title 10"/>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4" name="Picture 3" descr="A picture containing bird&#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ird&#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
        <p:nvSpPr>
          <p:cNvPr id="13" name="Title 1"/>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panose="020B0604020202020204"/>
                <a:cs typeface="Arial" panose="020B0604020202020204"/>
              </a:defRPr>
            </a:lvl1pPr>
          </a:lstStyle>
          <a:p>
            <a:r>
              <a:rPr lang="en-US" dirty="0"/>
              <a:t>Click to edit title</a:t>
            </a:r>
          </a:p>
        </p:txBody>
      </p:sp>
      <p:sp>
        <p:nvSpPr>
          <p:cNvPr id="14" name="Text Placeholder 2"/>
          <p:cNvSpPr>
            <a:spLocks noGrp="1"/>
          </p:cNvSpPr>
          <p:nvPr>
            <p:ph type="body" idx="1"/>
          </p:nvPr>
        </p:nvSpPr>
        <p:spPr>
          <a:xfrm>
            <a:off x="699248" y="3324431"/>
            <a:ext cx="10771789" cy="1500187"/>
          </a:xfrm>
          <a:prstGeom prst="rect">
            <a:avLst/>
          </a:prstGeom>
        </p:spPr>
        <p:txBody>
          <a:bodyPr anchor="t"/>
          <a:lstStyle>
            <a:lvl1pPr marL="0" indent="0" algn="ctr">
              <a:buNone/>
              <a:defRPr sz="2000">
                <a:solidFill>
                  <a:srgbClr val="FFFFFF"/>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0073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p:cNvPicPr>
            <a:picLocks noChangeAspect="1"/>
          </p:cNvPicPr>
          <p:nvPr userDrawn="1"/>
        </p:nvPicPr>
        <p:blipFill>
          <a:blip r:embed="rId2"/>
          <a:stretch>
            <a:fillRect/>
          </a:stretch>
        </p:blipFill>
        <p:spPr>
          <a:xfrm>
            <a:off x="1524000" y="0"/>
            <a:ext cx="9144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rick, drawing&#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pic>
        <p:nvPicPr>
          <p:cNvPr id="4" name="Picture 3" descr="A picture containing food&#10;&#10;Description automatically generated"/>
          <p:cNvPicPr>
            <a:picLocks noChangeAspect="1"/>
          </p:cNvPicPr>
          <p:nvPr userDrawn="1"/>
        </p:nvPicPr>
        <p:blipFill>
          <a:blip r:embed="rId4"/>
          <a:stretch>
            <a:fillRect/>
          </a:stretch>
        </p:blipFill>
        <p:spPr>
          <a:xfrm>
            <a:off x="0" y="0"/>
            <a:ext cx="12192000" cy="6858000"/>
          </a:xfrm>
          <a:prstGeom prst="rect">
            <a:avLst/>
          </a:prstGeom>
        </p:spPr>
      </p:pic>
      <p:sp>
        <p:nvSpPr>
          <p:cNvPr id="10" name="Title 1"/>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noFill/>
                  <a:prstDash val="solid"/>
                </a:ln>
                <a:solidFill>
                  <a:schemeClr val="tx2">
                    <a:lumMod val="75000"/>
                  </a:schemeClr>
                </a:solidFill>
                <a:effectLst/>
                <a:latin typeface="Arial" panose="020B0604020202020204"/>
                <a:cs typeface="Arial" panose="020B0604020202020204"/>
              </a:defRPr>
            </a:lvl1pPr>
          </a:lstStyle>
          <a:p>
            <a:r>
              <a:rPr lang="en-US" dirty="0"/>
              <a:t>Click to edit title</a:t>
            </a:r>
          </a:p>
        </p:txBody>
      </p:sp>
      <p:sp>
        <p:nvSpPr>
          <p:cNvPr id="11" name="Subtitle 2"/>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tx2">
                    <a:lumMod val="75000"/>
                  </a:schemeClr>
                </a:solidFill>
                <a:effectLst/>
                <a:latin typeface="Arial" panose="020B0604020202020204"/>
                <a:cs typeface="Arial" panose="020B0604020202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panose="020B0604020202020204"/>
                <a:cs typeface="Arial" panose="020B0604020202020204"/>
              </a:defRPr>
            </a:lvl1pPr>
            <a:lvl2pPr>
              <a:defRPr>
                <a:latin typeface="Arial" panose="020B0604020202020204"/>
                <a:cs typeface="Arial" panose="020B0604020202020204"/>
              </a:defRPr>
            </a:lvl2pPr>
            <a:lvl3pPr>
              <a:defRPr>
                <a:latin typeface="Arial" panose="020B0604020202020204"/>
                <a:cs typeface="Arial" panose="020B0604020202020204"/>
              </a:defRPr>
            </a:lvl3pPr>
            <a:lvl4pPr>
              <a:defRPr>
                <a:latin typeface="Arial" panose="020B0604020202020204"/>
                <a:cs typeface="Arial" panose="020B0604020202020204"/>
              </a:defRPr>
            </a:lvl4pPr>
            <a:lvl5pPr>
              <a:defRPr>
                <a:latin typeface="Arial" panose="020B0604020202020204"/>
                <a:cs typeface="Arial" panose="020B0604020202020204"/>
              </a:defRPr>
            </a:lvl5pPr>
          </a:lstStyle>
          <a:p>
            <a:pPr lvl="0"/>
            <a:r>
              <a:rPr lang="en-US" dirty="0"/>
              <a:t>Click to edit text</a:t>
            </a:r>
          </a:p>
        </p:txBody>
      </p:sp>
      <p:sp>
        <p:nvSpPr>
          <p:cNvPr id="11" name="Title 10"/>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panose="020B0604020202020204"/>
                <a:cs typeface="Arial" panose="020B0604020202020204"/>
              </a:defRPr>
            </a:lvl1pPr>
          </a:lstStyle>
          <a:p>
            <a:r>
              <a:rPr lang="en-US" dirty="0"/>
              <a:t>Click to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p:cNvSpPr>
            <a:spLocks noGrp="1"/>
          </p:cNvSpPr>
          <p:nvPr>
            <p:ph sz="quarter" idx="13" hasCustomPrompt="1"/>
          </p:nvPr>
        </p:nvSpPr>
        <p:spPr>
          <a:xfrm>
            <a:off x="838199" y="1825625"/>
            <a:ext cx="5181599" cy="3434474"/>
          </a:xfrm>
          <a:prstGeom prst="rect">
            <a:avLst/>
          </a:prstGeom>
        </p:spPr>
        <p:txBody>
          <a:bodyPr>
            <a:normAutofit/>
          </a:bodyPr>
          <a:lstStyle>
            <a:lvl1pPr>
              <a:defRPr sz="2000">
                <a:solidFill>
                  <a:srgbClr val="595959"/>
                </a:solidFill>
                <a:latin typeface="Arial" panose="020B0604020202020204"/>
                <a:cs typeface="Arial" panose="020B0604020202020204"/>
              </a:defRPr>
            </a:lvl1pPr>
          </a:lstStyle>
          <a:p>
            <a:pPr lvl="0"/>
            <a:r>
              <a:rPr lang="en-US" dirty="0"/>
              <a:t>Click to edit text</a:t>
            </a:r>
          </a:p>
        </p:txBody>
      </p:sp>
      <p:sp>
        <p:nvSpPr>
          <p:cNvPr id="11" name="Content Placeholder 9"/>
          <p:cNvSpPr>
            <a:spLocks noGrp="1"/>
          </p:cNvSpPr>
          <p:nvPr>
            <p:ph sz="quarter" idx="14" hasCustomPrompt="1"/>
          </p:nvPr>
        </p:nvSpPr>
        <p:spPr>
          <a:xfrm>
            <a:off x="6172199" y="1825625"/>
            <a:ext cx="5181599" cy="3434474"/>
          </a:xfrm>
          <a:prstGeom prst="rect">
            <a:avLst/>
          </a:prstGeom>
        </p:spPr>
        <p:txBody>
          <a:bodyPr>
            <a:normAutofit/>
          </a:bodyPr>
          <a:lstStyle>
            <a:lvl1pPr>
              <a:defRPr sz="2000">
                <a:solidFill>
                  <a:srgbClr val="595959"/>
                </a:solidFill>
                <a:latin typeface="Arial" panose="020B0604020202020204"/>
                <a:cs typeface="Arial" panose="020B0604020202020204"/>
              </a:defRPr>
            </a:lvl1pPr>
          </a:lstStyle>
          <a:p>
            <a:pPr lvl="0"/>
            <a:r>
              <a:rPr lang="en-US" dirty="0"/>
              <a:t>Click to edit text</a:t>
            </a:r>
          </a:p>
        </p:txBody>
      </p:sp>
      <p:sp>
        <p:nvSpPr>
          <p:cNvPr id="6"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atin typeface="Arial" panose="020B0604020202020204"/>
                <a:cs typeface="Arial" panose="020B0604020202020204"/>
              </a:defRPr>
            </a:lvl2pPr>
            <a:lvl3pPr>
              <a:defRPr sz="2000">
                <a:latin typeface="Arial" panose="020B0604020202020204"/>
                <a:cs typeface="Arial" panose="020B0604020202020204"/>
              </a:defRPr>
            </a:lvl3pPr>
            <a:lvl4pPr>
              <a:defRPr sz="2000">
                <a:latin typeface="Arial" panose="020B0604020202020204"/>
                <a:cs typeface="Arial" panose="020B0604020202020204"/>
              </a:defRPr>
            </a:lvl4pPr>
            <a:lvl5pPr>
              <a:defRPr sz="2000">
                <a:latin typeface="Arial" panose="020B0604020202020204"/>
                <a:cs typeface="Arial" panose="020B0604020202020204"/>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panose="020B0604020202020204"/>
                <a:cs typeface="Arial" panose="020B0604020202020204"/>
              </a:defRPr>
            </a:lvl1pPr>
            <a:lvl2pPr algn="l">
              <a:defRPr sz="2000">
                <a:latin typeface="Arial" panose="020B0604020202020204"/>
                <a:cs typeface="Arial" panose="020B0604020202020204"/>
              </a:defRPr>
            </a:lvl2pPr>
            <a:lvl3pPr algn="l">
              <a:defRPr sz="2000">
                <a:latin typeface="Arial" panose="020B0604020202020204"/>
                <a:cs typeface="Arial" panose="020B0604020202020204"/>
              </a:defRPr>
            </a:lvl3pPr>
            <a:lvl4pPr algn="l">
              <a:defRPr sz="2000">
                <a:latin typeface="Arial" panose="020B0604020202020204"/>
                <a:cs typeface="Arial" panose="020B0604020202020204"/>
              </a:defRPr>
            </a:lvl4pPr>
            <a:lvl5pPr algn="l">
              <a:defRPr sz="2000">
                <a:latin typeface="Arial" panose="020B0604020202020204"/>
                <a:cs typeface="Arial" panose="020B0604020202020204"/>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panose="020B0604020202020204"/>
                <a:cs typeface="Arial" panose="020B0604020202020204"/>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3" name="Picture 2" descr="A picture containing water, computer&#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rick&#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pic>
        <p:nvPicPr>
          <p:cNvPr id="5" name="Picture 4" descr="A picture containing food&#10;&#10;Description automatically generated"/>
          <p:cNvPicPr>
            <a:picLocks noChangeAspect="1"/>
          </p:cNvPicPr>
          <p:nvPr userDrawn="1"/>
        </p:nvPicPr>
        <p:blipFill>
          <a:blip r:embed="rId4"/>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panose="020B0604020202020204"/>
                <a:cs typeface="Arial" panose="020B0604020202020204"/>
              </a:defRPr>
            </a:lvl1pPr>
          </a:lstStyle>
          <a:p>
            <a:r>
              <a:rPr lang="en-US" dirty="0"/>
              <a:t>Click to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chemeClr val="tx2">
                    <a:lumMod val="75000"/>
                  </a:schemeClr>
                </a:solidFill>
                <a:latin typeface="Arial" panose="020B0604020202020204"/>
                <a:cs typeface="Arial" panose="020B0604020202020204"/>
              </a:defRPr>
            </a:lvl1pPr>
          </a:lstStyle>
          <a:p>
            <a:r>
              <a:rPr lang="en-US" dirty="0"/>
              <a:t>Click to edit title</a:t>
            </a:r>
          </a:p>
        </p:txBody>
      </p:sp>
      <p:sp>
        <p:nvSpPr>
          <p:cNvPr id="14" name="Text Placeholder 2"/>
          <p:cNvSpPr>
            <a:spLocks noGrp="1"/>
          </p:cNvSpPr>
          <p:nvPr>
            <p:ph type="body" idx="1" hasCustomPrompt="1"/>
          </p:nvPr>
        </p:nvSpPr>
        <p:spPr>
          <a:xfrm>
            <a:off x="699248" y="3324431"/>
            <a:ext cx="10771789" cy="1500187"/>
          </a:xfrm>
          <a:prstGeom prst="rect">
            <a:avLst/>
          </a:prstGeom>
        </p:spPr>
        <p:txBody>
          <a:bodyPr anchor="t"/>
          <a:lstStyle>
            <a:lvl1pPr marL="0" indent="0" algn="ctr">
              <a:buNone/>
              <a:defRPr sz="2000">
                <a:solidFill>
                  <a:schemeClr val="tx2">
                    <a:lumMod val="75000"/>
                  </a:schemeClr>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5" name="Picture 4" descr="A close up of a logo&#10;&#10;Description automatically generated"/>
          <p:cNvPicPr>
            <a:picLocks noChangeAspect="1"/>
          </p:cNvPicPr>
          <p:nvPr userDrawn="1"/>
        </p:nvPicPr>
        <p:blipFill>
          <a:blip r:embed="rId2"/>
          <a:stretch>
            <a:fillRect/>
          </a:stretch>
        </p:blipFill>
        <p:spPr>
          <a:xfrm>
            <a:off x="1524000" y="0"/>
            <a:ext cx="9144000" cy="6858000"/>
          </a:xfrm>
          <a:prstGeom prst="rect">
            <a:avLst/>
          </a:prstGeom>
        </p:spPr>
      </p:pic>
      <p:sp>
        <p:nvSpPr>
          <p:cNvPr id="6" name="Rectangle 5"/>
          <p:cNvSpPr/>
          <p:nvPr userDrawn="1"/>
        </p:nvSpPr>
        <p:spPr>
          <a:xfrm>
            <a:off x="9128502" y="4277532"/>
            <a:ext cx="2805193" cy="2293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p:cNvSpPr>
            <a:spLocks noGrp="1"/>
          </p:cNvSpPr>
          <p:nvPr>
            <p:ph sz="quarter" idx="13" hasCustomPrompt="1"/>
          </p:nvPr>
        </p:nvSpPr>
        <p:spPr>
          <a:xfrm>
            <a:off x="838199" y="1825625"/>
            <a:ext cx="5181599" cy="3434474"/>
          </a:xfrm>
          <a:prstGeom prst="rect">
            <a:avLst/>
          </a:prstGeom>
        </p:spPr>
        <p:txBody>
          <a:bodyPr>
            <a:normAutofit/>
          </a:bodyPr>
          <a:lstStyle>
            <a:lvl1pPr>
              <a:defRPr sz="2000">
                <a:solidFill>
                  <a:srgbClr val="595959"/>
                </a:solidFill>
                <a:latin typeface="Arial" panose="020B0604020202020204"/>
                <a:cs typeface="Arial" panose="020B0604020202020204"/>
              </a:defRPr>
            </a:lvl1pPr>
          </a:lstStyle>
          <a:p>
            <a:pPr lvl="0"/>
            <a:r>
              <a:rPr lang="en-US" dirty="0"/>
              <a:t>Click to edit text</a:t>
            </a:r>
          </a:p>
        </p:txBody>
      </p:sp>
      <p:sp>
        <p:nvSpPr>
          <p:cNvPr id="11" name="Content Placeholder 9"/>
          <p:cNvSpPr>
            <a:spLocks noGrp="1"/>
          </p:cNvSpPr>
          <p:nvPr>
            <p:ph sz="quarter" idx="14" hasCustomPrompt="1"/>
          </p:nvPr>
        </p:nvSpPr>
        <p:spPr>
          <a:xfrm>
            <a:off x="6172199" y="1825625"/>
            <a:ext cx="5181599" cy="3434474"/>
          </a:xfrm>
          <a:prstGeom prst="rect">
            <a:avLst/>
          </a:prstGeom>
        </p:spPr>
        <p:txBody>
          <a:bodyPr>
            <a:normAutofit/>
          </a:bodyPr>
          <a:lstStyle>
            <a:lvl1pPr>
              <a:defRPr sz="2000">
                <a:solidFill>
                  <a:srgbClr val="595959"/>
                </a:solidFill>
                <a:latin typeface="Arial" panose="020B0604020202020204"/>
                <a:cs typeface="Arial" panose="020B0604020202020204"/>
              </a:defRPr>
            </a:lvl1pPr>
          </a:lstStyle>
          <a:p>
            <a:pPr lvl="0"/>
            <a:r>
              <a:rPr lang="en-US" dirty="0"/>
              <a:t>Click to edit text</a:t>
            </a:r>
          </a:p>
        </p:txBody>
      </p:sp>
      <p:sp>
        <p:nvSpPr>
          <p:cNvPr id="6"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atin typeface="Arial" panose="020B0604020202020204"/>
                <a:cs typeface="Arial" panose="020B0604020202020204"/>
              </a:defRPr>
            </a:lvl2pPr>
            <a:lvl3pPr>
              <a:defRPr sz="2000">
                <a:latin typeface="Arial" panose="020B0604020202020204"/>
                <a:cs typeface="Arial" panose="020B0604020202020204"/>
              </a:defRPr>
            </a:lvl3pPr>
            <a:lvl4pPr>
              <a:defRPr sz="2000">
                <a:latin typeface="Arial" panose="020B0604020202020204"/>
                <a:cs typeface="Arial" panose="020B0604020202020204"/>
              </a:defRPr>
            </a:lvl4pPr>
            <a:lvl5pPr>
              <a:defRPr sz="2000">
                <a:latin typeface="Arial" panose="020B0604020202020204"/>
                <a:cs typeface="Arial" panose="020B0604020202020204"/>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panose="020B0604020202020204"/>
                <a:cs typeface="Arial" panose="020B0604020202020204"/>
              </a:defRPr>
            </a:lvl1pPr>
            <a:lvl2pPr algn="l">
              <a:defRPr sz="2000">
                <a:latin typeface="Arial" panose="020B0604020202020204"/>
                <a:cs typeface="Arial" panose="020B0604020202020204"/>
              </a:defRPr>
            </a:lvl2pPr>
            <a:lvl3pPr algn="l">
              <a:defRPr sz="2000">
                <a:latin typeface="Arial" panose="020B0604020202020204"/>
                <a:cs typeface="Arial" panose="020B0604020202020204"/>
              </a:defRPr>
            </a:lvl3pPr>
            <a:lvl4pPr algn="l">
              <a:defRPr sz="2000">
                <a:latin typeface="Arial" panose="020B0604020202020204"/>
                <a:cs typeface="Arial" panose="020B0604020202020204"/>
              </a:defRPr>
            </a:lvl4pPr>
            <a:lvl5pPr algn="l">
              <a:defRPr sz="2000">
                <a:latin typeface="Arial" panose="020B0604020202020204"/>
                <a:cs typeface="Arial" panose="020B0604020202020204"/>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panose="020B0604020202020204"/>
                <a:cs typeface="Arial" panose="020B0604020202020204"/>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3" name="Picture 2" descr="A picture containing water, computer&#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rick&#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3" name="Picture 2" descr="A picture containing bird&#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ird&#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
        <p:nvSpPr>
          <p:cNvPr id="13" name="Title 1"/>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panose="020B0604020202020204"/>
                <a:cs typeface="Arial" panose="020B0604020202020204"/>
              </a:defRPr>
            </a:lvl1pPr>
          </a:lstStyle>
          <a:p>
            <a:r>
              <a:rPr lang="en-US" dirty="0"/>
              <a:t>Click to edit title</a:t>
            </a:r>
          </a:p>
        </p:txBody>
      </p:sp>
      <p:sp>
        <p:nvSpPr>
          <p:cNvPr id="14" name="Text Placeholder 2"/>
          <p:cNvSpPr>
            <a:spLocks noGrp="1"/>
          </p:cNvSpPr>
          <p:nvPr>
            <p:ph type="body" idx="1" hasCustomPrompt="1"/>
          </p:nvPr>
        </p:nvSpPr>
        <p:spPr>
          <a:xfrm>
            <a:off x="699248" y="3324431"/>
            <a:ext cx="10771789" cy="1500187"/>
          </a:xfrm>
          <a:prstGeom prst="rect">
            <a:avLst/>
          </a:prstGeom>
        </p:spPr>
        <p:txBody>
          <a:bodyPr anchor="t"/>
          <a:lstStyle>
            <a:lvl1pPr marL="0" indent="0" algn="ctr">
              <a:buNone/>
              <a:defRPr sz="2000">
                <a:solidFill>
                  <a:srgbClr val="FFFFFF"/>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0.jpe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jpe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p:cNvPicPr>
            <a:picLocks noChangeAspect="1"/>
          </p:cNvPicPr>
          <p:nvPr userDrawn="1"/>
        </p:nvPicPr>
        <p:blipFill>
          <a:blip r:embed="rId13"/>
          <a:stretch>
            <a:fillRect/>
          </a:stretch>
        </p:blipFill>
        <p:spPr>
          <a:xfrm>
            <a:off x="0" y="0"/>
            <a:ext cx="12192000" cy="6858000"/>
          </a:xfrm>
          <a:prstGeom prst="rect">
            <a:avLst/>
          </a:prstGeom>
        </p:spPr>
      </p:pic>
      <p:pic>
        <p:nvPicPr>
          <p:cNvPr id="5" name="Picture 4" descr="A close up of a logo&#10;&#10;Description automatically generated"/>
          <p:cNvPicPr>
            <a:picLocks noChangeAspect="1"/>
          </p:cNvPicPr>
          <p:nvPr userDrawn="1"/>
        </p:nvPicPr>
        <p:blipFill>
          <a:blip r:embed="rId14"/>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close up of a logo&#10;&#10;Description automatically generated"/>
          <p:cNvPicPr>
            <a:picLocks noChangeAspect="1"/>
          </p:cNvPicPr>
          <p:nvPr userDrawn="1"/>
        </p:nvPicPr>
        <p:blipFill>
          <a:blip r:embed="rId12"/>
          <a:stretch>
            <a:fillRect/>
          </a:stretch>
        </p:blipFill>
        <p:spPr>
          <a:xfrm>
            <a:off x="0" y="0"/>
            <a:ext cx="12192000" cy="6858000"/>
          </a:xfrm>
          <a:prstGeom prst="rect">
            <a:avLst/>
          </a:prstGeom>
        </p:spPr>
      </p:pic>
      <p:pic>
        <p:nvPicPr>
          <p:cNvPr id="4" name="Picture 3" descr="A close up of a logo&#10;&#10;Description automatically generated"/>
          <p:cNvPicPr>
            <a:picLocks noChangeAspect="1"/>
          </p:cNvPicPr>
          <p:nvPr userDrawn="1"/>
        </p:nvPicPr>
        <p:blipFill>
          <a:blip r:embed="rId13"/>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p:cNvPicPr>
            <a:picLocks noChangeAspect="1"/>
          </p:cNvPicPr>
          <p:nvPr userDrawn="1"/>
        </p:nvPicPr>
        <p:blipFill>
          <a:blip r:embed="rId12"/>
          <a:stretch>
            <a:fillRect/>
          </a:stretch>
        </p:blipFill>
        <p:spPr>
          <a:xfrm>
            <a:off x="0" y="0"/>
            <a:ext cx="12192000" cy="6858000"/>
          </a:xfrm>
          <a:prstGeom prst="rect">
            <a:avLst/>
          </a:prstGeom>
        </p:spPr>
      </p:pic>
      <p:pic>
        <p:nvPicPr>
          <p:cNvPr id="4" name="Picture 3" descr="A close up of a logo&#10;&#10;Description automatically generated"/>
          <p:cNvPicPr>
            <a:picLocks noChangeAspect="1"/>
          </p:cNvPicPr>
          <p:nvPr userDrawn="1"/>
        </p:nvPicPr>
        <p:blipFill>
          <a:blip r:embed="rId13"/>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731" y="1928794"/>
            <a:ext cx="8673214" cy="2441160"/>
          </a:xfrm>
        </p:spPr>
        <p:txBody>
          <a:bodyPr lIns="91440" tIns="45720" rIns="91440" bIns="45720" anchor="t"/>
          <a:lstStyle/>
          <a:p>
            <a:pPr>
              <a:lnSpc>
                <a:spcPct val="100000"/>
              </a:lnSpc>
            </a:pPr>
            <a:r>
              <a:rPr lang="en-US" sz="2800" b="0" dirty="0"/>
              <a:t>Optimizing E-commerce Pricing Strategies Using Machine Learning Techniques</a:t>
            </a:r>
          </a:p>
        </p:txBody>
      </p:sp>
      <p:sp>
        <p:nvSpPr>
          <p:cNvPr id="3" name="Subtitle 2"/>
          <p:cNvSpPr>
            <a:spLocks noGrp="1"/>
          </p:cNvSpPr>
          <p:nvPr>
            <p:ph type="subTitle" idx="1"/>
          </p:nvPr>
        </p:nvSpPr>
        <p:spPr>
          <a:xfrm>
            <a:off x="3047731" y="3149374"/>
            <a:ext cx="8389575" cy="2985246"/>
          </a:xfrm>
        </p:spPr>
        <p:txBody>
          <a:bodyPr/>
          <a:lstStyle/>
          <a:p>
            <a:r>
              <a:rPr lang="en-US" dirty="0"/>
              <a:t>DATS 6103 – Team 2</a:t>
            </a:r>
          </a:p>
          <a:p>
            <a:endParaRPr lang="en-US" dirty="0"/>
          </a:p>
          <a:p>
            <a:r>
              <a:rPr lang="en-US" dirty="0"/>
              <a:t>TUSHAR SHARMA</a:t>
            </a:r>
          </a:p>
          <a:p>
            <a:r>
              <a:rPr lang="en-US" dirty="0"/>
              <a:t>KUMAR SAURAV JHA</a:t>
            </a:r>
          </a:p>
          <a:p>
            <a:r>
              <a:rPr lang="en-US" dirty="0"/>
              <a:t>PRADEEP SOMASUNDARAM</a:t>
            </a:r>
          </a:p>
          <a:p>
            <a:r>
              <a:rPr lang="en-US" dirty="0"/>
              <a:t>JONATHAN KRATCHMAN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975070"/>
            <a:ext cx="10495190" cy="4127650"/>
          </a:xfrm>
        </p:spPr>
        <p:txBody>
          <a:bodyPr lIns="91440" tIns="45720" rIns="91440" bIns="45720" anchor="t"/>
          <a:lstStyle/>
          <a:p>
            <a:pPr algn="l">
              <a:buFont typeface="Arial" panose="020B0604020202020204" pitchFamily="34" charset="0"/>
              <a:buChar char="•"/>
            </a:pPr>
            <a:r>
              <a:rPr lang="en-US" sz="2200" b="1" i="0" dirty="0">
                <a:solidFill>
                  <a:schemeClr val="tx1">
                    <a:lumMod val="75000"/>
                    <a:lumOff val="25000"/>
                  </a:schemeClr>
                </a:solidFill>
                <a:effectLst/>
                <a:latin typeface="Söhne"/>
              </a:rPr>
              <a:t>Combined Analysis:</a:t>
            </a:r>
            <a:r>
              <a:rPr lang="en-US" sz="2200" b="0" i="0" dirty="0">
                <a:solidFill>
                  <a:schemeClr val="tx1">
                    <a:lumMod val="75000"/>
                    <a:lumOff val="25000"/>
                  </a:schemeClr>
                </a:solidFill>
                <a:effectLst/>
                <a:latin typeface="Söhne"/>
              </a:rPr>
              <a:t> Integrating both CPI and GDP data with your e-commerce sales data can provide a more comprehensive understanding of how macroeconomic factors affect consumer behavior in e-commerce.</a:t>
            </a:r>
          </a:p>
          <a:p>
            <a:pPr algn="l">
              <a:buFont typeface="Arial" panose="020B0604020202020204" pitchFamily="34" charset="0"/>
              <a:buChar char="•"/>
            </a:pPr>
            <a:r>
              <a:rPr lang="en-US" sz="2200" b="1" i="0" dirty="0">
                <a:solidFill>
                  <a:schemeClr val="tx1">
                    <a:lumMod val="75000"/>
                    <a:lumOff val="25000"/>
                  </a:schemeClr>
                </a:solidFill>
                <a:effectLst/>
                <a:latin typeface="Söhne"/>
              </a:rPr>
              <a:t>Time Series Analysis:</a:t>
            </a:r>
            <a:r>
              <a:rPr lang="en-US" sz="2200" b="0" i="0" dirty="0">
                <a:solidFill>
                  <a:schemeClr val="tx1">
                    <a:lumMod val="75000"/>
                    <a:lumOff val="25000"/>
                  </a:schemeClr>
                </a:solidFill>
                <a:effectLst/>
                <a:latin typeface="Söhne"/>
              </a:rPr>
              <a:t> Both CPI and GDP data are time-dependent, making time series analysis techniques particularly relevant. You can examine how changes in these economic indicators over time correlate with changes in consumer spending in your e-commerce data.</a:t>
            </a:r>
          </a:p>
          <a:p>
            <a:pPr algn="l">
              <a:buFont typeface="Arial" panose="020B0604020202020204" pitchFamily="34" charset="0"/>
              <a:buChar char="•"/>
            </a:pPr>
            <a:r>
              <a:rPr lang="en-US" sz="2200" b="1" i="0" dirty="0">
                <a:solidFill>
                  <a:schemeClr val="tx1">
                    <a:lumMod val="75000"/>
                    <a:lumOff val="25000"/>
                  </a:schemeClr>
                </a:solidFill>
                <a:effectLst/>
                <a:latin typeface="Söhne"/>
              </a:rPr>
              <a:t>Predictive Modeling:</a:t>
            </a:r>
            <a:r>
              <a:rPr lang="en-US" sz="2200" b="0" i="0" dirty="0">
                <a:solidFill>
                  <a:schemeClr val="tx1">
                    <a:lumMod val="75000"/>
                    <a:lumOff val="25000"/>
                  </a:schemeClr>
                </a:solidFill>
                <a:effectLst/>
                <a:latin typeface="Söhne"/>
              </a:rPr>
              <a:t> These economic indicators can also be included as features in predictive models to forecast future e-commerce sales trends. Understanding how they historically correlate with sales can improve the accuracy of your forecasts.</a:t>
            </a:r>
          </a:p>
          <a:p>
            <a:pPr algn="l"/>
            <a:r>
              <a:rPr lang="en-US" sz="2200" b="0" i="0" dirty="0">
                <a:solidFill>
                  <a:schemeClr val="tx1">
                    <a:lumMod val="75000"/>
                    <a:lumOff val="25000"/>
                  </a:schemeClr>
                </a:solidFill>
                <a:effectLst/>
                <a:latin typeface="Söhne"/>
              </a:rPr>
              <a:t>By leveraging these datasets, you can gain insights into how inflation and overall economic health impact consumer spending, enabling more informed strategic decisions in managing e-commerce operations and pricing strategies.</a:t>
            </a:r>
          </a:p>
          <a:p>
            <a:pPr algn="l"/>
            <a:endParaRPr lang="en-US" sz="2400" b="0" i="0" dirty="0">
              <a:solidFill>
                <a:schemeClr val="tx1">
                  <a:lumMod val="75000"/>
                  <a:lumOff val="25000"/>
                </a:schemeClr>
              </a:solidFill>
              <a:effectLst/>
              <a:latin typeface="Söhne"/>
            </a:endParaRP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Integrating the Analysis</a:t>
            </a:r>
          </a:p>
        </p:txBody>
      </p:sp>
    </p:spTree>
    <p:extLst>
      <p:ext uri="{BB962C8B-B14F-4D97-AF65-F5344CB8AC3E}">
        <p14:creationId xmlns:p14="http://schemas.microsoft.com/office/powerpoint/2010/main" val="1122692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765750"/>
            <a:ext cx="10495190" cy="4127650"/>
          </a:xfrm>
        </p:spPr>
        <p:txBody>
          <a:bodyPr lIns="91440" tIns="45720" rIns="91440" bIns="45720" anchor="t"/>
          <a:lstStyle/>
          <a:p>
            <a:pPr algn="l">
              <a:buFont typeface="+mj-lt"/>
              <a:buAutoNum type="arabicPeriod"/>
            </a:pPr>
            <a:r>
              <a:rPr lang="en-US" b="1" i="0" dirty="0">
                <a:solidFill>
                  <a:schemeClr val="tx1">
                    <a:lumMod val="75000"/>
                    <a:lumOff val="25000"/>
                  </a:schemeClr>
                </a:solidFill>
                <a:effectLst/>
                <a:latin typeface="Söhne"/>
              </a:rPr>
              <a:t>Sales and Revenue Analysis (Global_Superstore2_v2.csv):</a:t>
            </a:r>
            <a:endParaRPr lang="en-US" b="0" i="0" dirty="0">
              <a:solidFill>
                <a:schemeClr val="tx1">
                  <a:lumMod val="75000"/>
                  <a:lumOff val="25000"/>
                </a:schemeClr>
              </a:solidFill>
              <a:effectLst/>
              <a:latin typeface="Söhne"/>
            </a:endParaRPr>
          </a:p>
          <a:p>
            <a:pPr marL="742950" lvl="1" indent="-285750" algn="l">
              <a:buFont typeface="+mj-lt"/>
              <a:buAutoNum type="arabicPeriod"/>
            </a:pPr>
            <a:r>
              <a:rPr lang="en-US" b="0" i="0" dirty="0">
                <a:solidFill>
                  <a:schemeClr val="tx1">
                    <a:lumMod val="75000"/>
                    <a:lumOff val="25000"/>
                  </a:schemeClr>
                </a:solidFill>
                <a:effectLst/>
                <a:latin typeface="Söhne"/>
              </a:rPr>
              <a:t>The dataset likely shows varying sales trends across different product categories and regions.</a:t>
            </a:r>
          </a:p>
          <a:p>
            <a:pPr marL="742950" lvl="1" indent="-285750" algn="l">
              <a:buFont typeface="+mj-lt"/>
              <a:buAutoNum type="arabicPeriod"/>
            </a:pPr>
            <a:r>
              <a:rPr lang="en-US" b="0" i="0" dirty="0">
                <a:solidFill>
                  <a:schemeClr val="tx1">
                    <a:lumMod val="75000"/>
                    <a:lumOff val="25000"/>
                  </a:schemeClr>
                </a:solidFill>
                <a:effectLst/>
                <a:latin typeface="Söhne"/>
              </a:rPr>
              <a:t>Preliminary analysis may reveal top-selling products, peak sales seasons, and high-revenue markets.</a:t>
            </a:r>
          </a:p>
          <a:p>
            <a:pPr marL="742950" lvl="1" indent="-285750" algn="l">
              <a:buFont typeface="+mj-lt"/>
              <a:buAutoNum type="arabicPeriod"/>
            </a:pPr>
            <a:r>
              <a:rPr lang="en-US" b="0" i="0" dirty="0">
                <a:solidFill>
                  <a:schemeClr val="tx1">
                    <a:lumMod val="75000"/>
                    <a:lumOff val="25000"/>
                  </a:schemeClr>
                </a:solidFill>
                <a:effectLst/>
                <a:latin typeface="Söhne"/>
              </a:rPr>
              <a:t>Patterns in sales quantity and revenue could indicate consumer preferences and successful product lines.</a:t>
            </a:r>
          </a:p>
          <a:p>
            <a:pPr algn="l">
              <a:buFont typeface="+mj-lt"/>
              <a:buAutoNum type="arabicPeriod"/>
            </a:pPr>
            <a:r>
              <a:rPr lang="en-US" b="1" i="0" dirty="0">
                <a:solidFill>
                  <a:schemeClr val="tx1">
                    <a:lumMod val="75000"/>
                    <a:lumOff val="25000"/>
                  </a:schemeClr>
                </a:solidFill>
                <a:effectLst/>
                <a:latin typeface="Söhne"/>
              </a:rPr>
              <a:t>Customer Behavior Insights (Global_Superstore2_v2.csv):</a:t>
            </a:r>
            <a:endParaRPr lang="en-US" b="0" i="0" dirty="0">
              <a:solidFill>
                <a:schemeClr val="tx1">
                  <a:lumMod val="75000"/>
                  <a:lumOff val="25000"/>
                </a:schemeClr>
              </a:solidFill>
              <a:effectLst/>
              <a:latin typeface="Söhne"/>
            </a:endParaRPr>
          </a:p>
          <a:p>
            <a:pPr marL="742950" lvl="1" indent="-285750" algn="l">
              <a:buFont typeface="+mj-lt"/>
              <a:buAutoNum type="arabicPeriod"/>
            </a:pPr>
            <a:r>
              <a:rPr lang="en-US" b="0" i="0" dirty="0">
                <a:solidFill>
                  <a:schemeClr val="tx1">
                    <a:lumMod val="75000"/>
                    <a:lumOff val="25000"/>
                  </a:schemeClr>
                </a:solidFill>
                <a:effectLst/>
                <a:latin typeface="Söhne"/>
              </a:rPr>
              <a:t>Customer segmentation based on geographic location, purchasing behavior, and product preferences can be inferred.</a:t>
            </a:r>
          </a:p>
          <a:p>
            <a:pPr marL="742950" lvl="1" indent="-285750" algn="l">
              <a:buFont typeface="+mj-lt"/>
              <a:buAutoNum type="arabicPeriod"/>
            </a:pPr>
            <a:r>
              <a:rPr lang="en-US" b="0" i="0" dirty="0">
                <a:solidFill>
                  <a:schemeClr val="tx1">
                    <a:lumMod val="75000"/>
                    <a:lumOff val="25000"/>
                  </a:schemeClr>
                </a:solidFill>
                <a:effectLst/>
                <a:latin typeface="Söhne"/>
              </a:rPr>
              <a:t>Repeat purchase patterns may indicate customer loyalty.</a:t>
            </a:r>
          </a:p>
          <a:p>
            <a:pPr marL="742950" lvl="1" indent="-285750" algn="l">
              <a:buFont typeface="+mj-lt"/>
              <a:buAutoNum type="arabicPeriod"/>
            </a:pPr>
            <a:r>
              <a:rPr lang="en-US" b="0" i="0" dirty="0">
                <a:solidFill>
                  <a:schemeClr val="tx1">
                    <a:lumMod val="75000"/>
                    <a:lumOff val="25000"/>
                  </a:schemeClr>
                </a:solidFill>
                <a:effectLst/>
                <a:latin typeface="Söhne"/>
              </a:rPr>
              <a:t>Analysis of discount impact on sales volume could offer insights into effective pricing strategies.</a:t>
            </a: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Preliminary Findings</a:t>
            </a:r>
          </a:p>
        </p:txBody>
      </p:sp>
    </p:spTree>
    <p:extLst>
      <p:ext uri="{BB962C8B-B14F-4D97-AF65-F5344CB8AC3E}">
        <p14:creationId xmlns:p14="http://schemas.microsoft.com/office/powerpoint/2010/main" val="2457849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831851"/>
            <a:ext cx="10495190" cy="4127650"/>
          </a:xfrm>
        </p:spPr>
        <p:txBody>
          <a:bodyPr lIns="91440" tIns="45720" rIns="91440" bIns="45720" anchor="t"/>
          <a:lstStyle/>
          <a:p>
            <a:pPr marL="514350" indent="-514350" algn="l">
              <a:buFont typeface="+mj-lt"/>
              <a:buAutoNum type="arabicPeriod" startAt="4"/>
            </a:pPr>
            <a:r>
              <a:rPr lang="en-US" sz="1850" b="1" i="0" dirty="0">
                <a:solidFill>
                  <a:schemeClr val="tx1">
                    <a:lumMod val="75000"/>
                    <a:lumOff val="25000"/>
                  </a:schemeClr>
                </a:solidFill>
                <a:effectLst/>
                <a:latin typeface="Söhne"/>
              </a:rPr>
              <a:t>Inflation Trends (</a:t>
            </a:r>
            <a:r>
              <a:rPr lang="en-US" sz="1850" b="1" i="0" dirty="0" err="1">
                <a:solidFill>
                  <a:schemeClr val="tx1">
                    <a:lumMod val="75000"/>
                    <a:lumOff val="25000"/>
                  </a:schemeClr>
                </a:solidFill>
                <a:effectLst/>
                <a:latin typeface="Söhne"/>
              </a:rPr>
              <a:t>CPIAUCSL.csv</a:t>
            </a:r>
            <a:r>
              <a:rPr lang="en-US" sz="1850" b="1" i="0" dirty="0">
                <a:solidFill>
                  <a:schemeClr val="tx1">
                    <a:lumMod val="75000"/>
                    <a:lumOff val="25000"/>
                  </a:schemeClr>
                </a:solidFill>
                <a:effectLst/>
                <a:latin typeface="Söhne"/>
              </a:rPr>
              <a:t>):</a:t>
            </a:r>
            <a:endParaRPr lang="en-US" sz="1850" b="0" i="0" dirty="0">
              <a:solidFill>
                <a:schemeClr val="tx1">
                  <a:lumMod val="75000"/>
                  <a:lumOff val="25000"/>
                </a:schemeClr>
              </a:solidFill>
              <a:effectLst/>
              <a:latin typeface="Söhne"/>
            </a:endParaRPr>
          </a:p>
          <a:p>
            <a:pPr lvl="1"/>
            <a:r>
              <a:rPr lang="en-US" sz="1850" b="0" i="0" dirty="0">
                <a:solidFill>
                  <a:schemeClr val="tx1">
                    <a:lumMod val="75000"/>
                    <a:lumOff val="25000"/>
                  </a:schemeClr>
                </a:solidFill>
                <a:effectLst/>
                <a:latin typeface="Söhne"/>
              </a:rPr>
              <a:t>The CPI data would show trends in inflation over time.</a:t>
            </a:r>
          </a:p>
          <a:p>
            <a:pPr lvl="1"/>
            <a:r>
              <a:rPr lang="en-US" sz="1850" b="0" i="0" dirty="0">
                <a:solidFill>
                  <a:schemeClr val="tx1">
                    <a:lumMod val="75000"/>
                    <a:lumOff val="25000"/>
                  </a:schemeClr>
                </a:solidFill>
                <a:effectLst/>
                <a:latin typeface="Söhne"/>
              </a:rPr>
              <a:t>Correlating CPI with sales data could indicate how inflation impacts consumer spending in e-commerce.</a:t>
            </a:r>
          </a:p>
          <a:p>
            <a:pPr lvl="1"/>
            <a:r>
              <a:rPr lang="en-US" sz="1850" b="0" i="0" dirty="0">
                <a:solidFill>
                  <a:schemeClr val="tx1">
                    <a:lumMod val="75000"/>
                    <a:lumOff val="25000"/>
                  </a:schemeClr>
                </a:solidFill>
                <a:effectLst/>
                <a:latin typeface="Söhne"/>
              </a:rPr>
              <a:t>Periods of high inflation might correlate with changes in consumer buying patterns, such as shifts towards essential goods.</a:t>
            </a:r>
          </a:p>
          <a:p>
            <a:pPr marL="514350" indent="-514350" algn="l">
              <a:buFont typeface="+mj-lt"/>
              <a:buAutoNum type="arabicPeriod" startAt="4"/>
            </a:pPr>
            <a:r>
              <a:rPr lang="en-US" sz="1850" b="1" i="0" dirty="0">
                <a:solidFill>
                  <a:schemeClr val="tx1">
                    <a:lumMod val="75000"/>
                    <a:lumOff val="25000"/>
                  </a:schemeClr>
                </a:solidFill>
                <a:effectLst/>
                <a:latin typeface="Söhne"/>
              </a:rPr>
              <a:t>Economic Growth Correlation (</a:t>
            </a:r>
            <a:r>
              <a:rPr lang="en-US" sz="1850" b="1" i="0" dirty="0" err="1">
                <a:solidFill>
                  <a:schemeClr val="tx1">
                    <a:lumMod val="75000"/>
                    <a:lumOff val="25000"/>
                  </a:schemeClr>
                </a:solidFill>
                <a:effectLst/>
                <a:latin typeface="Söhne"/>
              </a:rPr>
              <a:t>GDP.csv</a:t>
            </a:r>
            <a:r>
              <a:rPr lang="en-US" sz="1850" b="1" i="0" dirty="0">
                <a:solidFill>
                  <a:schemeClr val="tx1">
                    <a:lumMod val="75000"/>
                    <a:lumOff val="25000"/>
                  </a:schemeClr>
                </a:solidFill>
                <a:effectLst/>
                <a:latin typeface="Söhne"/>
              </a:rPr>
              <a:t>):</a:t>
            </a:r>
            <a:endParaRPr lang="en-US" sz="1850" b="0" i="0" dirty="0">
              <a:solidFill>
                <a:schemeClr val="tx1">
                  <a:lumMod val="75000"/>
                  <a:lumOff val="25000"/>
                </a:schemeClr>
              </a:solidFill>
              <a:effectLst/>
              <a:latin typeface="Söhne"/>
            </a:endParaRPr>
          </a:p>
          <a:p>
            <a:pPr lvl="1"/>
            <a:r>
              <a:rPr lang="en-US" sz="1850" b="0" i="0" dirty="0">
                <a:solidFill>
                  <a:schemeClr val="tx1">
                    <a:lumMod val="75000"/>
                    <a:lumOff val="25000"/>
                  </a:schemeClr>
                </a:solidFill>
                <a:effectLst/>
                <a:latin typeface="Söhne"/>
              </a:rPr>
              <a:t>GDP data provides insights into the overall economic environment.</a:t>
            </a:r>
          </a:p>
          <a:p>
            <a:pPr lvl="1"/>
            <a:r>
              <a:rPr lang="en-US" sz="1850" b="0" i="0" dirty="0">
                <a:solidFill>
                  <a:schemeClr val="tx1">
                    <a:lumMod val="75000"/>
                    <a:lumOff val="25000"/>
                  </a:schemeClr>
                </a:solidFill>
                <a:effectLst/>
                <a:latin typeface="Söhne"/>
              </a:rPr>
              <a:t>Analysis might reveal correlations between economic growth (or recession) and e-commerce activity.</a:t>
            </a:r>
          </a:p>
          <a:p>
            <a:pPr lvl="1"/>
            <a:r>
              <a:rPr lang="en-US" sz="1850" b="0" i="0" dirty="0">
                <a:solidFill>
                  <a:schemeClr val="tx1">
                    <a:lumMod val="75000"/>
                    <a:lumOff val="25000"/>
                  </a:schemeClr>
                </a:solidFill>
                <a:effectLst/>
                <a:latin typeface="Söhne"/>
              </a:rPr>
              <a:t>In periods of economic growth, there might be an increase in discretionary spending reflected in e-commerce sales.</a:t>
            </a:r>
          </a:p>
          <a:p>
            <a:pPr marL="514350" indent="-514350" algn="l">
              <a:buFont typeface="+mj-lt"/>
              <a:buAutoNum type="arabicPeriod" startAt="4"/>
            </a:pPr>
            <a:r>
              <a:rPr lang="en-US" sz="1850" b="1" i="0" dirty="0">
                <a:solidFill>
                  <a:schemeClr val="tx1">
                    <a:lumMod val="75000"/>
                    <a:lumOff val="25000"/>
                  </a:schemeClr>
                </a:solidFill>
                <a:effectLst/>
                <a:latin typeface="Söhne"/>
              </a:rPr>
              <a:t>Cross-Dataset Correlations:</a:t>
            </a:r>
            <a:endParaRPr lang="en-US" sz="1850" b="0" i="0" dirty="0">
              <a:solidFill>
                <a:schemeClr val="tx1">
                  <a:lumMod val="75000"/>
                  <a:lumOff val="25000"/>
                </a:schemeClr>
              </a:solidFill>
              <a:effectLst/>
              <a:latin typeface="Söhne"/>
            </a:endParaRPr>
          </a:p>
          <a:p>
            <a:pPr lvl="1"/>
            <a:r>
              <a:rPr lang="en-US" sz="1850" b="0" i="0" dirty="0">
                <a:solidFill>
                  <a:schemeClr val="tx1">
                    <a:lumMod val="75000"/>
                    <a:lumOff val="25000"/>
                  </a:schemeClr>
                </a:solidFill>
                <a:effectLst/>
                <a:latin typeface="Söhne"/>
              </a:rPr>
              <a:t>Combining insights from sales data with CPI and GDP might reveal how macroeconomic factors affect e-commerce trends.</a:t>
            </a:r>
          </a:p>
          <a:p>
            <a:pPr lvl="1"/>
            <a:r>
              <a:rPr lang="en-US" sz="1850" b="0" i="0" dirty="0">
                <a:solidFill>
                  <a:schemeClr val="tx1">
                    <a:lumMod val="75000"/>
                    <a:lumOff val="25000"/>
                  </a:schemeClr>
                </a:solidFill>
                <a:effectLst/>
                <a:latin typeface="Söhne"/>
              </a:rPr>
              <a:t>For instance, during economic downturns, there might be a shift in consumer preferences or a decrease in average transaction value.</a:t>
            </a: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Preliminary Findings</a:t>
            </a:r>
          </a:p>
        </p:txBody>
      </p:sp>
    </p:spTree>
    <p:extLst>
      <p:ext uri="{BB962C8B-B14F-4D97-AF65-F5344CB8AC3E}">
        <p14:creationId xmlns:p14="http://schemas.microsoft.com/office/powerpoint/2010/main" val="3178943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831851"/>
            <a:ext cx="10495190" cy="4127650"/>
          </a:xfrm>
        </p:spPr>
        <p:txBody>
          <a:bodyPr lIns="91440" tIns="45720" rIns="91440" bIns="45720" anchor="t"/>
          <a:lstStyle/>
          <a:p>
            <a:pPr algn="l"/>
            <a:r>
              <a:rPr lang="en-US" sz="2000" b="1" i="0" dirty="0">
                <a:solidFill>
                  <a:schemeClr val="tx1">
                    <a:lumMod val="75000"/>
                    <a:lumOff val="25000"/>
                  </a:schemeClr>
                </a:solidFill>
                <a:effectLst/>
                <a:latin typeface="Söhne"/>
              </a:rPr>
              <a:t>Detailed Analysis:</a:t>
            </a:r>
          </a:p>
          <a:p>
            <a:pPr algn="l">
              <a:buFont typeface="Arial" panose="020B0604020202020204" pitchFamily="34" charset="0"/>
              <a:buChar char="•"/>
            </a:pPr>
            <a:r>
              <a:rPr lang="en-US" sz="2000" b="1" i="0" dirty="0">
                <a:solidFill>
                  <a:schemeClr val="tx1">
                    <a:lumMod val="75000"/>
                    <a:lumOff val="25000"/>
                  </a:schemeClr>
                </a:solidFill>
                <a:effectLst/>
                <a:latin typeface="Söhne"/>
              </a:rPr>
              <a:t>Deep Dive into Product and Sales Data:</a:t>
            </a:r>
            <a:r>
              <a:rPr lang="en-US" sz="2000" b="0" i="0" dirty="0">
                <a:solidFill>
                  <a:schemeClr val="tx1">
                    <a:lumMod val="75000"/>
                    <a:lumOff val="25000"/>
                  </a:schemeClr>
                </a:solidFill>
                <a:effectLst/>
                <a:latin typeface="Söhne"/>
              </a:rPr>
              <a:t> Further analysis on product categories, sales trends, and customer demographics using advanced analytics.</a:t>
            </a:r>
          </a:p>
          <a:p>
            <a:pPr algn="l">
              <a:buFont typeface="Arial" panose="020B0604020202020204" pitchFamily="34" charset="0"/>
              <a:buChar char="•"/>
            </a:pPr>
            <a:r>
              <a:rPr lang="en-US" sz="2000" b="1" i="0" dirty="0">
                <a:solidFill>
                  <a:schemeClr val="tx1">
                    <a:lumMod val="75000"/>
                    <a:lumOff val="25000"/>
                  </a:schemeClr>
                </a:solidFill>
                <a:effectLst/>
                <a:latin typeface="Söhne"/>
              </a:rPr>
              <a:t>Time Series Analysis:</a:t>
            </a:r>
            <a:r>
              <a:rPr lang="en-US" sz="2000" b="0" i="0" dirty="0">
                <a:solidFill>
                  <a:schemeClr val="tx1">
                    <a:lumMod val="75000"/>
                    <a:lumOff val="25000"/>
                  </a:schemeClr>
                </a:solidFill>
                <a:effectLst/>
                <a:latin typeface="Söhne"/>
              </a:rPr>
              <a:t> Examining sales data over time alongside CPI and GDP trends for predictive insights.</a:t>
            </a:r>
          </a:p>
          <a:p>
            <a:pPr algn="l">
              <a:buFont typeface="Arial" panose="020B0604020202020204" pitchFamily="34" charset="0"/>
              <a:buChar char="•"/>
            </a:pPr>
            <a:r>
              <a:rPr lang="en-US" sz="2000" b="1" i="0" dirty="0">
                <a:solidFill>
                  <a:schemeClr val="tx1">
                    <a:lumMod val="75000"/>
                    <a:lumOff val="25000"/>
                  </a:schemeClr>
                </a:solidFill>
                <a:effectLst/>
                <a:latin typeface="Söhne"/>
              </a:rPr>
              <a:t>Customer Segmentation Models:</a:t>
            </a:r>
            <a:r>
              <a:rPr lang="en-US" sz="2000" b="0" i="0" dirty="0">
                <a:solidFill>
                  <a:schemeClr val="tx1">
                    <a:lumMod val="75000"/>
                    <a:lumOff val="25000"/>
                  </a:schemeClr>
                </a:solidFill>
                <a:effectLst/>
                <a:latin typeface="Söhne"/>
              </a:rPr>
              <a:t> Utilizing machine learning for more nuanced customer segmentation.</a:t>
            </a:r>
          </a:p>
          <a:p>
            <a:pPr algn="l">
              <a:buFont typeface="Arial" panose="020B0604020202020204" pitchFamily="34" charset="0"/>
              <a:buChar char="•"/>
            </a:pPr>
            <a:r>
              <a:rPr lang="en-US" sz="2000" b="1" i="0" dirty="0">
                <a:solidFill>
                  <a:schemeClr val="tx1">
                    <a:lumMod val="75000"/>
                    <a:lumOff val="25000"/>
                  </a:schemeClr>
                </a:solidFill>
                <a:effectLst/>
                <a:latin typeface="Söhne"/>
              </a:rPr>
              <a:t>Predictive Modelling:</a:t>
            </a:r>
            <a:r>
              <a:rPr lang="en-US" sz="2000" b="0" i="0" dirty="0">
                <a:solidFill>
                  <a:schemeClr val="tx1">
                    <a:lumMod val="75000"/>
                    <a:lumOff val="25000"/>
                  </a:schemeClr>
                </a:solidFill>
                <a:effectLst/>
                <a:latin typeface="Söhne"/>
              </a:rPr>
              <a:t> Developing models to forecast sales and understand the impact of external economic factors.</a:t>
            </a: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Preliminary Findings</a:t>
            </a:r>
          </a:p>
        </p:txBody>
      </p:sp>
    </p:spTree>
    <p:extLst>
      <p:ext uri="{BB962C8B-B14F-4D97-AF65-F5344CB8AC3E}">
        <p14:creationId xmlns:p14="http://schemas.microsoft.com/office/powerpoint/2010/main" val="2125170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831851"/>
            <a:ext cx="10495190" cy="4127650"/>
          </a:xfrm>
        </p:spPr>
        <p:txBody>
          <a:bodyPr lIns="91440" tIns="45720" rIns="91440" bIns="45720" anchor="t"/>
          <a:lstStyle/>
          <a:p>
            <a:pPr algn="l"/>
            <a:r>
              <a:rPr lang="en-US" sz="2400" b="1" i="0" dirty="0">
                <a:solidFill>
                  <a:schemeClr val="tx1">
                    <a:lumMod val="75000"/>
                    <a:lumOff val="25000"/>
                  </a:schemeClr>
                </a:solidFill>
                <a:effectLst/>
                <a:latin typeface="Söhne"/>
              </a:rPr>
              <a:t>Data Quality and Completeness:</a:t>
            </a:r>
          </a:p>
          <a:p>
            <a:pPr marL="342900" indent="-342900" algn="l">
              <a:buFont typeface="Arial" panose="020B0604020202020204" pitchFamily="34" charset="0"/>
              <a:buChar char="•"/>
            </a:pPr>
            <a:r>
              <a:rPr lang="en-US" sz="2400" b="1" i="0" dirty="0">
                <a:solidFill>
                  <a:schemeClr val="tx1">
                    <a:lumMod val="75000"/>
                    <a:lumOff val="25000"/>
                  </a:schemeClr>
                </a:solidFill>
                <a:effectLst/>
                <a:latin typeface="Söhne"/>
              </a:rPr>
              <a:t>Missing or Incomplete Data: Incomplete records in sales transactions or economic indicators can skew the analysis.</a:t>
            </a:r>
          </a:p>
          <a:p>
            <a:pPr marL="342900" indent="-342900" algn="l">
              <a:buFont typeface="Arial" panose="020B0604020202020204" pitchFamily="34" charset="0"/>
              <a:buChar char="•"/>
            </a:pPr>
            <a:r>
              <a:rPr lang="en-US" sz="2400" b="1" i="0" dirty="0">
                <a:solidFill>
                  <a:schemeClr val="tx1">
                    <a:lumMod val="75000"/>
                    <a:lumOff val="25000"/>
                  </a:schemeClr>
                </a:solidFill>
                <a:effectLst/>
                <a:latin typeface="Söhne"/>
              </a:rPr>
              <a:t>Inaccuracies and Errors: Incorrect data entries can lead to false conclusions.</a:t>
            </a:r>
          </a:p>
          <a:p>
            <a:pPr marL="342900" indent="-342900" algn="l">
              <a:buFont typeface="Arial" panose="020B0604020202020204" pitchFamily="34" charset="0"/>
              <a:buChar char="•"/>
            </a:pPr>
            <a:r>
              <a:rPr lang="en-US" sz="2400" b="1" i="0" dirty="0">
                <a:solidFill>
                  <a:schemeClr val="tx1">
                    <a:lumMod val="75000"/>
                    <a:lumOff val="25000"/>
                  </a:schemeClr>
                </a:solidFill>
                <a:effectLst/>
                <a:latin typeface="Söhne"/>
              </a:rPr>
              <a:t>Standardization Issues: Inconsistent data formats across different datasets (like different date formats) can complicate integration and analysis.</a:t>
            </a:r>
          </a:p>
          <a:p>
            <a:pPr algn="l"/>
            <a:r>
              <a:rPr lang="en-US" sz="2400" b="1" i="0" dirty="0">
                <a:solidFill>
                  <a:schemeClr val="tx1">
                    <a:lumMod val="75000"/>
                    <a:lumOff val="25000"/>
                  </a:schemeClr>
                </a:solidFill>
                <a:effectLst/>
                <a:latin typeface="Söhne"/>
              </a:rPr>
              <a:t>Data Complexity and Volume:</a:t>
            </a:r>
          </a:p>
          <a:p>
            <a:pPr marL="342900" indent="-342900" algn="l">
              <a:buFont typeface="Arial" panose="020B0604020202020204" pitchFamily="34" charset="0"/>
              <a:buChar char="•"/>
            </a:pPr>
            <a:r>
              <a:rPr lang="en-US" sz="2400" b="1" i="0" dirty="0">
                <a:solidFill>
                  <a:schemeClr val="tx1">
                    <a:lumMod val="75000"/>
                    <a:lumOff val="25000"/>
                  </a:schemeClr>
                </a:solidFill>
                <a:effectLst/>
                <a:latin typeface="Söhne"/>
              </a:rPr>
              <a:t>High Dimensionality: A large number of variables in the datasets can make it difficult to identify relevant patterns and relationships.</a:t>
            </a:r>
          </a:p>
          <a:p>
            <a:pPr marL="342900" indent="-342900" algn="l">
              <a:buFont typeface="Arial" panose="020B0604020202020204" pitchFamily="34" charset="0"/>
              <a:buChar char="•"/>
            </a:pPr>
            <a:r>
              <a:rPr lang="en-US" sz="2400" b="1" i="0" dirty="0">
                <a:solidFill>
                  <a:schemeClr val="tx1">
                    <a:lumMod val="75000"/>
                    <a:lumOff val="25000"/>
                  </a:schemeClr>
                </a:solidFill>
                <a:effectLst/>
                <a:latin typeface="Söhne"/>
              </a:rPr>
              <a:t>Volume of Data: Large volumes of data require significant computational resources for processing and analysis.</a:t>
            </a: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Challenges and Limitations</a:t>
            </a:r>
          </a:p>
        </p:txBody>
      </p:sp>
    </p:spTree>
    <p:extLst>
      <p:ext uri="{BB962C8B-B14F-4D97-AF65-F5344CB8AC3E}">
        <p14:creationId xmlns:p14="http://schemas.microsoft.com/office/powerpoint/2010/main" val="576808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831851"/>
            <a:ext cx="10495190" cy="4127650"/>
          </a:xfrm>
        </p:spPr>
        <p:txBody>
          <a:bodyPr lIns="91440" tIns="45720" rIns="91440" bIns="45720" anchor="t"/>
          <a:lstStyle/>
          <a:p>
            <a:pPr algn="l"/>
            <a:r>
              <a:rPr lang="en-US" sz="2400" b="1" i="0" dirty="0">
                <a:solidFill>
                  <a:schemeClr val="tx1">
                    <a:lumMod val="75000"/>
                    <a:lumOff val="25000"/>
                  </a:schemeClr>
                </a:solidFill>
                <a:effectLst/>
                <a:latin typeface="Söhne"/>
              </a:rPr>
              <a:t>Data Quality and Completeness:</a:t>
            </a:r>
          </a:p>
          <a:p>
            <a:pPr marL="342900" indent="-342900" algn="l">
              <a:buFont typeface="Arial" panose="020B0604020202020204" pitchFamily="34" charset="0"/>
              <a:buChar char="•"/>
            </a:pPr>
            <a:r>
              <a:rPr lang="en-US" sz="2400" b="1" i="0" dirty="0">
                <a:solidFill>
                  <a:schemeClr val="tx1">
                    <a:lumMod val="75000"/>
                    <a:lumOff val="25000"/>
                  </a:schemeClr>
                </a:solidFill>
                <a:effectLst/>
                <a:latin typeface="Söhne"/>
              </a:rPr>
              <a:t>Missing or Incomplete Data: Incomplete records in sales transactions or economic indicators can skew the analysis.</a:t>
            </a:r>
          </a:p>
          <a:p>
            <a:pPr marL="342900" indent="-342900" algn="l">
              <a:buFont typeface="Arial" panose="020B0604020202020204" pitchFamily="34" charset="0"/>
              <a:buChar char="•"/>
            </a:pPr>
            <a:r>
              <a:rPr lang="en-US" sz="2400" b="1" i="0" dirty="0">
                <a:solidFill>
                  <a:schemeClr val="tx1">
                    <a:lumMod val="75000"/>
                    <a:lumOff val="25000"/>
                  </a:schemeClr>
                </a:solidFill>
                <a:effectLst/>
                <a:latin typeface="Söhne"/>
              </a:rPr>
              <a:t>Inaccuracies and Errors: Incorrect data entries can lead to false conclusions.</a:t>
            </a:r>
          </a:p>
          <a:p>
            <a:pPr marL="342900" indent="-342900" algn="l">
              <a:buFont typeface="Arial" panose="020B0604020202020204" pitchFamily="34" charset="0"/>
              <a:buChar char="•"/>
            </a:pPr>
            <a:r>
              <a:rPr lang="en-US" sz="2400" b="1" i="0" dirty="0">
                <a:solidFill>
                  <a:schemeClr val="tx1">
                    <a:lumMod val="75000"/>
                    <a:lumOff val="25000"/>
                  </a:schemeClr>
                </a:solidFill>
                <a:effectLst/>
                <a:latin typeface="Söhne"/>
              </a:rPr>
              <a:t>Standardization Issues: Inconsistent data formats across different datasets (like different date formats) can complicate integration and analysis.</a:t>
            </a:r>
          </a:p>
          <a:p>
            <a:pPr algn="l"/>
            <a:r>
              <a:rPr lang="en-US" sz="2400" b="1" i="0" dirty="0">
                <a:solidFill>
                  <a:schemeClr val="tx1">
                    <a:lumMod val="75000"/>
                    <a:lumOff val="25000"/>
                  </a:schemeClr>
                </a:solidFill>
                <a:effectLst/>
                <a:latin typeface="Söhne"/>
              </a:rPr>
              <a:t>Data Complexity and Volume:</a:t>
            </a:r>
          </a:p>
          <a:p>
            <a:pPr marL="342900" indent="-342900" algn="l">
              <a:buFont typeface="Arial" panose="020B0604020202020204" pitchFamily="34" charset="0"/>
              <a:buChar char="•"/>
            </a:pPr>
            <a:r>
              <a:rPr lang="en-US" sz="2400" b="1" i="0" dirty="0">
                <a:solidFill>
                  <a:schemeClr val="tx1">
                    <a:lumMod val="75000"/>
                    <a:lumOff val="25000"/>
                  </a:schemeClr>
                </a:solidFill>
                <a:effectLst/>
                <a:latin typeface="Söhne"/>
              </a:rPr>
              <a:t>High Dimensionality: A large number of variables in the datasets can make it difficult to identify relevant patterns and relationships.</a:t>
            </a:r>
          </a:p>
          <a:p>
            <a:pPr marL="342900" indent="-342900" algn="l">
              <a:buFont typeface="Arial" panose="020B0604020202020204" pitchFamily="34" charset="0"/>
              <a:buChar char="•"/>
            </a:pPr>
            <a:r>
              <a:rPr lang="en-US" sz="2400" b="1" i="0" dirty="0">
                <a:solidFill>
                  <a:schemeClr val="tx1">
                    <a:lumMod val="75000"/>
                    <a:lumOff val="25000"/>
                  </a:schemeClr>
                </a:solidFill>
                <a:effectLst/>
                <a:latin typeface="Söhne"/>
              </a:rPr>
              <a:t>Volume of Data: Large volumes of data require significant computational resources for processing and analysis.</a:t>
            </a: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Challenges and Limitations</a:t>
            </a:r>
          </a:p>
        </p:txBody>
      </p:sp>
    </p:spTree>
    <p:extLst>
      <p:ext uri="{BB962C8B-B14F-4D97-AF65-F5344CB8AC3E}">
        <p14:creationId xmlns:p14="http://schemas.microsoft.com/office/powerpoint/2010/main" val="2270811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831851"/>
            <a:ext cx="10495190" cy="4127650"/>
          </a:xfrm>
        </p:spPr>
        <p:txBody>
          <a:bodyPr lIns="91440" tIns="45720" rIns="91440" bIns="45720" anchor="t"/>
          <a:lstStyle/>
          <a:p>
            <a:pPr algn="l"/>
            <a:r>
              <a:rPr lang="en-US" sz="2400" b="1" i="0" dirty="0">
                <a:solidFill>
                  <a:schemeClr val="tx1">
                    <a:lumMod val="75000"/>
                    <a:lumOff val="25000"/>
                  </a:schemeClr>
                </a:solidFill>
                <a:effectLst/>
                <a:latin typeface="Söhne"/>
              </a:rPr>
              <a:t>Analytical Challenges:</a:t>
            </a:r>
          </a:p>
          <a:p>
            <a:pPr algn="l">
              <a:buFont typeface="+mj-lt"/>
              <a:buAutoNum type="arabicPeriod"/>
            </a:pPr>
            <a:r>
              <a:rPr lang="en-US" sz="1800" b="1" i="0" dirty="0">
                <a:solidFill>
                  <a:schemeClr val="tx1">
                    <a:lumMod val="75000"/>
                    <a:lumOff val="25000"/>
                  </a:schemeClr>
                </a:solidFill>
                <a:effectLst/>
                <a:latin typeface="Söhne"/>
              </a:rPr>
              <a:t>Causal Inference:</a:t>
            </a:r>
            <a:r>
              <a:rPr lang="en-US" sz="1800" b="0" i="0" dirty="0">
                <a:solidFill>
                  <a:schemeClr val="tx1">
                    <a:lumMod val="75000"/>
                    <a:lumOff val="25000"/>
                  </a:schemeClr>
                </a:solidFill>
                <a:effectLst/>
                <a:latin typeface="Söhne"/>
              </a:rPr>
              <a:t> Determining cause-and-effect relationships, particularly between economic indicators and consumer behavior, can be challenging.</a:t>
            </a:r>
          </a:p>
          <a:p>
            <a:pPr algn="l">
              <a:buFont typeface="+mj-lt"/>
              <a:buAutoNum type="arabicPeriod"/>
            </a:pPr>
            <a:r>
              <a:rPr lang="en-US" sz="1800" b="1" i="0" dirty="0">
                <a:solidFill>
                  <a:schemeClr val="tx1">
                    <a:lumMod val="75000"/>
                    <a:lumOff val="25000"/>
                  </a:schemeClr>
                </a:solidFill>
                <a:effectLst/>
                <a:latin typeface="Söhne"/>
              </a:rPr>
              <a:t>Time Lag in Economic Data:</a:t>
            </a:r>
            <a:r>
              <a:rPr lang="en-US" sz="1800" b="0" i="0" dirty="0">
                <a:solidFill>
                  <a:schemeClr val="tx1">
                    <a:lumMod val="75000"/>
                    <a:lumOff val="25000"/>
                  </a:schemeClr>
                </a:solidFill>
                <a:effectLst/>
                <a:latin typeface="Söhne"/>
              </a:rPr>
              <a:t> Economic indicators like GDP and CPI often have a time lag, which can delay the analysis and impact its relevance.</a:t>
            </a:r>
          </a:p>
          <a:p>
            <a:pPr algn="l"/>
            <a:r>
              <a:rPr lang="en-US" sz="2400" b="1" i="0" dirty="0">
                <a:solidFill>
                  <a:schemeClr val="tx1">
                    <a:lumMod val="75000"/>
                    <a:lumOff val="25000"/>
                  </a:schemeClr>
                </a:solidFill>
                <a:effectLst/>
                <a:latin typeface="Söhne"/>
              </a:rPr>
              <a:t>External Factors:</a:t>
            </a:r>
          </a:p>
          <a:p>
            <a:pPr algn="l">
              <a:buFont typeface="+mj-lt"/>
              <a:buAutoNum type="arabicPeriod"/>
            </a:pPr>
            <a:r>
              <a:rPr lang="en-US" sz="1800" b="1" i="0" dirty="0">
                <a:solidFill>
                  <a:schemeClr val="tx1">
                    <a:lumMod val="75000"/>
                    <a:lumOff val="25000"/>
                  </a:schemeClr>
                </a:solidFill>
                <a:effectLst/>
                <a:latin typeface="Söhne"/>
              </a:rPr>
              <a:t>Changing Market Dynamics:</a:t>
            </a:r>
            <a:r>
              <a:rPr lang="en-US" sz="1800" b="0" i="0" dirty="0">
                <a:solidFill>
                  <a:schemeClr val="tx1">
                    <a:lumMod val="75000"/>
                    <a:lumOff val="25000"/>
                  </a:schemeClr>
                </a:solidFill>
                <a:effectLst/>
                <a:latin typeface="Söhne"/>
              </a:rPr>
              <a:t> Rapid changes in market conditions, consumer preferences, and economic environments can quickly make findings outdated.</a:t>
            </a:r>
          </a:p>
          <a:p>
            <a:pPr algn="l">
              <a:buFont typeface="+mj-lt"/>
              <a:buAutoNum type="arabicPeriod"/>
            </a:pPr>
            <a:r>
              <a:rPr lang="en-US" sz="1800" b="1" i="0" dirty="0">
                <a:solidFill>
                  <a:schemeClr val="tx1">
                    <a:lumMod val="75000"/>
                    <a:lumOff val="25000"/>
                  </a:schemeClr>
                </a:solidFill>
                <a:effectLst/>
                <a:latin typeface="Söhne"/>
              </a:rPr>
              <a:t>Global Factors:</a:t>
            </a:r>
            <a:r>
              <a:rPr lang="en-US" sz="1800" b="0" i="0" dirty="0">
                <a:solidFill>
                  <a:schemeClr val="tx1">
                    <a:lumMod val="75000"/>
                    <a:lumOff val="25000"/>
                  </a:schemeClr>
                </a:solidFill>
                <a:effectLst/>
                <a:latin typeface="Söhne"/>
              </a:rPr>
              <a:t> In a global dataset, different countries' economic conditions, cultural factors, and market dynamics need to be considered.</a:t>
            </a:r>
          </a:p>
          <a:p>
            <a:pPr algn="l"/>
            <a:r>
              <a:rPr lang="en-US" sz="1800" b="1" i="0" dirty="0">
                <a:solidFill>
                  <a:schemeClr val="tx1">
                    <a:lumMod val="75000"/>
                    <a:lumOff val="25000"/>
                  </a:schemeClr>
                </a:solidFill>
                <a:effectLst/>
                <a:latin typeface="Söhne"/>
              </a:rPr>
              <a:t>Technical and Methodological Limitations:</a:t>
            </a:r>
          </a:p>
          <a:p>
            <a:pPr algn="l">
              <a:buFont typeface="+mj-lt"/>
              <a:buAutoNum type="arabicPeriod"/>
            </a:pPr>
            <a:r>
              <a:rPr lang="en-US" sz="1800" b="1" i="0" dirty="0">
                <a:solidFill>
                  <a:schemeClr val="tx1">
                    <a:lumMod val="75000"/>
                    <a:lumOff val="25000"/>
                  </a:schemeClr>
                </a:solidFill>
                <a:effectLst/>
                <a:latin typeface="Söhne"/>
              </a:rPr>
              <a:t>Model Overfitting:</a:t>
            </a:r>
            <a:r>
              <a:rPr lang="en-US" sz="1800" b="0" i="0" dirty="0">
                <a:solidFill>
                  <a:schemeClr val="tx1">
                    <a:lumMod val="75000"/>
                    <a:lumOff val="25000"/>
                  </a:schemeClr>
                </a:solidFill>
                <a:effectLst/>
                <a:latin typeface="Söhne"/>
              </a:rPr>
              <a:t> In predictive modeling, there's a risk of overfitting the model to the historical data, reducing its predictive power on new data.</a:t>
            </a:r>
          </a:p>
          <a:p>
            <a:pPr algn="l">
              <a:buFont typeface="+mj-lt"/>
              <a:buAutoNum type="arabicPeriod"/>
            </a:pPr>
            <a:r>
              <a:rPr lang="en-US" sz="1800" b="1" i="0" dirty="0">
                <a:solidFill>
                  <a:schemeClr val="tx1">
                    <a:lumMod val="75000"/>
                    <a:lumOff val="25000"/>
                  </a:schemeClr>
                </a:solidFill>
                <a:effectLst/>
                <a:latin typeface="Söhne"/>
              </a:rPr>
              <a:t>Assumption-Based Analysis:</a:t>
            </a:r>
            <a:r>
              <a:rPr lang="en-US" sz="1800" b="0" i="0" dirty="0">
                <a:solidFill>
                  <a:schemeClr val="tx1">
                    <a:lumMod val="75000"/>
                    <a:lumOff val="25000"/>
                  </a:schemeClr>
                </a:solidFill>
                <a:effectLst/>
                <a:latin typeface="Söhne"/>
              </a:rPr>
              <a:t> Many statistical models rely on assumptions (like normality, linearity) that may not hold true for all datasets.</a:t>
            </a: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Challenges and Limitations</a:t>
            </a:r>
          </a:p>
        </p:txBody>
      </p:sp>
    </p:spTree>
    <p:extLst>
      <p:ext uri="{BB962C8B-B14F-4D97-AF65-F5344CB8AC3E}">
        <p14:creationId xmlns:p14="http://schemas.microsoft.com/office/powerpoint/2010/main" val="3628125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831851"/>
            <a:ext cx="10495190" cy="4127650"/>
          </a:xfrm>
        </p:spPr>
        <p:txBody>
          <a:bodyPr lIns="91440" tIns="45720" rIns="91440" bIns="45720" anchor="t"/>
          <a:lstStyle/>
          <a:p>
            <a:pPr algn="l"/>
            <a:r>
              <a:rPr lang="en-US" sz="2400" b="1" i="0" dirty="0">
                <a:solidFill>
                  <a:schemeClr val="tx1">
                    <a:lumMod val="75000"/>
                    <a:lumOff val="25000"/>
                  </a:schemeClr>
                </a:solidFill>
                <a:effectLst/>
                <a:latin typeface="Söhne"/>
              </a:rPr>
              <a:t>Ethical and Privacy Considerations:</a:t>
            </a:r>
          </a:p>
          <a:p>
            <a:pPr algn="l">
              <a:buFont typeface="+mj-lt"/>
              <a:buAutoNum type="arabicPeriod"/>
            </a:pPr>
            <a:r>
              <a:rPr lang="en-US" sz="2000" b="1" i="0" dirty="0">
                <a:solidFill>
                  <a:schemeClr val="tx1">
                    <a:lumMod val="75000"/>
                    <a:lumOff val="25000"/>
                  </a:schemeClr>
                </a:solidFill>
                <a:effectLst/>
                <a:latin typeface="Söhne"/>
              </a:rPr>
              <a:t>Customer Privacy:</a:t>
            </a:r>
            <a:r>
              <a:rPr lang="en-US" sz="2000" b="0" i="0" dirty="0">
                <a:solidFill>
                  <a:schemeClr val="tx1">
                    <a:lumMod val="75000"/>
                    <a:lumOff val="25000"/>
                  </a:schemeClr>
                </a:solidFill>
                <a:effectLst/>
                <a:latin typeface="Söhne"/>
              </a:rPr>
              <a:t> Handling customer data requires strict adherence to privacy laws and ethical considerations.</a:t>
            </a:r>
          </a:p>
          <a:p>
            <a:pPr algn="l">
              <a:buFont typeface="+mj-lt"/>
              <a:buAutoNum type="arabicPeriod"/>
            </a:pPr>
            <a:r>
              <a:rPr lang="en-US" sz="2000" b="1" i="0" dirty="0">
                <a:solidFill>
                  <a:schemeClr val="tx1">
                    <a:lumMod val="75000"/>
                    <a:lumOff val="25000"/>
                  </a:schemeClr>
                </a:solidFill>
                <a:effectLst/>
                <a:latin typeface="Söhne"/>
              </a:rPr>
              <a:t>Bias in Data:</a:t>
            </a:r>
            <a:r>
              <a:rPr lang="en-US" sz="2000" b="0" i="0" dirty="0">
                <a:solidFill>
                  <a:schemeClr val="tx1">
                    <a:lumMod val="75000"/>
                    <a:lumOff val="25000"/>
                  </a:schemeClr>
                </a:solidFill>
                <a:effectLst/>
                <a:latin typeface="Söhne"/>
              </a:rPr>
              <a:t> Existing biases in data collection and processing can lead to skewed analysis and discriminatory practices.</a:t>
            </a:r>
          </a:p>
          <a:p>
            <a:pPr algn="l"/>
            <a:r>
              <a:rPr lang="en-US" sz="2400" b="1" i="0" dirty="0">
                <a:solidFill>
                  <a:schemeClr val="tx1">
                    <a:lumMod val="75000"/>
                    <a:lumOff val="25000"/>
                  </a:schemeClr>
                </a:solidFill>
                <a:effectLst/>
                <a:latin typeface="Söhne"/>
              </a:rPr>
              <a:t>Overcoming Challenges:</a:t>
            </a:r>
          </a:p>
          <a:p>
            <a:pPr algn="l">
              <a:buFont typeface="Arial" panose="020B0604020202020204" pitchFamily="34" charset="0"/>
              <a:buChar char="•"/>
            </a:pPr>
            <a:r>
              <a:rPr lang="en-US" sz="2000" b="1" i="0" dirty="0">
                <a:solidFill>
                  <a:schemeClr val="tx1">
                    <a:lumMod val="75000"/>
                    <a:lumOff val="25000"/>
                  </a:schemeClr>
                </a:solidFill>
                <a:effectLst/>
                <a:latin typeface="Söhne"/>
              </a:rPr>
              <a:t>Data Cleaning and Preprocessing:</a:t>
            </a:r>
            <a:r>
              <a:rPr lang="en-US" sz="2000" b="0" i="0" dirty="0">
                <a:solidFill>
                  <a:schemeClr val="tx1">
                    <a:lumMod val="75000"/>
                    <a:lumOff val="25000"/>
                  </a:schemeClr>
                </a:solidFill>
                <a:effectLst/>
                <a:latin typeface="Söhne"/>
              </a:rPr>
              <a:t> Rigorous data cleaning and preprocessing can help mitigate issues related to data quality.</a:t>
            </a:r>
          </a:p>
          <a:p>
            <a:pPr algn="l">
              <a:buFont typeface="Arial" panose="020B0604020202020204" pitchFamily="34" charset="0"/>
              <a:buChar char="•"/>
            </a:pPr>
            <a:r>
              <a:rPr lang="en-US" sz="2000" b="1" i="0" dirty="0">
                <a:solidFill>
                  <a:schemeClr val="tx1">
                    <a:lumMod val="75000"/>
                    <a:lumOff val="25000"/>
                  </a:schemeClr>
                </a:solidFill>
                <a:effectLst/>
                <a:latin typeface="Söhne"/>
              </a:rPr>
              <a:t>Robust Analytical Techniques:</a:t>
            </a:r>
            <a:r>
              <a:rPr lang="en-US" sz="2000" b="0" i="0" dirty="0">
                <a:solidFill>
                  <a:schemeClr val="tx1">
                    <a:lumMod val="75000"/>
                    <a:lumOff val="25000"/>
                  </a:schemeClr>
                </a:solidFill>
                <a:effectLst/>
                <a:latin typeface="Söhne"/>
              </a:rPr>
              <a:t> Employing advanced statistical methods and machine learning algorithms can handle complex, high-dimensional data.</a:t>
            </a:r>
          </a:p>
          <a:p>
            <a:pPr algn="l">
              <a:buFont typeface="Arial" panose="020B0604020202020204" pitchFamily="34" charset="0"/>
              <a:buChar char="•"/>
            </a:pPr>
            <a:r>
              <a:rPr lang="en-US" sz="2000" b="1" i="0" dirty="0">
                <a:solidFill>
                  <a:schemeClr val="tx1">
                    <a:lumMod val="75000"/>
                    <a:lumOff val="25000"/>
                  </a:schemeClr>
                </a:solidFill>
                <a:effectLst/>
                <a:latin typeface="Söhne"/>
              </a:rPr>
              <a:t>Continuous Updating and Monitoring:</a:t>
            </a:r>
            <a:r>
              <a:rPr lang="en-US" sz="2000" b="0" i="0" dirty="0">
                <a:solidFill>
                  <a:schemeClr val="tx1">
                    <a:lumMod val="75000"/>
                    <a:lumOff val="25000"/>
                  </a:schemeClr>
                </a:solidFill>
                <a:effectLst/>
                <a:latin typeface="Söhne"/>
              </a:rPr>
              <a:t> Regularly updating the data and models to reflect current market and economic conditions.</a:t>
            </a:r>
          </a:p>
          <a:p>
            <a:pPr algn="l">
              <a:buFont typeface="Arial" panose="020B0604020202020204" pitchFamily="34" charset="0"/>
              <a:buChar char="•"/>
            </a:pPr>
            <a:r>
              <a:rPr lang="en-US" sz="2000" b="1" i="0" dirty="0">
                <a:solidFill>
                  <a:schemeClr val="tx1">
                    <a:lumMod val="75000"/>
                    <a:lumOff val="25000"/>
                  </a:schemeClr>
                </a:solidFill>
                <a:effectLst/>
                <a:latin typeface="Söhne"/>
              </a:rPr>
              <a:t>Privacy and Ethical Compliance:</a:t>
            </a:r>
            <a:r>
              <a:rPr lang="en-US" sz="2000" b="0" i="0" dirty="0">
                <a:solidFill>
                  <a:schemeClr val="tx1">
                    <a:lumMod val="75000"/>
                    <a:lumOff val="25000"/>
                  </a:schemeClr>
                </a:solidFill>
                <a:effectLst/>
                <a:latin typeface="Söhne"/>
              </a:rPr>
              <a:t> Ensuring all analyses comply with relevant data protection regulations and ethical standards.</a:t>
            </a: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Challenges and Limitations</a:t>
            </a:r>
          </a:p>
        </p:txBody>
      </p:sp>
    </p:spTree>
    <p:extLst>
      <p:ext uri="{BB962C8B-B14F-4D97-AF65-F5344CB8AC3E}">
        <p14:creationId xmlns:p14="http://schemas.microsoft.com/office/powerpoint/2010/main" val="2339598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831851"/>
            <a:ext cx="10495190" cy="4127650"/>
          </a:xfrm>
        </p:spPr>
        <p:txBody>
          <a:bodyPr lIns="91440" tIns="45720" rIns="91440" bIns="45720" anchor="t"/>
          <a:lstStyle/>
          <a:p>
            <a:pPr algn="l">
              <a:buFont typeface="+mj-lt"/>
              <a:buAutoNum type="arabicPeriod"/>
            </a:pPr>
            <a:r>
              <a:rPr lang="en-US" sz="1900" b="1" i="0" dirty="0">
                <a:solidFill>
                  <a:schemeClr val="tx1">
                    <a:lumMod val="75000"/>
                    <a:lumOff val="25000"/>
                  </a:schemeClr>
                </a:solidFill>
                <a:effectLst/>
                <a:latin typeface="Söhne"/>
              </a:rPr>
              <a:t>Insights from E-commerce Data (Global_Superstore2_v2.csv):</a:t>
            </a:r>
            <a:endParaRPr lang="en-US" sz="1900" b="0" i="0" dirty="0">
              <a:solidFill>
                <a:schemeClr val="tx1">
                  <a:lumMod val="75000"/>
                  <a:lumOff val="25000"/>
                </a:schemeClr>
              </a:solidFill>
              <a:effectLst/>
              <a:latin typeface="Söhne"/>
            </a:endParaRPr>
          </a:p>
          <a:p>
            <a:pPr marL="742950" lvl="1" indent="-285750" algn="l">
              <a:buFont typeface="+mj-lt"/>
              <a:buAutoNum type="arabicPeriod"/>
            </a:pPr>
            <a:r>
              <a:rPr lang="en-US" sz="1900" b="0" i="0" dirty="0">
                <a:solidFill>
                  <a:schemeClr val="tx1">
                    <a:lumMod val="75000"/>
                    <a:lumOff val="25000"/>
                  </a:schemeClr>
                </a:solidFill>
                <a:effectLst/>
                <a:latin typeface="Söhne"/>
              </a:rPr>
              <a:t>The analysis likely reveals crucial trends in consumer purchasing patterns, product preferences, and sales performance across various segments and geographical regions.</a:t>
            </a:r>
          </a:p>
          <a:p>
            <a:pPr marL="742950" lvl="1" indent="-285750" algn="l">
              <a:buFont typeface="+mj-lt"/>
              <a:buAutoNum type="arabicPeriod"/>
            </a:pPr>
            <a:r>
              <a:rPr lang="en-US" sz="1900" b="0" i="0" dirty="0">
                <a:solidFill>
                  <a:schemeClr val="tx1">
                    <a:lumMod val="75000"/>
                    <a:lumOff val="25000"/>
                  </a:schemeClr>
                </a:solidFill>
                <a:effectLst/>
                <a:latin typeface="Söhne"/>
              </a:rPr>
              <a:t>Customer segmentation and predictive modeling techniques offer the potential to enhance marketing strategies, optimize inventory management, and improve overall customer experience.</a:t>
            </a:r>
          </a:p>
          <a:p>
            <a:pPr algn="l">
              <a:buFont typeface="+mj-lt"/>
              <a:buAutoNum type="arabicPeriod"/>
            </a:pPr>
            <a:r>
              <a:rPr lang="en-US" sz="1900" b="1" i="0" dirty="0">
                <a:solidFill>
                  <a:schemeClr val="tx1">
                    <a:lumMod val="75000"/>
                    <a:lumOff val="25000"/>
                  </a:schemeClr>
                </a:solidFill>
                <a:effectLst/>
                <a:latin typeface="Söhne"/>
              </a:rPr>
              <a:t>Impact of Macroeconomic Indicators:</a:t>
            </a:r>
            <a:endParaRPr lang="en-US" sz="1900" b="0" i="0" dirty="0">
              <a:solidFill>
                <a:schemeClr val="tx1">
                  <a:lumMod val="75000"/>
                  <a:lumOff val="25000"/>
                </a:schemeClr>
              </a:solidFill>
              <a:effectLst/>
              <a:latin typeface="Söhne"/>
            </a:endParaRPr>
          </a:p>
          <a:p>
            <a:pPr marL="742950" lvl="1" indent="-285750" algn="l">
              <a:buFont typeface="+mj-lt"/>
              <a:buAutoNum type="arabicPeriod"/>
            </a:pPr>
            <a:r>
              <a:rPr lang="en-US" sz="1900" b="0" i="0" dirty="0">
                <a:solidFill>
                  <a:schemeClr val="tx1">
                    <a:lumMod val="75000"/>
                    <a:lumOff val="25000"/>
                  </a:schemeClr>
                </a:solidFill>
                <a:effectLst/>
                <a:latin typeface="Söhne"/>
              </a:rPr>
              <a:t>The CPI and GDP data provide a broader understanding of how external economic conditions, like inflation and economic growth, influence consumer spending in the e-commerce sector.</a:t>
            </a:r>
          </a:p>
          <a:p>
            <a:pPr marL="742950" lvl="1" indent="-285750" algn="l">
              <a:buFont typeface="+mj-lt"/>
              <a:buAutoNum type="arabicPeriod"/>
            </a:pPr>
            <a:r>
              <a:rPr lang="en-US" sz="1900" b="0" i="0" dirty="0">
                <a:solidFill>
                  <a:schemeClr val="tx1">
                    <a:lumMod val="75000"/>
                    <a:lumOff val="25000"/>
                  </a:schemeClr>
                </a:solidFill>
                <a:effectLst/>
                <a:latin typeface="Söhne"/>
              </a:rPr>
              <a:t>These insights are vital for strategic planning, especially in adjusting pricing strategies and anticipating market shifts.</a:t>
            </a:r>
          </a:p>
          <a:p>
            <a:pPr algn="l">
              <a:buFont typeface="+mj-lt"/>
              <a:buAutoNum type="arabicPeriod"/>
            </a:pPr>
            <a:r>
              <a:rPr lang="en-US" sz="1900" b="1" i="0" dirty="0">
                <a:solidFill>
                  <a:schemeClr val="tx1">
                    <a:lumMod val="75000"/>
                    <a:lumOff val="25000"/>
                  </a:schemeClr>
                </a:solidFill>
                <a:effectLst/>
                <a:latin typeface="Söhne"/>
              </a:rPr>
              <a:t>Challenges and Limitations:</a:t>
            </a:r>
            <a:endParaRPr lang="en-US" sz="1900" b="0" i="0" dirty="0">
              <a:solidFill>
                <a:schemeClr val="tx1">
                  <a:lumMod val="75000"/>
                  <a:lumOff val="25000"/>
                </a:schemeClr>
              </a:solidFill>
              <a:effectLst/>
              <a:latin typeface="Söhne"/>
            </a:endParaRPr>
          </a:p>
          <a:p>
            <a:pPr marL="742950" lvl="1" indent="-285750" algn="l">
              <a:buFont typeface="+mj-lt"/>
              <a:buAutoNum type="arabicPeriod"/>
            </a:pPr>
            <a:r>
              <a:rPr lang="en-US" sz="1900" b="0" i="0" dirty="0">
                <a:solidFill>
                  <a:schemeClr val="tx1">
                    <a:lumMod val="75000"/>
                    <a:lumOff val="25000"/>
                  </a:schemeClr>
                </a:solidFill>
                <a:effectLst/>
                <a:latin typeface="Söhne"/>
              </a:rPr>
              <a:t>The analysis underscores the importance of addressing data quality, complexity, and the challenges of making causal inferences.</a:t>
            </a:r>
          </a:p>
          <a:p>
            <a:pPr marL="742950" lvl="1" indent="-285750" algn="l">
              <a:buFont typeface="+mj-lt"/>
              <a:buAutoNum type="arabicPeriod"/>
            </a:pPr>
            <a:r>
              <a:rPr lang="en-US" sz="1900" b="0" i="0" dirty="0">
                <a:solidFill>
                  <a:schemeClr val="tx1">
                    <a:lumMod val="75000"/>
                    <a:lumOff val="25000"/>
                  </a:schemeClr>
                </a:solidFill>
                <a:effectLst/>
                <a:latin typeface="Söhne"/>
              </a:rPr>
              <a:t>Ethical considerations and privacy compliance are paramount when handling customer data.</a:t>
            </a:r>
          </a:p>
          <a:p>
            <a:pPr algn="l"/>
            <a:endParaRPr lang="en-US" sz="1900" b="0" i="0" dirty="0">
              <a:solidFill>
                <a:schemeClr val="tx1">
                  <a:lumMod val="75000"/>
                  <a:lumOff val="25000"/>
                </a:schemeClr>
              </a:solidFill>
              <a:effectLst/>
              <a:latin typeface="Söhne"/>
            </a:endParaRP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Conclusion</a:t>
            </a:r>
          </a:p>
        </p:txBody>
      </p:sp>
    </p:spTree>
    <p:extLst>
      <p:ext uri="{BB962C8B-B14F-4D97-AF65-F5344CB8AC3E}">
        <p14:creationId xmlns:p14="http://schemas.microsoft.com/office/powerpoint/2010/main" val="2562582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975070"/>
            <a:ext cx="10495190" cy="4127650"/>
          </a:xfrm>
        </p:spPr>
        <p:txBody>
          <a:bodyPr lIns="91440" tIns="45720" rIns="91440" bIns="45720" anchor="t"/>
          <a:lstStyle/>
          <a:p>
            <a:pPr marL="463550" indent="-463550" algn="l">
              <a:buFont typeface="+mj-lt"/>
              <a:buAutoNum type="arabicPeriod" startAt="4"/>
            </a:pPr>
            <a:r>
              <a:rPr lang="en-US" sz="2200" b="1" i="0" dirty="0">
                <a:solidFill>
                  <a:schemeClr val="tx1">
                    <a:lumMod val="75000"/>
                    <a:lumOff val="25000"/>
                  </a:schemeClr>
                </a:solidFill>
                <a:effectLst/>
                <a:latin typeface="Söhne"/>
              </a:rPr>
              <a:t>Future Directions:</a:t>
            </a:r>
            <a:endParaRPr lang="en-US" sz="2200" b="0" i="0" dirty="0">
              <a:solidFill>
                <a:schemeClr val="tx1">
                  <a:lumMod val="75000"/>
                  <a:lumOff val="25000"/>
                </a:schemeClr>
              </a:solidFill>
              <a:effectLst/>
              <a:latin typeface="Söhne"/>
            </a:endParaRPr>
          </a:p>
          <a:p>
            <a:pPr marL="742950" lvl="1" indent="-285750" algn="l">
              <a:buFont typeface="+mj-lt"/>
              <a:buAutoNum type="arabicPeriod"/>
            </a:pPr>
            <a:r>
              <a:rPr lang="en-US" sz="2200" b="0" i="0" dirty="0">
                <a:solidFill>
                  <a:schemeClr val="tx1">
                    <a:lumMod val="75000"/>
                    <a:lumOff val="25000"/>
                  </a:schemeClr>
                </a:solidFill>
                <a:effectLst/>
                <a:latin typeface="Söhne"/>
              </a:rPr>
              <a:t>Ongoing data collection and analysis are essential for keeping up with rapidly changing market dynamics.</a:t>
            </a:r>
          </a:p>
          <a:p>
            <a:pPr marL="742950" lvl="1" indent="-285750" algn="l">
              <a:buFont typeface="+mj-lt"/>
              <a:buAutoNum type="arabicPeriod"/>
            </a:pPr>
            <a:r>
              <a:rPr lang="en-US" sz="2200" b="0" i="0" dirty="0">
                <a:solidFill>
                  <a:schemeClr val="tx1">
                    <a:lumMod val="75000"/>
                    <a:lumOff val="25000"/>
                  </a:schemeClr>
                </a:solidFill>
                <a:effectLst/>
                <a:latin typeface="Söhne"/>
              </a:rPr>
              <a:t>Investing in advanced analytics and machine learning techniques can further refine the insights and predictive accuracy.</a:t>
            </a:r>
          </a:p>
          <a:p>
            <a:pPr marL="742950" lvl="1" indent="-285750" algn="l">
              <a:buFont typeface="+mj-lt"/>
              <a:buAutoNum type="arabicPeriod"/>
            </a:pPr>
            <a:r>
              <a:rPr lang="en-US" sz="2200" b="0" i="0" dirty="0">
                <a:solidFill>
                  <a:schemeClr val="tx1">
                    <a:lumMod val="75000"/>
                    <a:lumOff val="25000"/>
                  </a:schemeClr>
                </a:solidFill>
                <a:effectLst/>
                <a:latin typeface="Söhne"/>
              </a:rPr>
              <a:t>Continuous monitoring and updating of models will ensure the relevance and applicability of the findings.</a:t>
            </a:r>
          </a:p>
          <a:p>
            <a:pPr marL="463550" indent="-463550" algn="l">
              <a:buFont typeface="+mj-lt"/>
              <a:buAutoNum type="arabicPeriod" startAt="4"/>
            </a:pPr>
            <a:r>
              <a:rPr lang="en-US" sz="2200" b="1" i="0" dirty="0">
                <a:solidFill>
                  <a:schemeClr val="tx1">
                    <a:lumMod val="75000"/>
                    <a:lumOff val="25000"/>
                  </a:schemeClr>
                </a:solidFill>
                <a:effectLst/>
                <a:latin typeface="Söhne"/>
              </a:rPr>
              <a:t>Strategic Implications:</a:t>
            </a:r>
            <a:endParaRPr lang="en-US" sz="2200" b="0" i="0" dirty="0">
              <a:solidFill>
                <a:schemeClr val="tx1">
                  <a:lumMod val="75000"/>
                  <a:lumOff val="25000"/>
                </a:schemeClr>
              </a:solidFill>
              <a:effectLst/>
              <a:latin typeface="Söhne"/>
            </a:endParaRPr>
          </a:p>
          <a:p>
            <a:pPr marL="742950" lvl="1" indent="-285750" algn="l">
              <a:buFont typeface="+mj-lt"/>
              <a:buAutoNum type="arabicPeriod"/>
            </a:pPr>
            <a:r>
              <a:rPr lang="en-US" sz="2200" b="0" i="0" dirty="0">
                <a:solidFill>
                  <a:schemeClr val="tx1">
                    <a:lumMod val="75000"/>
                    <a:lumOff val="25000"/>
                  </a:schemeClr>
                </a:solidFill>
                <a:effectLst/>
                <a:latin typeface="Söhne"/>
              </a:rPr>
              <a:t>Businesses can leverage these insights for dynamic pricing, targeted marketing, and enhanced customer engagement.</a:t>
            </a:r>
          </a:p>
          <a:p>
            <a:pPr marL="742950" lvl="1" indent="-285750" algn="l">
              <a:buFont typeface="+mj-lt"/>
              <a:buAutoNum type="arabicPeriod"/>
            </a:pPr>
            <a:r>
              <a:rPr lang="en-US" sz="2200" b="0" i="0" dirty="0">
                <a:solidFill>
                  <a:schemeClr val="tx1">
                    <a:lumMod val="75000"/>
                    <a:lumOff val="25000"/>
                  </a:schemeClr>
                </a:solidFill>
                <a:effectLst/>
                <a:latin typeface="Söhne"/>
              </a:rPr>
              <a:t>Understanding the interplay between economic indicators and consumer behavior can guide long-term strategic decisions, especially in turbulent economic times.</a:t>
            </a: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Conclusion</a:t>
            </a:r>
          </a:p>
        </p:txBody>
      </p:sp>
    </p:spTree>
    <p:extLst>
      <p:ext uri="{BB962C8B-B14F-4D97-AF65-F5344CB8AC3E}">
        <p14:creationId xmlns:p14="http://schemas.microsoft.com/office/powerpoint/2010/main" val="1649816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60269" y="1055026"/>
            <a:ext cx="10495190" cy="4127650"/>
          </a:xfrm>
        </p:spPr>
        <p:txBody>
          <a:bodyPr lIns="91440" tIns="45720" rIns="91440" bIns="45720" anchor="t"/>
          <a:lstStyle/>
          <a:p>
            <a:pPr algn="just"/>
            <a:r>
              <a:rPr lang="en-US" sz="2000" b="0" i="0" dirty="0">
                <a:solidFill>
                  <a:schemeClr val="tx1">
                    <a:lumMod val="75000"/>
                    <a:lumOff val="25000"/>
                  </a:schemeClr>
                </a:solidFill>
                <a:effectLst/>
                <a:latin typeface="Arial" panose="020B0604020202020204" pitchFamily="34" charset="0"/>
                <a:cs typeface="Arial" panose="020B0604020202020204" pitchFamily="34" charset="0"/>
              </a:rPr>
              <a:t>Dynamic pricing is a sophisticated strategy used in various industries, notably e-commerce. It involves real-time adjustment of product or service prices based on multiple factors. This process leverages data analytics, artificial intelligence, and other advanced technologies. The main advantage of dynamic pricing is its potential to benefit both e-commerce businesses and consumers, provided it is implemented effectively.</a:t>
            </a:r>
          </a:p>
          <a:p>
            <a:pPr algn="l"/>
            <a:r>
              <a:rPr lang="en-US" sz="2000" b="1" i="0" dirty="0">
                <a:solidFill>
                  <a:schemeClr val="tx1">
                    <a:lumMod val="75000"/>
                    <a:lumOff val="25000"/>
                  </a:schemeClr>
                </a:solidFill>
                <a:effectLst/>
                <a:latin typeface="Söhne"/>
              </a:rPr>
              <a:t>Research Questions and Objectives:</a:t>
            </a:r>
            <a:r>
              <a:rPr lang="en-US" sz="2000" b="0" i="0" dirty="0">
                <a:solidFill>
                  <a:schemeClr val="tx1">
                    <a:lumMod val="75000"/>
                    <a:lumOff val="25000"/>
                  </a:schemeClr>
                </a:solidFill>
                <a:effectLst/>
                <a:latin typeface="Söhne"/>
              </a:rPr>
              <a:t> This study focuses on utilizing machine learning to refine pricing decisions in e-commerce. The research aims to address the following questions:</a:t>
            </a:r>
          </a:p>
          <a:p>
            <a:pPr algn="l">
              <a:buFont typeface="+mj-lt"/>
              <a:buAutoNum type="arabicPeriod"/>
            </a:pPr>
            <a:r>
              <a:rPr lang="en-US" sz="2000" b="1" i="0" dirty="0">
                <a:solidFill>
                  <a:schemeClr val="tx1">
                    <a:lumMod val="75000"/>
                    <a:lumOff val="25000"/>
                  </a:schemeClr>
                </a:solidFill>
                <a:effectLst/>
                <a:latin typeface="Söhne"/>
              </a:rPr>
              <a:t>Customer Segmentation through Data Mining:</a:t>
            </a:r>
            <a:r>
              <a:rPr lang="en-US" sz="2000" b="0" i="0" dirty="0">
                <a:solidFill>
                  <a:schemeClr val="tx1">
                    <a:lumMod val="75000"/>
                    <a:lumOff val="25000"/>
                  </a:schemeClr>
                </a:solidFill>
                <a:effectLst/>
                <a:latin typeface="Söhne"/>
              </a:rPr>
              <a:t> How can data mining techniques be employed to categorize customers into distinct groups based on purchasing behavior, demographics, and preferences?</a:t>
            </a:r>
          </a:p>
          <a:p>
            <a:pPr algn="l">
              <a:buFont typeface="+mj-lt"/>
              <a:buAutoNum type="arabicPeriod"/>
            </a:pPr>
            <a:r>
              <a:rPr lang="en-US" sz="2000" b="1" i="0" dirty="0">
                <a:solidFill>
                  <a:schemeClr val="tx1">
                    <a:lumMod val="75000"/>
                    <a:lumOff val="25000"/>
                  </a:schemeClr>
                </a:solidFill>
                <a:effectLst/>
                <a:latin typeface="Söhne"/>
              </a:rPr>
              <a:t>Predictive Modeling for Optimal Pricing:</a:t>
            </a:r>
            <a:r>
              <a:rPr lang="en-US" sz="2000" b="0" i="0" dirty="0">
                <a:solidFill>
                  <a:schemeClr val="tx1">
                    <a:lumMod val="75000"/>
                    <a:lumOff val="25000"/>
                  </a:schemeClr>
                </a:solidFill>
                <a:effectLst/>
                <a:latin typeface="Söhne"/>
              </a:rPr>
              <a:t> How can predictive modeling and optimization strategies be used to develop an ideal pricing approach that maximizes revenue while considering various customer segments and features?</a:t>
            </a:r>
          </a:p>
          <a:p>
            <a:pPr algn="l">
              <a:buFont typeface="+mj-lt"/>
              <a:buAutoNum type="arabicPeriod"/>
            </a:pPr>
            <a:r>
              <a:rPr lang="en-US" sz="2000" b="1" i="0" dirty="0">
                <a:solidFill>
                  <a:schemeClr val="tx1">
                    <a:lumMod val="75000"/>
                    <a:lumOff val="25000"/>
                  </a:schemeClr>
                </a:solidFill>
                <a:effectLst/>
                <a:latin typeface="Söhne"/>
              </a:rPr>
              <a:t>Impact of Inflation on Consumer Behavior:</a:t>
            </a:r>
            <a:r>
              <a:rPr lang="en-US" sz="2000" b="0" i="0" dirty="0">
                <a:solidFill>
                  <a:schemeClr val="tx1">
                    <a:lumMod val="75000"/>
                    <a:lumOff val="25000"/>
                  </a:schemeClr>
                </a:solidFill>
                <a:effectLst/>
                <a:latin typeface="Söhne"/>
              </a:rPr>
              <a:t> Does inflation, or a rise in the price of goods, influence consumer spending habits?</a:t>
            </a:r>
          </a:p>
          <a:p>
            <a:pPr algn="just"/>
            <a:endParaRPr lang="en-US" sz="2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60269" y="256226"/>
            <a:ext cx="10483326" cy="975070"/>
          </a:xfrm>
        </p:spPr>
        <p:txBody>
          <a:bodyPr lIns="91440" tIns="45720" rIns="91440" bIns="45720" anchor="ctr"/>
          <a:lstStyle/>
          <a:p>
            <a:r>
              <a:rPr lang="en-US" dirty="0"/>
              <a:t>Problem Statement</a:t>
            </a:r>
          </a:p>
        </p:txBody>
      </p:sp>
    </p:spTree>
    <p:extLst>
      <p:ext uri="{BB962C8B-B14F-4D97-AF65-F5344CB8AC3E}">
        <p14:creationId xmlns:p14="http://schemas.microsoft.com/office/powerpoint/2010/main" val="1819031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60269" y="1055026"/>
            <a:ext cx="10495190" cy="4127650"/>
          </a:xfrm>
        </p:spPr>
        <p:txBody>
          <a:bodyPr lIns="91440" tIns="45720" rIns="91440" bIns="45720" anchor="t"/>
          <a:lstStyle/>
          <a:p>
            <a:pPr algn="l"/>
            <a:r>
              <a:rPr lang="en-US" sz="2000" b="1" i="0" dirty="0">
                <a:solidFill>
                  <a:schemeClr val="tx1">
                    <a:lumMod val="75000"/>
                    <a:lumOff val="25000"/>
                  </a:schemeClr>
                </a:solidFill>
                <a:effectLst/>
                <a:latin typeface="Söhne"/>
              </a:rPr>
              <a:t>Methodology:</a:t>
            </a:r>
            <a:r>
              <a:rPr lang="en-US" sz="2000" b="0" i="0" dirty="0">
                <a:solidFill>
                  <a:schemeClr val="tx1">
                    <a:lumMod val="75000"/>
                    <a:lumOff val="25000"/>
                  </a:schemeClr>
                </a:solidFill>
                <a:effectLst/>
                <a:latin typeface="Söhne"/>
              </a:rPr>
              <a:t> The research will utilize various machine learning and data mining techniques to analyze consumer data, segment customers, and develop predictive models. These models will be designed to understand and predict consumer behavior under different pricing scenarios. Additionally, the study will explore the impact of external economic factors like inflation on consumer purchasing patterns.</a:t>
            </a:r>
          </a:p>
          <a:p>
            <a:pPr algn="l"/>
            <a:r>
              <a:rPr lang="en-US" sz="2000" b="1" i="0" dirty="0">
                <a:solidFill>
                  <a:schemeClr val="tx1">
                    <a:lumMod val="75000"/>
                    <a:lumOff val="25000"/>
                  </a:schemeClr>
                </a:solidFill>
                <a:effectLst/>
                <a:latin typeface="Söhne"/>
              </a:rPr>
              <a:t>Expected Outcomes:</a:t>
            </a:r>
            <a:r>
              <a:rPr lang="en-US" sz="2000" b="0" i="0" dirty="0">
                <a:solidFill>
                  <a:schemeClr val="tx1">
                    <a:lumMod val="75000"/>
                    <a:lumOff val="25000"/>
                  </a:schemeClr>
                </a:solidFill>
                <a:effectLst/>
                <a:latin typeface="Söhne"/>
              </a:rPr>
              <a:t> The anticipated outcome is the development of an optimized dynamic pricing model that can be implemented in e-commerce platforms. This model aims to balance maximization of company revenue with customer satisfaction and loyalty, taking into account external economic variables like inflation. The findings will also provide insights into how different customer segments respond to price changes, aiding in more targeted and effective pricing strategies.</a:t>
            </a:r>
          </a:p>
          <a:p>
            <a:pPr algn="l"/>
            <a:r>
              <a:rPr lang="en-US" sz="2000" b="1" i="0" dirty="0">
                <a:solidFill>
                  <a:schemeClr val="tx1">
                    <a:lumMod val="75000"/>
                    <a:lumOff val="25000"/>
                  </a:schemeClr>
                </a:solidFill>
                <a:effectLst/>
                <a:latin typeface="Söhne"/>
              </a:rPr>
              <a:t>Significance:</a:t>
            </a:r>
            <a:r>
              <a:rPr lang="en-US" sz="2000" b="0" i="0" dirty="0">
                <a:solidFill>
                  <a:schemeClr val="tx1">
                    <a:lumMod val="75000"/>
                    <a:lumOff val="25000"/>
                  </a:schemeClr>
                </a:solidFill>
                <a:effectLst/>
                <a:latin typeface="Söhne"/>
              </a:rPr>
              <a:t> This research is significant as it can lead to more efficient pricing strategies in e-commerce, enhancing profitability while maintaining customer satisfaction. It also contributes to the broader understanding of consumer behavior in response to dynamic pricing in a digital marketplace.</a:t>
            </a:r>
          </a:p>
          <a:p>
            <a:pPr algn="just"/>
            <a:endParaRPr lang="en-US" sz="2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60269" y="256226"/>
            <a:ext cx="10483326" cy="975070"/>
          </a:xfrm>
        </p:spPr>
        <p:txBody>
          <a:bodyPr lIns="91440" tIns="45720" rIns="91440" bIns="45720" anchor="ctr"/>
          <a:lstStyle/>
          <a:p>
            <a:r>
              <a:rPr lang="en-US" dirty="0"/>
              <a:t>Methodology</a:t>
            </a:r>
          </a:p>
        </p:txBody>
      </p:sp>
    </p:spTree>
    <p:extLst>
      <p:ext uri="{BB962C8B-B14F-4D97-AF65-F5344CB8AC3E}">
        <p14:creationId xmlns:p14="http://schemas.microsoft.com/office/powerpoint/2010/main" val="2152369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60269" y="743761"/>
            <a:ext cx="10495190" cy="4127650"/>
          </a:xfrm>
        </p:spPr>
        <p:txBody>
          <a:bodyPr lIns="91440" tIns="45720" rIns="91440" bIns="45720" anchor="t"/>
          <a:lstStyle/>
          <a:p>
            <a:pPr algn="l"/>
            <a:r>
              <a:rPr lang="en-US" sz="1400" b="1" i="0" dirty="0">
                <a:solidFill>
                  <a:schemeClr val="tx1">
                    <a:lumMod val="75000"/>
                    <a:lumOff val="25000"/>
                  </a:schemeClr>
                </a:solidFill>
                <a:effectLst/>
                <a:latin typeface="Söhne"/>
              </a:rPr>
              <a:t>Global_Superstore2.csv &amp; Global_Superstore2_v2.csv:</a:t>
            </a:r>
            <a:endParaRPr lang="en-US" sz="1400" b="0" i="0" dirty="0">
              <a:solidFill>
                <a:schemeClr val="tx1">
                  <a:lumMod val="75000"/>
                  <a:lumOff val="25000"/>
                </a:schemeClr>
              </a:solidFill>
              <a:effectLst/>
              <a:latin typeface="Söhne"/>
            </a:endParaRPr>
          </a:p>
          <a:p>
            <a:pPr algn="l">
              <a:buFont typeface="Arial" panose="020B0604020202020204" pitchFamily="34" charset="0"/>
              <a:buChar char="•"/>
            </a:pPr>
            <a:r>
              <a:rPr lang="en-US" sz="1400" b="0" i="0" dirty="0">
                <a:solidFill>
                  <a:schemeClr val="tx1">
                    <a:lumMod val="75000"/>
                    <a:lumOff val="25000"/>
                  </a:schemeClr>
                </a:solidFill>
                <a:effectLst/>
                <a:latin typeface="Söhne"/>
              </a:rPr>
              <a:t>These files contain detailed e-commerce transaction data.</a:t>
            </a:r>
          </a:p>
          <a:p>
            <a:pPr algn="l">
              <a:buFont typeface="Arial" panose="020B0604020202020204" pitchFamily="34" charset="0"/>
              <a:buChar char="•"/>
            </a:pPr>
            <a:r>
              <a:rPr lang="en-US" sz="1400" b="0" i="0" dirty="0">
                <a:solidFill>
                  <a:schemeClr val="tx1">
                    <a:lumMod val="75000"/>
                    <a:lumOff val="25000"/>
                  </a:schemeClr>
                </a:solidFill>
                <a:effectLst/>
                <a:latin typeface="Söhne"/>
              </a:rPr>
              <a:t>Columns include Order ID, Order Date, Ship Date, Ship Mode, Customer ID, Customer Name, Segment, City, State, Country, Postal Code, Market, Region, Product ID, Category, Sub-Category, Product Name, Sales, Quantity, Discount, Profit, Shipping Cost, and Order Priority.</a:t>
            </a:r>
          </a:p>
          <a:p>
            <a:pPr algn="l">
              <a:buFont typeface="Arial" panose="020B0604020202020204" pitchFamily="34" charset="0"/>
              <a:buChar char="•"/>
            </a:pPr>
            <a:r>
              <a:rPr lang="en-US" sz="1400" b="0" i="0" dirty="0">
                <a:solidFill>
                  <a:schemeClr val="tx1">
                    <a:lumMod val="75000"/>
                    <a:lumOff val="25000"/>
                  </a:schemeClr>
                </a:solidFill>
                <a:effectLst/>
                <a:latin typeface="Söhne"/>
              </a:rPr>
              <a:t>The data covers various aspects of each transaction, such as customer details, product information, sales, and shipping.</a:t>
            </a:r>
          </a:p>
          <a:p>
            <a:pPr algn="l">
              <a:buFont typeface="+mj-lt"/>
              <a:buAutoNum type="arabicPeriod"/>
            </a:pPr>
            <a:r>
              <a:rPr lang="en-US" sz="1600" b="1" i="0" dirty="0">
                <a:solidFill>
                  <a:schemeClr val="tx1">
                    <a:lumMod val="75000"/>
                    <a:lumOff val="25000"/>
                  </a:schemeClr>
                </a:solidFill>
                <a:effectLst/>
                <a:latin typeface="Söhne"/>
              </a:rPr>
              <a:t>Order ID:</a:t>
            </a:r>
            <a:r>
              <a:rPr lang="en-US" sz="1600" b="0" i="0" dirty="0">
                <a:solidFill>
                  <a:schemeClr val="tx1">
                    <a:lumMod val="75000"/>
                    <a:lumOff val="25000"/>
                  </a:schemeClr>
                </a:solidFill>
                <a:effectLst/>
                <a:latin typeface="Söhne"/>
              </a:rPr>
              <a:t> A unique identifier for each transaction. This is crucial for tracking individual orders.</a:t>
            </a:r>
          </a:p>
          <a:p>
            <a:pPr algn="l">
              <a:buFont typeface="+mj-lt"/>
              <a:buAutoNum type="arabicPeriod"/>
            </a:pPr>
            <a:r>
              <a:rPr lang="en-US" sz="1600" b="1" i="0" dirty="0">
                <a:solidFill>
                  <a:schemeClr val="tx1">
                    <a:lumMod val="75000"/>
                    <a:lumOff val="25000"/>
                  </a:schemeClr>
                </a:solidFill>
                <a:effectLst/>
                <a:latin typeface="Söhne"/>
              </a:rPr>
              <a:t>Order Date:</a:t>
            </a:r>
            <a:r>
              <a:rPr lang="en-US" sz="1600" b="0" i="0" dirty="0">
                <a:solidFill>
                  <a:schemeClr val="tx1">
                    <a:lumMod val="75000"/>
                    <a:lumOff val="25000"/>
                  </a:schemeClr>
                </a:solidFill>
                <a:effectLst/>
                <a:latin typeface="Söhne"/>
              </a:rPr>
              <a:t> The date on which the order was placed. This information is vital for time-series analysis, understanding seasonal trends, and customer behavior analysis.</a:t>
            </a:r>
          </a:p>
          <a:p>
            <a:pPr algn="l">
              <a:buFont typeface="+mj-lt"/>
              <a:buAutoNum type="arabicPeriod"/>
            </a:pPr>
            <a:r>
              <a:rPr lang="en-US" sz="1600" b="1" i="0" dirty="0">
                <a:solidFill>
                  <a:schemeClr val="tx1">
                    <a:lumMod val="75000"/>
                    <a:lumOff val="25000"/>
                  </a:schemeClr>
                </a:solidFill>
                <a:effectLst/>
                <a:latin typeface="Söhne"/>
              </a:rPr>
              <a:t>Ship Date:</a:t>
            </a:r>
            <a:r>
              <a:rPr lang="en-US" sz="1600" b="0" i="0" dirty="0">
                <a:solidFill>
                  <a:schemeClr val="tx1">
                    <a:lumMod val="75000"/>
                    <a:lumOff val="25000"/>
                  </a:schemeClr>
                </a:solidFill>
                <a:effectLst/>
                <a:latin typeface="Söhne"/>
              </a:rPr>
              <a:t> The date the order was shipped. This can be used to calculate shipping duration and analyze logistics efficiency.</a:t>
            </a:r>
          </a:p>
          <a:p>
            <a:pPr algn="l">
              <a:buFont typeface="+mj-lt"/>
              <a:buAutoNum type="arabicPeriod"/>
            </a:pPr>
            <a:r>
              <a:rPr lang="en-US" sz="1600" b="1" i="0" dirty="0">
                <a:solidFill>
                  <a:schemeClr val="tx1">
                    <a:lumMod val="75000"/>
                    <a:lumOff val="25000"/>
                  </a:schemeClr>
                </a:solidFill>
                <a:effectLst/>
                <a:latin typeface="Söhne"/>
              </a:rPr>
              <a:t>Ship Mode:</a:t>
            </a:r>
            <a:r>
              <a:rPr lang="en-US" sz="1600" b="0" i="0" dirty="0">
                <a:solidFill>
                  <a:schemeClr val="tx1">
                    <a:lumMod val="75000"/>
                    <a:lumOff val="25000"/>
                  </a:schemeClr>
                </a:solidFill>
                <a:effectLst/>
                <a:latin typeface="Söhne"/>
              </a:rPr>
              <a:t> Indicates the method of shipping (e.g., overnight, two-day shipping). This can help in analyzing shipping preferences and costs.</a:t>
            </a:r>
          </a:p>
          <a:p>
            <a:pPr algn="l">
              <a:buFont typeface="+mj-lt"/>
              <a:buAutoNum type="arabicPeriod"/>
            </a:pPr>
            <a:r>
              <a:rPr lang="en-US" sz="1600" b="1" i="0" dirty="0">
                <a:solidFill>
                  <a:schemeClr val="tx1">
                    <a:lumMod val="75000"/>
                    <a:lumOff val="25000"/>
                  </a:schemeClr>
                </a:solidFill>
                <a:effectLst/>
                <a:latin typeface="Söhne"/>
              </a:rPr>
              <a:t>Customer ID:</a:t>
            </a:r>
            <a:r>
              <a:rPr lang="en-US" sz="1600" b="0" i="0" dirty="0">
                <a:solidFill>
                  <a:schemeClr val="tx1">
                    <a:lumMod val="75000"/>
                    <a:lumOff val="25000"/>
                  </a:schemeClr>
                </a:solidFill>
                <a:effectLst/>
                <a:latin typeface="Söhne"/>
              </a:rPr>
              <a:t> Unique identifier for each customer. It’s essential for customer-specific analysis, like purchasing patterns and loyalty programs.</a:t>
            </a:r>
          </a:p>
          <a:p>
            <a:pPr algn="l">
              <a:buFont typeface="+mj-lt"/>
              <a:buAutoNum type="arabicPeriod"/>
            </a:pPr>
            <a:r>
              <a:rPr lang="en-US" sz="1600" b="1" i="0" dirty="0">
                <a:solidFill>
                  <a:schemeClr val="tx1">
                    <a:lumMod val="75000"/>
                    <a:lumOff val="25000"/>
                  </a:schemeClr>
                </a:solidFill>
                <a:effectLst/>
                <a:latin typeface="Söhne"/>
              </a:rPr>
              <a:t>Customer Name:</a:t>
            </a:r>
            <a:r>
              <a:rPr lang="en-US" sz="1600" b="0" i="0" dirty="0">
                <a:solidFill>
                  <a:schemeClr val="tx1">
                    <a:lumMod val="75000"/>
                    <a:lumOff val="25000"/>
                  </a:schemeClr>
                </a:solidFill>
                <a:effectLst/>
                <a:latin typeface="Söhne"/>
              </a:rPr>
              <a:t> The name of the customer. While less useful for quantitative analysis, it can be used for personalized marketing strategies.</a:t>
            </a:r>
          </a:p>
          <a:p>
            <a:pPr algn="l">
              <a:buFont typeface="+mj-lt"/>
              <a:buAutoNum type="arabicPeriod"/>
            </a:pPr>
            <a:r>
              <a:rPr lang="en-US" sz="1600" b="1" i="0" dirty="0">
                <a:solidFill>
                  <a:schemeClr val="tx1">
                    <a:lumMod val="75000"/>
                    <a:lumOff val="25000"/>
                  </a:schemeClr>
                </a:solidFill>
                <a:effectLst/>
                <a:latin typeface="Söhne"/>
              </a:rPr>
              <a:t>Segment:</a:t>
            </a:r>
            <a:r>
              <a:rPr lang="en-US" sz="1600" b="0" i="0" dirty="0">
                <a:solidFill>
                  <a:schemeClr val="tx1">
                    <a:lumMod val="75000"/>
                    <a:lumOff val="25000"/>
                  </a:schemeClr>
                </a:solidFill>
                <a:effectLst/>
                <a:latin typeface="Söhne"/>
              </a:rPr>
              <a:t> Categorization of customers (e.g., Consumer, Corporate). This can help in segment-specific marketing and sales strategies.</a:t>
            </a:r>
          </a:p>
          <a:p>
            <a:pPr algn="just"/>
            <a:endParaRPr lang="en-US" sz="2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60269" y="-88135"/>
            <a:ext cx="10483326" cy="975070"/>
          </a:xfrm>
        </p:spPr>
        <p:txBody>
          <a:bodyPr lIns="91440" tIns="45720" rIns="91440" bIns="45720" anchor="ctr"/>
          <a:lstStyle/>
          <a:p>
            <a:r>
              <a:rPr lang="en-US" dirty="0"/>
              <a:t>Data Sources and Availability </a:t>
            </a:r>
          </a:p>
        </p:txBody>
      </p:sp>
    </p:spTree>
    <p:extLst>
      <p:ext uri="{BB962C8B-B14F-4D97-AF65-F5344CB8AC3E}">
        <p14:creationId xmlns:p14="http://schemas.microsoft.com/office/powerpoint/2010/main" val="3701094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60269" y="743761"/>
            <a:ext cx="10495190" cy="4127650"/>
          </a:xfrm>
        </p:spPr>
        <p:txBody>
          <a:bodyPr lIns="91440" tIns="45720" rIns="91440" bIns="45720" anchor="t"/>
          <a:lstStyle/>
          <a:p>
            <a:pPr marL="342900" indent="-342900" algn="l">
              <a:buFont typeface="+mj-lt"/>
              <a:buAutoNum type="arabicPeriod" startAt="8"/>
            </a:pPr>
            <a:r>
              <a:rPr lang="en-US" sz="1400" b="1" i="0" dirty="0">
                <a:solidFill>
                  <a:schemeClr val="tx1">
                    <a:lumMod val="75000"/>
                    <a:lumOff val="25000"/>
                  </a:schemeClr>
                </a:solidFill>
                <a:effectLst/>
                <a:latin typeface="Söhne"/>
              </a:rPr>
              <a:t>City, State, Country:</a:t>
            </a:r>
            <a:r>
              <a:rPr lang="en-US" sz="1400" b="0" i="0" dirty="0">
                <a:solidFill>
                  <a:schemeClr val="tx1">
                    <a:lumMod val="75000"/>
                    <a:lumOff val="25000"/>
                  </a:schemeClr>
                </a:solidFill>
                <a:effectLst/>
                <a:latin typeface="Söhne"/>
              </a:rPr>
              <a:t> Geographic location of the order. This data is critical for market segmentation, regional sales strategies, and understanding geographical trends.</a:t>
            </a:r>
          </a:p>
          <a:p>
            <a:pPr marL="342900" indent="-342900" algn="l">
              <a:buFont typeface="+mj-lt"/>
              <a:buAutoNum type="arabicPeriod" startAt="8"/>
            </a:pPr>
            <a:r>
              <a:rPr lang="en-US" sz="1400" b="1" i="0" dirty="0">
                <a:solidFill>
                  <a:schemeClr val="tx1">
                    <a:lumMod val="75000"/>
                    <a:lumOff val="25000"/>
                  </a:schemeClr>
                </a:solidFill>
                <a:effectLst/>
                <a:latin typeface="Söhne"/>
              </a:rPr>
              <a:t>Postal Code:</a:t>
            </a:r>
            <a:r>
              <a:rPr lang="en-US" sz="1400" b="0" i="0" dirty="0">
                <a:solidFill>
                  <a:schemeClr val="tx1">
                    <a:lumMod val="75000"/>
                    <a:lumOff val="25000"/>
                  </a:schemeClr>
                </a:solidFill>
                <a:effectLst/>
                <a:latin typeface="Söhne"/>
              </a:rPr>
              <a:t> Useful for detailed geographic analysis at a micro-level.</a:t>
            </a:r>
          </a:p>
          <a:p>
            <a:pPr marL="342900" indent="-342900" algn="l">
              <a:buFont typeface="+mj-lt"/>
              <a:buAutoNum type="arabicPeriod" startAt="8"/>
            </a:pPr>
            <a:r>
              <a:rPr lang="en-US" sz="1400" b="1" i="0" dirty="0">
                <a:solidFill>
                  <a:schemeClr val="tx1">
                    <a:lumMod val="75000"/>
                    <a:lumOff val="25000"/>
                  </a:schemeClr>
                </a:solidFill>
                <a:effectLst/>
                <a:latin typeface="Söhne"/>
              </a:rPr>
              <a:t>Market:</a:t>
            </a:r>
            <a:r>
              <a:rPr lang="en-US" sz="1400" b="0" i="0" dirty="0">
                <a:solidFill>
                  <a:schemeClr val="tx1">
                    <a:lumMod val="75000"/>
                    <a:lumOff val="25000"/>
                  </a:schemeClr>
                </a:solidFill>
                <a:effectLst/>
                <a:latin typeface="Söhne"/>
              </a:rPr>
              <a:t> Indicates the market in which the sale occurred. This could be regional or global markets and is useful for market-based performance analysis.</a:t>
            </a:r>
          </a:p>
          <a:p>
            <a:pPr marL="342900" indent="-342900" algn="l">
              <a:buFont typeface="+mj-lt"/>
              <a:buAutoNum type="arabicPeriod" startAt="8"/>
            </a:pPr>
            <a:r>
              <a:rPr lang="en-US" sz="1400" b="1" i="0" dirty="0">
                <a:solidFill>
                  <a:schemeClr val="tx1">
                    <a:lumMod val="75000"/>
                    <a:lumOff val="25000"/>
                  </a:schemeClr>
                </a:solidFill>
                <a:effectLst/>
                <a:latin typeface="Söhne"/>
              </a:rPr>
              <a:t>Region:</a:t>
            </a:r>
            <a:r>
              <a:rPr lang="en-US" sz="1400" b="0" i="0" dirty="0">
                <a:solidFill>
                  <a:schemeClr val="tx1">
                    <a:lumMod val="75000"/>
                    <a:lumOff val="25000"/>
                  </a:schemeClr>
                </a:solidFill>
                <a:effectLst/>
                <a:latin typeface="Söhne"/>
              </a:rPr>
              <a:t> Broader geographic categorization than city/state, useful for regional analysis and strategy.</a:t>
            </a:r>
          </a:p>
          <a:p>
            <a:pPr marL="342900" indent="-342900" algn="l">
              <a:buFont typeface="+mj-lt"/>
              <a:buAutoNum type="arabicPeriod" startAt="8"/>
            </a:pPr>
            <a:r>
              <a:rPr lang="en-US" sz="1400" b="1" i="0" dirty="0">
                <a:solidFill>
                  <a:schemeClr val="tx1">
                    <a:lumMod val="75000"/>
                    <a:lumOff val="25000"/>
                  </a:schemeClr>
                </a:solidFill>
                <a:effectLst/>
                <a:latin typeface="Söhne"/>
              </a:rPr>
              <a:t>Product ID:</a:t>
            </a:r>
            <a:r>
              <a:rPr lang="en-US" sz="1400" b="0" i="0" dirty="0">
                <a:solidFill>
                  <a:schemeClr val="tx1">
                    <a:lumMod val="75000"/>
                    <a:lumOff val="25000"/>
                  </a:schemeClr>
                </a:solidFill>
                <a:effectLst/>
                <a:latin typeface="Söhne"/>
              </a:rPr>
              <a:t> A unique identifier for each product. This is key for product-level analysis, inventory management, and sales forecasting.</a:t>
            </a:r>
          </a:p>
          <a:p>
            <a:pPr marL="342900" indent="-342900" algn="l">
              <a:buFont typeface="+mj-lt"/>
              <a:buAutoNum type="arabicPeriod" startAt="8"/>
            </a:pPr>
            <a:r>
              <a:rPr lang="en-US" sz="1400" b="1" i="0" dirty="0">
                <a:solidFill>
                  <a:schemeClr val="tx1">
                    <a:lumMod val="75000"/>
                    <a:lumOff val="25000"/>
                  </a:schemeClr>
                </a:solidFill>
                <a:effectLst/>
                <a:latin typeface="Söhne"/>
              </a:rPr>
              <a:t>Category:</a:t>
            </a:r>
            <a:r>
              <a:rPr lang="en-US" sz="1400" b="0" i="0" dirty="0">
                <a:solidFill>
                  <a:schemeClr val="tx1">
                    <a:lumMod val="75000"/>
                    <a:lumOff val="25000"/>
                  </a:schemeClr>
                </a:solidFill>
                <a:effectLst/>
                <a:latin typeface="Söhne"/>
              </a:rPr>
              <a:t> General classification of products (e.g., Technology, Furniture). It helps in understanding product category performance.</a:t>
            </a:r>
          </a:p>
          <a:p>
            <a:pPr marL="342900" indent="-342900" algn="l">
              <a:buFont typeface="+mj-lt"/>
              <a:buAutoNum type="arabicPeriod" startAt="8"/>
            </a:pPr>
            <a:r>
              <a:rPr lang="en-US" sz="1400" b="1" i="0" dirty="0">
                <a:solidFill>
                  <a:schemeClr val="tx1">
                    <a:lumMod val="75000"/>
                    <a:lumOff val="25000"/>
                  </a:schemeClr>
                </a:solidFill>
                <a:effectLst/>
                <a:latin typeface="Söhne"/>
              </a:rPr>
              <a:t>Sub-Category:</a:t>
            </a:r>
            <a:r>
              <a:rPr lang="en-US" sz="1400" b="0" i="0" dirty="0">
                <a:solidFill>
                  <a:schemeClr val="tx1">
                    <a:lumMod val="75000"/>
                    <a:lumOff val="25000"/>
                  </a:schemeClr>
                </a:solidFill>
                <a:effectLst/>
                <a:latin typeface="Söhne"/>
              </a:rPr>
              <a:t> More specific classification within each category. Useful for detailed product performance analysis.</a:t>
            </a:r>
          </a:p>
          <a:p>
            <a:pPr marL="342900" indent="-342900" algn="l">
              <a:buFont typeface="+mj-lt"/>
              <a:buAutoNum type="arabicPeriod" startAt="8"/>
            </a:pPr>
            <a:r>
              <a:rPr lang="en-US" sz="1400" b="1" i="0" dirty="0">
                <a:solidFill>
                  <a:schemeClr val="tx1">
                    <a:lumMod val="75000"/>
                    <a:lumOff val="25000"/>
                  </a:schemeClr>
                </a:solidFill>
                <a:effectLst/>
                <a:latin typeface="Söhne"/>
              </a:rPr>
              <a:t>Product Name:</a:t>
            </a:r>
            <a:r>
              <a:rPr lang="en-US" sz="1400" b="0" i="0" dirty="0">
                <a:solidFill>
                  <a:schemeClr val="tx1">
                    <a:lumMod val="75000"/>
                    <a:lumOff val="25000"/>
                  </a:schemeClr>
                </a:solidFill>
                <a:effectLst/>
                <a:latin typeface="Söhne"/>
              </a:rPr>
              <a:t> The name of the product sold. This is important for identifying product trends and customer preferences.</a:t>
            </a:r>
          </a:p>
          <a:p>
            <a:pPr marL="342900" indent="-342900" algn="l">
              <a:buFont typeface="+mj-lt"/>
              <a:buAutoNum type="arabicPeriod" startAt="8"/>
            </a:pPr>
            <a:r>
              <a:rPr lang="en-US" sz="1400" b="1" i="0" dirty="0">
                <a:solidFill>
                  <a:schemeClr val="tx1">
                    <a:lumMod val="75000"/>
                    <a:lumOff val="25000"/>
                  </a:schemeClr>
                </a:solidFill>
                <a:effectLst/>
                <a:latin typeface="Söhne"/>
              </a:rPr>
              <a:t>Sales:</a:t>
            </a:r>
            <a:r>
              <a:rPr lang="en-US" sz="1400" b="0" i="0" dirty="0">
                <a:solidFill>
                  <a:schemeClr val="tx1">
                    <a:lumMod val="75000"/>
                    <a:lumOff val="25000"/>
                  </a:schemeClr>
                </a:solidFill>
                <a:effectLst/>
                <a:latin typeface="Söhne"/>
              </a:rPr>
              <a:t> The total sales amount for the transaction. Critical for revenue analysis and forecasting.</a:t>
            </a:r>
          </a:p>
          <a:p>
            <a:pPr marL="342900" indent="-342900" algn="l">
              <a:buFont typeface="+mj-lt"/>
              <a:buAutoNum type="arabicPeriod" startAt="8"/>
            </a:pPr>
            <a:r>
              <a:rPr lang="en-US" sz="1400" b="1" i="0" dirty="0">
                <a:solidFill>
                  <a:schemeClr val="tx1">
                    <a:lumMod val="75000"/>
                    <a:lumOff val="25000"/>
                  </a:schemeClr>
                </a:solidFill>
                <a:effectLst/>
                <a:latin typeface="Söhne"/>
              </a:rPr>
              <a:t>Quantity:</a:t>
            </a:r>
            <a:r>
              <a:rPr lang="en-US" sz="1400" b="0" i="0" dirty="0">
                <a:solidFill>
                  <a:schemeClr val="tx1">
                    <a:lumMod val="75000"/>
                    <a:lumOff val="25000"/>
                  </a:schemeClr>
                </a:solidFill>
                <a:effectLst/>
                <a:latin typeface="Söhne"/>
              </a:rPr>
              <a:t> The number of items sold in the transaction. Important for inventory management and understanding buying patterns.</a:t>
            </a:r>
          </a:p>
          <a:p>
            <a:pPr marL="342900" indent="-342900" algn="l">
              <a:buFont typeface="+mj-lt"/>
              <a:buAutoNum type="arabicPeriod" startAt="8"/>
            </a:pPr>
            <a:r>
              <a:rPr lang="en-US" sz="1400" b="1" i="0" dirty="0">
                <a:solidFill>
                  <a:schemeClr val="tx1">
                    <a:lumMod val="75000"/>
                    <a:lumOff val="25000"/>
                  </a:schemeClr>
                </a:solidFill>
                <a:effectLst/>
                <a:latin typeface="Söhne"/>
              </a:rPr>
              <a:t>Discount:</a:t>
            </a:r>
            <a:r>
              <a:rPr lang="en-US" sz="1400" b="0" i="0" dirty="0">
                <a:solidFill>
                  <a:schemeClr val="tx1">
                    <a:lumMod val="75000"/>
                    <a:lumOff val="25000"/>
                  </a:schemeClr>
                </a:solidFill>
                <a:effectLst/>
                <a:latin typeface="Söhne"/>
              </a:rPr>
              <a:t> Any discounts applied to the sale. Useful for analyzing the impact of promotional strategies on sales.</a:t>
            </a:r>
          </a:p>
          <a:p>
            <a:pPr marL="342900" indent="-342900" algn="l">
              <a:buFont typeface="+mj-lt"/>
              <a:buAutoNum type="arabicPeriod" startAt="8"/>
            </a:pPr>
            <a:r>
              <a:rPr lang="en-US" sz="1400" b="1" i="0" dirty="0">
                <a:solidFill>
                  <a:schemeClr val="tx1">
                    <a:lumMod val="75000"/>
                    <a:lumOff val="25000"/>
                  </a:schemeClr>
                </a:solidFill>
                <a:effectLst/>
                <a:latin typeface="Söhne"/>
              </a:rPr>
              <a:t>Profit:</a:t>
            </a:r>
            <a:r>
              <a:rPr lang="en-US" sz="1400" b="0" i="0" dirty="0">
                <a:solidFill>
                  <a:schemeClr val="tx1">
                    <a:lumMod val="75000"/>
                    <a:lumOff val="25000"/>
                  </a:schemeClr>
                </a:solidFill>
                <a:effectLst/>
                <a:latin typeface="Söhne"/>
              </a:rPr>
              <a:t> The profit made from the transaction. Essential for financial analysis and determining the success of sales strategies.</a:t>
            </a:r>
          </a:p>
          <a:p>
            <a:pPr marL="342900" indent="-342900" algn="l">
              <a:buFont typeface="+mj-lt"/>
              <a:buAutoNum type="arabicPeriod" startAt="8"/>
            </a:pPr>
            <a:r>
              <a:rPr lang="en-US" sz="1400" b="1" i="0" dirty="0">
                <a:solidFill>
                  <a:schemeClr val="tx1">
                    <a:lumMod val="75000"/>
                    <a:lumOff val="25000"/>
                  </a:schemeClr>
                </a:solidFill>
                <a:effectLst/>
                <a:latin typeface="Söhne"/>
              </a:rPr>
              <a:t>Shipping Cost:</a:t>
            </a:r>
            <a:r>
              <a:rPr lang="en-US" sz="1400" b="0" i="0" dirty="0">
                <a:solidFill>
                  <a:schemeClr val="tx1">
                    <a:lumMod val="75000"/>
                    <a:lumOff val="25000"/>
                  </a:schemeClr>
                </a:solidFill>
                <a:effectLst/>
                <a:latin typeface="Söhne"/>
              </a:rPr>
              <a:t> The cost associated with shipping the product. Important for logistics and cost analysis.</a:t>
            </a:r>
          </a:p>
          <a:p>
            <a:pPr marL="342900" indent="-342900" algn="l">
              <a:buFont typeface="+mj-lt"/>
              <a:buAutoNum type="arabicPeriod" startAt="8"/>
            </a:pPr>
            <a:r>
              <a:rPr lang="en-US" sz="1400" b="1" i="0" dirty="0">
                <a:solidFill>
                  <a:schemeClr val="tx1">
                    <a:lumMod val="75000"/>
                    <a:lumOff val="25000"/>
                  </a:schemeClr>
                </a:solidFill>
                <a:effectLst/>
                <a:latin typeface="Söhne"/>
              </a:rPr>
              <a:t>Order Priority:</a:t>
            </a:r>
            <a:r>
              <a:rPr lang="en-US" sz="1400" b="0" i="0" dirty="0">
                <a:solidFill>
                  <a:schemeClr val="tx1">
                    <a:lumMod val="75000"/>
                    <a:lumOff val="25000"/>
                  </a:schemeClr>
                </a:solidFill>
                <a:effectLst/>
                <a:latin typeface="Söhne"/>
              </a:rPr>
              <a:t> Indicates the priority level of the order (e.g., critical, medium). This can be used to evaluate customer service and fulfillment strategies.</a:t>
            </a:r>
          </a:p>
          <a:p>
            <a:pPr algn="just"/>
            <a:endParaRPr lang="en-US" sz="2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60269" y="-88135"/>
            <a:ext cx="10483326" cy="975070"/>
          </a:xfrm>
        </p:spPr>
        <p:txBody>
          <a:bodyPr lIns="91440" tIns="45720" rIns="91440" bIns="45720" anchor="ctr"/>
          <a:lstStyle/>
          <a:p>
            <a:r>
              <a:rPr lang="en-US" dirty="0"/>
              <a:t>Data Sources and Availability </a:t>
            </a:r>
          </a:p>
        </p:txBody>
      </p:sp>
    </p:spTree>
    <p:extLst>
      <p:ext uri="{BB962C8B-B14F-4D97-AF65-F5344CB8AC3E}">
        <p14:creationId xmlns:p14="http://schemas.microsoft.com/office/powerpoint/2010/main" val="4199664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975070"/>
            <a:ext cx="10495190" cy="4127650"/>
          </a:xfrm>
        </p:spPr>
        <p:txBody>
          <a:bodyPr lIns="91440" tIns="45720" rIns="91440" bIns="45720" anchor="t"/>
          <a:lstStyle/>
          <a:p>
            <a:pPr algn="l"/>
            <a:r>
              <a:rPr lang="en-US" sz="2000" b="0" i="0" dirty="0">
                <a:solidFill>
                  <a:schemeClr val="tx1">
                    <a:lumMod val="75000"/>
                    <a:lumOff val="25000"/>
                  </a:schemeClr>
                </a:solidFill>
                <a:effectLst/>
                <a:latin typeface="Söhne"/>
              </a:rPr>
              <a:t>Customer segmentation involves dividing customers into groups based on common characteristics. This helps in tailoring marketing strategies, improving customer service, and increasing sales. Key columns from the datasets useful for segmentation include:</a:t>
            </a:r>
          </a:p>
          <a:p>
            <a:pPr algn="l">
              <a:buFont typeface="+mj-lt"/>
              <a:buAutoNum type="arabicPeriod"/>
            </a:pPr>
            <a:r>
              <a:rPr lang="en-US" sz="2000" b="1" i="0" dirty="0">
                <a:solidFill>
                  <a:schemeClr val="tx1">
                    <a:lumMod val="75000"/>
                    <a:lumOff val="25000"/>
                  </a:schemeClr>
                </a:solidFill>
                <a:effectLst/>
                <a:latin typeface="Söhne"/>
              </a:rPr>
              <a:t>Demographic Information:</a:t>
            </a:r>
            <a:r>
              <a:rPr lang="en-US" sz="2000" b="0" i="0" dirty="0">
                <a:solidFill>
                  <a:schemeClr val="tx1">
                    <a:lumMod val="75000"/>
                    <a:lumOff val="25000"/>
                  </a:schemeClr>
                </a:solidFill>
                <a:effectLst/>
                <a:latin typeface="Söhne"/>
              </a:rPr>
              <a:t> Customer ID, Customer Name, City, State, Country, and Postal Code provide geographic and demographic insights.</a:t>
            </a:r>
          </a:p>
          <a:p>
            <a:pPr algn="l">
              <a:buFont typeface="+mj-lt"/>
              <a:buAutoNum type="arabicPeriod"/>
            </a:pPr>
            <a:r>
              <a:rPr lang="en-US" sz="2000" b="1" i="0" dirty="0">
                <a:solidFill>
                  <a:schemeClr val="tx1">
                    <a:lumMod val="75000"/>
                    <a:lumOff val="25000"/>
                  </a:schemeClr>
                </a:solidFill>
                <a:effectLst/>
                <a:latin typeface="Söhne"/>
              </a:rPr>
              <a:t>Buying Behavior:</a:t>
            </a:r>
            <a:r>
              <a:rPr lang="en-US" sz="2000" b="0" i="0" dirty="0">
                <a:solidFill>
                  <a:schemeClr val="tx1">
                    <a:lumMod val="75000"/>
                    <a:lumOff val="25000"/>
                  </a:schemeClr>
                </a:solidFill>
                <a:effectLst/>
                <a:latin typeface="Söhne"/>
              </a:rPr>
              <a:t> Data on Order Date, Sales, Quantity, and Discount give insights into purchasing patterns.</a:t>
            </a:r>
          </a:p>
          <a:p>
            <a:pPr algn="l">
              <a:buFont typeface="+mj-lt"/>
              <a:buAutoNum type="arabicPeriod"/>
            </a:pPr>
            <a:r>
              <a:rPr lang="en-US" sz="2000" b="1" i="0" dirty="0">
                <a:solidFill>
                  <a:schemeClr val="tx1">
                    <a:lumMod val="75000"/>
                    <a:lumOff val="25000"/>
                  </a:schemeClr>
                </a:solidFill>
                <a:effectLst/>
                <a:latin typeface="Söhne"/>
              </a:rPr>
              <a:t>Product Preferences:</a:t>
            </a:r>
            <a:r>
              <a:rPr lang="en-US" sz="2000" b="0" i="0" dirty="0">
                <a:solidFill>
                  <a:schemeClr val="tx1">
                    <a:lumMod val="75000"/>
                    <a:lumOff val="25000"/>
                  </a:schemeClr>
                </a:solidFill>
                <a:effectLst/>
                <a:latin typeface="Söhne"/>
              </a:rPr>
              <a:t> Category, Sub-Category, and Product Name indicate customer preferences.</a:t>
            </a:r>
          </a:p>
          <a:p>
            <a:pPr algn="l">
              <a:buFont typeface="+mj-lt"/>
              <a:buAutoNum type="arabicPeriod"/>
            </a:pPr>
            <a:r>
              <a:rPr lang="en-US" sz="2000" b="1" i="0" dirty="0">
                <a:solidFill>
                  <a:schemeClr val="tx1">
                    <a:lumMod val="75000"/>
                    <a:lumOff val="25000"/>
                  </a:schemeClr>
                </a:solidFill>
                <a:effectLst/>
                <a:latin typeface="Söhne"/>
              </a:rPr>
              <a:t>Customer Value:</a:t>
            </a:r>
            <a:r>
              <a:rPr lang="en-US" sz="2000" b="0" i="0" dirty="0">
                <a:solidFill>
                  <a:schemeClr val="tx1">
                    <a:lumMod val="75000"/>
                    <a:lumOff val="25000"/>
                  </a:schemeClr>
                </a:solidFill>
                <a:effectLst/>
                <a:latin typeface="Söhne"/>
              </a:rPr>
              <a:t> Sales, Quantity, and Profit can be used to determine the lifetime value of customers or their loyalty.</a:t>
            </a:r>
          </a:p>
          <a:p>
            <a:pPr algn="l"/>
            <a:r>
              <a:rPr lang="en-US" sz="2000" b="0" i="0" dirty="0">
                <a:solidFill>
                  <a:schemeClr val="tx1">
                    <a:lumMod val="75000"/>
                    <a:lumOff val="25000"/>
                  </a:schemeClr>
                </a:solidFill>
                <a:effectLst/>
                <a:latin typeface="Söhne"/>
              </a:rPr>
              <a:t>Using clustering algorithms like K-means, hierarchical clustering, or DBSCAN, customers can be segmented into distinct groups based on these characteristics.</a:t>
            </a:r>
          </a:p>
          <a:p>
            <a:pPr algn="just"/>
            <a:endParaRPr lang="en-US" sz="2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83997" y="176270"/>
            <a:ext cx="10483326" cy="975070"/>
          </a:xfrm>
        </p:spPr>
        <p:txBody>
          <a:bodyPr lIns="91440" tIns="45720" rIns="91440" bIns="45720" anchor="ctr"/>
          <a:lstStyle/>
          <a:p>
            <a:r>
              <a:rPr lang="en-US" dirty="0"/>
              <a:t>Customer Segmentation</a:t>
            </a:r>
          </a:p>
        </p:txBody>
      </p:sp>
    </p:spTree>
    <p:extLst>
      <p:ext uri="{BB962C8B-B14F-4D97-AF65-F5344CB8AC3E}">
        <p14:creationId xmlns:p14="http://schemas.microsoft.com/office/powerpoint/2010/main" val="1685144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975070"/>
            <a:ext cx="10495190" cy="4127650"/>
          </a:xfrm>
        </p:spPr>
        <p:txBody>
          <a:bodyPr lIns="91440" tIns="45720" rIns="91440" bIns="45720" anchor="t"/>
          <a:lstStyle/>
          <a:p>
            <a:pPr algn="l"/>
            <a:r>
              <a:rPr lang="en-US" sz="2000" dirty="0">
                <a:solidFill>
                  <a:schemeClr val="tx1">
                    <a:lumMod val="75000"/>
                    <a:lumOff val="25000"/>
                  </a:schemeClr>
                </a:solidFill>
                <a:latin typeface="Söhne"/>
              </a:rPr>
              <a:t>P</a:t>
            </a:r>
            <a:r>
              <a:rPr lang="en-US" sz="2000" b="0" i="0" dirty="0">
                <a:solidFill>
                  <a:schemeClr val="tx1">
                    <a:lumMod val="75000"/>
                    <a:lumOff val="25000"/>
                  </a:schemeClr>
                </a:solidFill>
                <a:effectLst/>
                <a:latin typeface="Söhne"/>
              </a:rPr>
              <a:t>redictive modeling involves using historical data to predict future outcomes. In the context of e-commerce, this can be used for sales forecasting, inventory management, and recommending products. Relevant data points include:</a:t>
            </a:r>
          </a:p>
          <a:p>
            <a:pPr algn="l">
              <a:buFont typeface="+mj-lt"/>
              <a:buAutoNum type="arabicPeriod"/>
            </a:pPr>
            <a:r>
              <a:rPr lang="en-US" sz="2000" b="1" i="0" dirty="0">
                <a:solidFill>
                  <a:schemeClr val="tx1">
                    <a:lumMod val="75000"/>
                    <a:lumOff val="25000"/>
                  </a:schemeClr>
                </a:solidFill>
                <a:effectLst/>
                <a:latin typeface="Söhne"/>
              </a:rPr>
              <a:t>Sales Forecasting:</a:t>
            </a:r>
            <a:r>
              <a:rPr lang="en-US" sz="2000" b="0" i="0" dirty="0">
                <a:solidFill>
                  <a:schemeClr val="tx1">
                    <a:lumMod val="75000"/>
                    <a:lumOff val="25000"/>
                  </a:schemeClr>
                </a:solidFill>
                <a:effectLst/>
                <a:latin typeface="Söhne"/>
              </a:rPr>
              <a:t> Utilize Order Date, Sales, Quantity, and possibly external economic indicators (like GDP or CPI data) to predict future sales using time series forecasting models like ARIMA, SARIMA, or LSTM networks.</a:t>
            </a:r>
          </a:p>
          <a:p>
            <a:pPr algn="l">
              <a:buFont typeface="+mj-lt"/>
              <a:buAutoNum type="arabicPeriod"/>
            </a:pPr>
            <a:r>
              <a:rPr lang="en-US" sz="2000" b="1" i="0" dirty="0">
                <a:solidFill>
                  <a:schemeClr val="tx1">
                    <a:lumMod val="75000"/>
                    <a:lumOff val="25000"/>
                  </a:schemeClr>
                </a:solidFill>
                <a:effectLst/>
                <a:latin typeface="Söhne"/>
              </a:rPr>
              <a:t>Demand Prediction:</a:t>
            </a:r>
            <a:r>
              <a:rPr lang="en-US" sz="2000" b="0" i="0" dirty="0">
                <a:solidFill>
                  <a:schemeClr val="tx1">
                    <a:lumMod val="75000"/>
                    <a:lumOff val="25000"/>
                  </a:schemeClr>
                </a:solidFill>
                <a:effectLst/>
                <a:latin typeface="Söhne"/>
              </a:rPr>
              <a:t> Analyze Product ID, Category, Sales, and Quantity to predict future product demand, aiding in inventory management.</a:t>
            </a:r>
          </a:p>
          <a:p>
            <a:pPr algn="l">
              <a:buFont typeface="+mj-lt"/>
              <a:buAutoNum type="arabicPeriod"/>
            </a:pPr>
            <a:r>
              <a:rPr lang="en-US" sz="2000" b="1" i="0" dirty="0">
                <a:solidFill>
                  <a:schemeClr val="tx1">
                    <a:lumMod val="75000"/>
                    <a:lumOff val="25000"/>
                  </a:schemeClr>
                </a:solidFill>
                <a:effectLst/>
                <a:latin typeface="Söhne"/>
              </a:rPr>
              <a:t>Price Optimization:</a:t>
            </a:r>
            <a:r>
              <a:rPr lang="en-US" sz="2000" b="0" i="0" dirty="0">
                <a:solidFill>
                  <a:schemeClr val="tx1">
                    <a:lumMod val="75000"/>
                    <a:lumOff val="25000"/>
                  </a:schemeClr>
                </a:solidFill>
                <a:effectLst/>
                <a:latin typeface="Söhne"/>
              </a:rPr>
              <a:t> Use Sales, Profit, Discount, and customer segmentation data to develop models that predict the optimal pricing strategy to maximize revenue or profit.</a:t>
            </a:r>
          </a:p>
          <a:p>
            <a:pPr algn="l">
              <a:buFont typeface="+mj-lt"/>
              <a:buAutoNum type="arabicPeriod"/>
            </a:pPr>
            <a:r>
              <a:rPr lang="en-US" sz="2000" b="1" i="0" dirty="0">
                <a:solidFill>
                  <a:schemeClr val="tx1">
                    <a:lumMod val="75000"/>
                    <a:lumOff val="25000"/>
                  </a:schemeClr>
                </a:solidFill>
                <a:effectLst/>
                <a:latin typeface="Söhne"/>
              </a:rPr>
              <a:t>Customer Purchase Prediction:</a:t>
            </a:r>
            <a:r>
              <a:rPr lang="en-US" sz="2000" b="0" i="0" dirty="0">
                <a:solidFill>
                  <a:schemeClr val="tx1">
                    <a:lumMod val="75000"/>
                    <a:lumOff val="25000"/>
                  </a:schemeClr>
                </a:solidFill>
                <a:effectLst/>
                <a:latin typeface="Söhne"/>
              </a:rPr>
              <a:t> Use customer purchase history and behavior to predict future purchases or recommend products.</a:t>
            </a:r>
          </a:p>
          <a:p>
            <a:pPr algn="l"/>
            <a:r>
              <a:rPr lang="en-US" sz="2000" b="0" i="0" dirty="0">
                <a:solidFill>
                  <a:schemeClr val="tx1">
                    <a:lumMod val="75000"/>
                    <a:lumOff val="25000"/>
                  </a:schemeClr>
                </a:solidFill>
                <a:effectLst/>
                <a:latin typeface="Söhne"/>
              </a:rPr>
              <a:t>Machine learning techniques like linear regression, decision trees, random forests, gradient boosting, or neural networks can be applied for these predictive models.</a:t>
            </a:r>
          </a:p>
          <a:p>
            <a:br>
              <a:rPr lang="en-US" sz="2000" dirty="0">
                <a:solidFill>
                  <a:schemeClr val="tx1">
                    <a:lumMod val="75000"/>
                    <a:lumOff val="25000"/>
                  </a:schemeClr>
                </a:solidFill>
              </a:rPr>
            </a:br>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Predictive Modeling:</a:t>
            </a:r>
          </a:p>
        </p:txBody>
      </p:sp>
    </p:spTree>
    <p:extLst>
      <p:ext uri="{BB962C8B-B14F-4D97-AF65-F5344CB8AC3E}">
        <p14:creationId xmlns:p14="http://schemas.microsoft.com/office/powerpoint/2010/main" val="2169769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975070"/>
            <a:ext cx="10495190" cy="4127650"/>
          </a:xfrm>
        </p:spPr>
        <p:txBody>
          <a:bodyPr lIns="91440" tIns="45720" rIns="91440" bIns="45720" anchor="t"/>
          <a:lstStyle/>
          <a:p>
            <a:pPr algn="l"/>
            <a:r>
              <a:rPr lang="en-US" sz="2400" b="0" i="0" dirty="0">
                <a:solidFill>
                  <a:schemeClr val="tx1">
                    <a:lumMod val="75000"/>
                    <a:lumOff val="25000"/>
                  </a:schemeClr>
                </a:solidFill>
                <a:effectLst/>
                <a:latin typeface="Söhne"/>
              </a:rPr>
              <a:t>The Consumer Price Index (CPI) is a measure that examines the weighted average of prices of a basket of consumer goods and services, such as transportation, food, and medical care. It is commonly used as an indicator of inflation.</a:t>
            </a:r>
          </a:p>
          <a:p>
            <a:pPr algn="l">
              <a:buFont typeface="+mj-lt"/>
              <a:buAutoNum type="arabicPeriod"/>
            </a:pPr>
            <a:r>
              <a:rPr lang="en-US" sz="2400" b="1" i="0" dirty="0">
                <a:solidFill>
                  <a:schemeClr val="tx1">
                    <a:lumMod val="75000"/>
                    <a:lumOff val="25000"/>
                  </a:schemeClr>
                </a:solidFill>
                <a:effectLst/>
                <a:latin typeface="Söhne"/>
              </a:rPr>
              <a:t>Inflation Analysis:</a:t>
            </a:r>
            <a:r>
              <a:rPr lang="en-US" sz="2400" b="0" i="0" dirty="0">
                <a:solidFill>
                  <a:schemeClr val="tx1">
                    <a:lumMod val="75000"/>
                    <a:lumOff val="25000"/>
                  </a:schemeClr>
                </a:solidFill>
                <a:effectLst/>
                <a:latin typeface="Söhne"/>
              </a:rPr>
              <a:t> By analyzing the CPI data over time, you can assess inflation trends. Rising CPI values indicate higher inflation, suggesting an increase in the cost of living.</a:t>
            </a:r>
          </a:p>
          <a:p>
            <a:pPr algn="l">
              <a:buFont typeface="+mj-lt"/>
              <a:buAutoNum type="arabicPeriod"/>
            </a:pPr>
            <a:r>
              <a:rPr lang="en-US" sz="2400" b="1" i="0" dirty="0">
                <a:solidFill>
                  <a:schemeClr val="tx1">
                    <a:lumMod val="75000"/>
                    <a:lumOff val="25000"/>
                  </a:schemeClr>
                </a:solidFill>
                <a:effectLst/>
                <a:latin typeface="Söhne"/>
              </a:rPr>
              <a:t>Impact on Consumer Spending:</a:t>
            </a:r>
            <a:r>
              <a:rPr lang="en-US" sz="2400" b="0" i="0" dirty="0">
                <a:solidFill>
                  <a:schemeClr val="tx1">
                    <a:lumMod val="75000"/>
                    <a:lumOff val="25000"/>
                  </a:schemeClr>
                </a:solidFill>
                <a:effectLst/>
                <a:latin typeface="Söhne"/>
              </a:rPr>
              <a:t> Inflation generally affects consumer purchasing power. Typically, as inflation rises, the purchasing power decreases, leading to changes in consumer spending habits. By correlating CPI data with e-commerce sales data (from Global_Superstore2.csv), you can analyze how inflation impacts consumer spending in e-commerce.</a:t>
            </a: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Consumer Price Index</a:t>
            </a:r>
          </a:p>
        </p:txBody>
      </p:sp>
    </p:spTree>
    <p:extLst>
      <p:ext uri="{BB962C8B-B14F-4D97-AF65-F5344CB8AC3E}">
        <p14:creationId xmlns:p14="http://schemas.microsoft.com/office/powerpoint/2010/main" val="918521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72133" y="975070"/>
            <a:ext cx="10495190" cy="4127650"/>
          </a:xfrm>
        </p:spPr>
        <p:txBody>
          <a:bodyPr lIns="91440" tIns="45720" rIns="91440" bIns="45720" anchor="t"/>
          <a:lstStyle/>
          <a:p>
            <a:pPr algn="l"/>
            <a:r>
              <a:rPr lang="en-US" sz="2400" b="0" i="0" dirty="0">
                <a:solidFill>
                  <a:schemeClr val="tx1">
                    <a:lumMod val="75000"/>
                    <a:lumOff val="25000"/>
                  </a:schemeClr>
                </a:solidFill>
                <a:effectLst/>
                <a:latin typeface="Söhne"/>
              </a:rPr>
              <a:t>Gross Domestic Product (GDP) is a broad measure of a nation's overall economic activity and health.</a:t>
            </a:r>
          </a:p>
          <a:p>
            <a:pPr algn="l">
              <a:buFont typeface="+mj-lt"/>
              <a:buAutoNum type="arabicPeriod"/>
            </a:pPr>
            <a:r>
              <a:rPr lang="en-US" sz="2400" b="1" i="0" dirty="0">
                <a:solidFill>
                  <a:schemeClr val="tx1">
                    <a:lumMod val="75000"/>
                    <a:lumOff val="25000"/>
                  </a:schemeClr>
                </a:solidFill>
                <a:effectLst/>
                <a:latin typeface="Söhne"/>
              </a:rPr>
              <a:t>Economic Growth and Consumer Spending:</a:t>
            </a:r>
            <a:r>
              <a:rPr lang="en-US" sz="2400" b="0" i="0" dirty="0">
                <a:solidFill>
                  <a:schemeClr val="tx1">
                    <a:lumMod val="75000"/>
                    <a:lumOff val="25000"/>
                  </a:schemeClr>
                </a:solidFill>
                <a:effectLst/>
                <a:latin typeface="Söhne"/>
              </a:rPr>
              <a:t> GDP data can be used to understand the economic environment in which consumers are operating. Generally, a growing GDP indicates a healthy economy, often correlating with higher consumer spending.</a:t>
            </a:r>
          </a:p>
          <a:p>
            <a:pPr algn="l">
              <a:buFont typeface="+mj-lt"/>
              <a:buAutoNum type="arabicPeriod"/>
            </a:pPr>
            <a:r>
              <a:rPr lang="en-US" sz="2400" b="1" i="0" dirty="0">
                <a:solidFill>
                  <a:schemeClr val="tx1">
                    <a:lumMod val="75000"/>
                    <a:lumOff val="25000"/>
                  </a:schemeClr>
                </a:solidFill>
                <a:effectLst/>
                <a:latin typeface="Söhne"/>
              </a:rPr>
              <a:t>Correlation with E-Commerce Trends:</a:t>
            </a:r>
            <a:r>
              <a:rPr lang="en-US" sz="2400" b="0" i="0" dirty="0">
                <a:solidFill>
                  <a:schemeClr val="tx1">
                    <a:lumMod val="75000"/>
                    <a:lumOff val="25000"/>
                  </a:schemeClr>
                </a:solidFill>
                <a:effectLst/>
                <a:latin typeface="Söhne"/>
              </a:rPr>
              <a:t> By examining GDP data alongside e-commerce sales data, insights can be drawn about how broader economic conditions affect e-commerce activities. For instance, during periods of economic growth, you might observe increased consumer spending in e-commerce.</a:t>
            </a:r>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36541" y="0"/>
            <a:ext cx="10483326" cy="975070"/>
          </a:xfrm>
        </p:spPr>
        <p:txBody>
          <a:bodyPr lIns="91440" tIns="45720" rIns="91440" bIns="45720" anchor="ctr"/>
          <a:lstStyle/>
          <a:p>
            <a:r>
              <a:rPr lang="en-US" dirty="0"/>
              <a:t>Gross Domestic Product</a:t>
            </a:r>
          </a:p>
        </p:txBody>
      </p:sp>
    </p:spTree>
    <p:extLst>
      <p:ext uri="{BB962C8B-B14F-4D97-AF65-F5344CB8AC3E}">
        <p14:creationId xmlns:p14="http://schemas.microsoft.com/office/powerpoint/2010/main" val="4238249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2744</Words>
  <Application>Microsoft Macintosh PowerPoint</Application>
  <PresentationFormat>Widescreen</PresentationFormat>
  <Paragraphs>152</Paragraphs>
  <Slides>19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19</vt:i4>
      </vt:variant>
    </vt:vector>
  </HeadingPairs>
  <TitlesOfParts>
    <vt:vector size="25" baseType="lpstr">
      <vt:lpstr>Arial</vt:lpstr>
      <vt:lpstr>Calibri</vt:lpstr>
      <vt:lpstr>Söhne</vt:lpstr>
      <vt:lpstr>Office Theme</vt:lpstr>
      <vt:lpstr>2_Office Theme</vt:lpstr>
      <vt:lpstr>1_Office Theme</vt:lpstr>
      <vt:lpstr>Optimizing E-commerce Pricing Strategies Using Machine Learning Techniques</vt:lpstr>
      <vt:lpstr>Problem Statement</vt:lpstr>
      <vt:lpstr>Methodology</vt:lpstr>
      <vt:lpstr>Data Sources and Availability </vt:lpstr>
      <vt:lpstr>Data Sources and Availability </vt:lpstr>
      <vt:lpstr>Customer Segmentation</vt:lpstr>
      <vt:lpstr>Predictive Modeling:</vt:lpstr>
      <vt:lpstr>Consumer Price Index</vt:lpstr>
      <vt:lpstr>Gross Domestic Product</vt:lpstr>
      <vt:lpstr>Integrating the Analysis</vt:lpstr>
      <vt:lpstr>Preliminary Findings</vt:lpstr>
      <vt:lpstr>Preliminary Findings</vt:lpstr>
      <vt:lpstr>Preliminary Findings</vt:lpstr>
      <vt:lpstr>Challenges and Limitations</vt:lpstr>
      <vt:lpstr>Challenges and Limitations</vt:lpstr>
      <vt:lpstr>Challenges and Limitations</vt:lpstr>
      <vt:lpstr>Challenges and Limitations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Healy, Devin Marie</dc:creator>
  <cp:lastModifiedBy>Kratchman, Jonathan M</cp:lastModifiedBy>
  <cp:revision>218</cp:revision>
  <dcterms:created xsi:type="dcterms:W3CDTF">2023-10-15T20:26:04Z</dcterms:created>
  <dcterms:modified xsi:type="dcterms:W3CDTF">2023-12-08T01:10:49Z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1F317CF70C6642B60D352C6542772DC9_43</vt:lpwstr>
  </property>
  <property fmtid="{D5CDD505-2E9C-101B-9397-08002B2CF9AE}" pid="3" name="KSOProductBuildVer">
    <vt:lpwstr>2052-6.0.2.8225</vt:lpwstr>
  </property>
</Properties>
</file>