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8" r:id="rId9"/>
    <p:sldId id="267" r:id="rId10"/>
    <p:sldId id="269" r:id="rId11"/>
    <p:sldId id="270" r:id="rId12"/>
    <p:sldId id="272" r:id="rId13"/>
    <p:sldId id="262" r:id="rId14"/>
    <p:sldId id="263" r:id="rId15"/>
    <p:sldId id="273" r:id="rId16"/>
    <p:sldId id="274" r:id="rId17"/>
    <p:sldId id="275" r:id="rId18"/>
    <p:sldId id="276" r:id="rId19"/>
    <p:sldId id="277" r:id="rId20"/>
    <p:sldId id="278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18097-6FE3-4CD7-9523-E3AE3AE1754F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5C596-EE1A-4855-8E03-3B648C50F8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7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A2884-8524-4199-AA81-459434A34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EF26E6-B651-43E6-80BC-011739B7C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1F0B0-A1A1-4E75-A9EC-DD0F870B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D8ED-4CFB-46F3-AD27-07244A462DA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09D25-29D1-4F43-A4F5-276B54A1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EB2C9-C9F2-4895-9C61-B6803C47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FAE-3734-4A4A-B89A-3B9B52FA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45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1F759-0F26-4E46-8C96-7931E510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0849BC-D16B-422F-89A7-D3AE91690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E31FA-1F46-4FFE-91D7-59E1B137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D8ED-4CFB-46F3-AD27-07244A462DA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E0F84-47D5-4E79-B872-22FF95EE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C46A5-251D-45EB-A3D5-F8A38B1F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FAE-3734-4A4A-B89A-3B9B52FA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9CE332-6C88-4AFC-A5D1-272AF572A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40AD2-8988-4D52-9C7C-FD7AA7B77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00D51-417A-46B9-B498-CF101B46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D8ED-4CFB-46F3-AD27-07244A462DA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7AD88-19A5-4E65-AA91-7ACB26FA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BEFAA-7884-42AE-972F-9E407EB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FAE-3734-4A4A-B89A-3B9B52FA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5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6829B-B756-48B9-A8C2-DD8F4539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2BAE3-5922-43FA-B860-4DB4A7EE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B831C-8894-4883-BBB5-9439DAD4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D8ED-4CFB-46F3-AD27-07244A462DA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55296-BAE5-4D8B-9FAD-96D098D6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55B79-27FF-47F7-B206-BD240554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FAE-3734-4A4A-B89A-3B9B52FA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2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9A5EB-108A-4B2B-9235-A6FDE198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8DEE82-678A-4D29-A34D-BECCE841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47CF5-A434-4289-B11F-EC45977A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D8ED-4CFB-46F3-AD27-07244A462DA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48D03-5665-4169-9B08-AE6D97A4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CF6B4-8179-4C84-B756-4ED5C272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FAE-3734-4A4A-B89A-3B9B52FA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8A4C4-334B-42B3-BA6D-FCBD02B0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4A397-9315-4727-8284-A25B0B029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F92625-6D56-4B77-BA44-264A7A802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844F6-F45E-4E25-B616-307BE591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D8ED-4CFB-46F3-AD27-07244A462DA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759D4-5A69-4B37-ABAE-D13A83E3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7FCA9-61D4-4763-847F-AB7D5258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FAE-3734-4A4A-B89A-3B9B52FA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6A0D-8076-41E2-ACFF-1D59EE91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67E8C-BA43-4BD2-9DDA-8A940006D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70E383-3454-48DB-AEB3-7C3D69F0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D1B42-54C2-42BC-A4EB-A9B6C4CA4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B7C2F-D1BF-4ACF-8224-51B5FA786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A6F986-376E-41A8-B2E8-A2F5DCC4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D8ED-4CFB-46F3-AD27-07244A462DA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A6A15A-D26D-4B47-A73E-AAFD74D0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698B88-EE69-4E9A-8E0A-DD64E40B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FAE-3734-4A4A-B89A-3B9B52FA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2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8615-39C6-4308-9042-8334F282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816E9-40F5-4A1D-8479-792F30EA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D8ED-4CFB-46F3-AD27-07244A462DA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52254A-2ABB-4706-940B-E804A0A1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29E0B8-73D1-40E1-8795-DCFC4502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FAE-3734-4A4A-B89A-3B9B52FA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0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19A596-1AB5-46A1-9D2B-3B8259A2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D8ED-4CFB-46F3-AD27-07244A462DA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240257-8829-4C01-9A55-DE310FCF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9F86A-9F51-40D8-91C3-7C7E7CAE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FAE-3734-4A4A-B89A-3B9B52FA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9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56870-F75C-4BDC-A659-3A8DD9DA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36B58-9E35-468E-81F4-E6284D35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E68F98-534E-464B-81F0-12A60DCCD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850E1-DC43-4FC9-8C7D-58F4B390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D8ED-4CFB-46F3-AD27-07244A462DA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9E2AB-3AAC-4A95-B8DC-8014179C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732E2-F01B-4234-9CE2-5330F8DA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FAE-3734-4A4A-B89A-3B9B52FA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9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27C70-B9D5-4C83-B5FD-8E2C8F1A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85AE8-9DCC-495D-9D9D-2121F3555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AA797-DF6E-44C9-A521-A638BD04C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8CE51-2975-4BA7-B74F-D409F251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D8ED-4CFB-46F3-AD27-07244A462DA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7941F-F213-4385-809E-D63FF3C2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34197-ABAE-49AC-BD71-06F88805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6FAE-3734-4A4A-B89A-3B9B52FA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1324B-A881-4AB3-A5F9-AC6207AB0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CC787-6ED0-43E5-B6D5-79905A7A2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102ED-2D42-487C-895D-83D1A4EC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D8ED-4CFB-46F3-AD27-07244A462DA9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2D24E-6283-4437-849E-63C28895D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E5E98-BA0E-45B6-B990-0DCAB231E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6FAE-3734-4A4A-B89A-3B9B52FAF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2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D946AB6-B1E3-4DFC-B9F5-444C495554BE}"/>
              </a:ext>
            </a:extLst>
          </p:cNvPr>
          <p:cNvSpPr/>
          <p:nvPr/>
        </p:nvSpPr>
        <p:spPr>
          <a:xfrm>
            <a:off x="609600" y="905931"/>
            <a:ext cx="5486400" cy="5486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8EAF079-DBEA-4B4E-B83C-1B20960794C2}"/>
              </a:ext>
            </a:extLst>
          </p:cNvPr>
          <p:cNvSpPr/>
          <p:nvPr/>
        </p:nvSpPr>
        <p:spPr>
          <a:xfrm>
            <a:off x="1380067" y="2446865"/>
            <a:ext cx="3945466" cy="3945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F86F698-72CE-4C10-99EB-D09F37E8388F}"/>
              </a:ext>
            </a:extLst>
          </p:cNvPr>
          <p:cNvSpPr/>
          <p:nvPr/>
        </p:nvSpPr>
        <p:spPr>
          <a:xfrm>
            <a:off x="2065867" y="3818465"/>
            <a:ext cx="2573866" cy="2573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EB821-0531-4349-B5F7-43C9BB88E772}"/>
              </a:ext>
            </a:extLst>
          </p:cNvPr>
          <p:cNvSpPr txBox="1"/>
          <p:nvPr/>
        </p:nvSpPr>
        <p:spPr>
          <a:xfrm>
            <a:off x="2914218" y="49207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딥러닝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8056C-03AC-477F-9C05-EADC5A7579AE}"/>
              </a:ext>
            </a:extLst>
          </p:cNvPr>
          <p:cNvSpPr txBox="1"/>
          <p:nvPr/>
        </p:nvSpPr>
        <p:spPr>
          <a:xfrm>
            <a:off x="2798801" y="29479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머신러닝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2F007-8B4D-4ADB-8C30-FB4E74B694E4}"/>
              </a:ext>
            </a:extLst>
          </p:cNvPr>
          <p:cNvSpPr txBox="1"/>
          <p:nvPr/>
        </p:nvSpPr>
        <p:spPr>
          <a:xfrm>
            <a:off x="2798801" y="15763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인공지능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F36DF-854D-411D-921C-E2E967B1A2A4}"/>
              </a:ext>
            </a:extLst>
          </p:cNvPr>
          <p:cNvSpPr txBox="1"/>
          <p:nvPr/>
        </p:nvSpPr>
        <p:spPr>
          <a:xfrm>
            <a:off x="6434667" y="945457"/>
            <a:ext cx="5215467" cy="163121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초기 인공지능은 사람이 컴퓨터에 입력부터 출력까지 일일이 알려줌</a:t>
            </a:r>
            <a:r>
              <a:rPr lang="en-US" altLang="ko-KR" sz="2000" dirty="0"/>
              <a:t>.</a:t>
            </a:r>
          </a:p>
          <a:p>
            <a:pPr algn="just"/>
            <a:endParaRPr lang="en-US" altLang="ko-KR" sz="1500" dirty="0"/>
          </a:p>
          <a:p>
            <a:pPr algn="just"/>
            <a:r>
              <a:rPr lang="en-US" altLang="ko-KR" sz="1500" dirty="0"/>
              <a:t>Ex) </a:t>
            </a:r>
            <a:r>
              <a:rPr lang="ko-KR" altLang="en-US" sz="1500" dirty="0"/>
              <a:t>자동차를 인식시키기 위해 사람이 자동차의 특징을 직접 컴퓨터에 </a:t>
            </a:r>
            <a:r>
              <a:rPr lang="en-US" altLang="ko-KR" sz="1500" dirty="0"/>
              <a:t>“</a:t>
            </a:r>
            <a:r>
              <a:rPr lang="ko-KR" altLang="en-US" sz="1500" dirty="0"/>
              <a:t>창문이 있고 바퀴가 </a:t>
            </a:r>
            <a:r>
              <a:rPr lang="en-US" altLang="ko-KR" sz="1500" dirty="0"/>
              <a:t>4</a:t>
            </a:r>
            <a:r>
              <a:rPr lang="ko-KR" altLang="en-US" sz="1500" dirty="0"/>
              <a:t>개가 있으면 자동차다</a:t>
            </a:r>
            <a:r>
              <a:rPr lang="en-US" altLang="ko-KR" sz="1500" dirty="0"/>
              <a:t>.”</a:t>
            </a:r>
            <a:r>
              <a:rPr lang="ko-KR" altLang="en-US" sz="1500" dirty="0"/>
              <a:t>라는 식으로 알려줌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3FAB20-DBAA-4F4D-BE76-5CE833C264D9}"/>
              </a:ext>
            </a:extLst>
          </p:cNvPr>
          <p:cNvCxnSpPr>
            <a:cxnSpLocks/>
          </p:cNvCxnSpPr>
          <p:nvPr/>
        </p:nvCxnSpPr>
        <p:spPr>
          <a:xfrm>
            <a:off x="4047068" y="1761065"/>
            <a:ext cx="2387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EDF291-57A7-4FED-93C8-45047357CEF5}"/>
              </a:ext>
            </a:extLst>
          </p:cNvPr>
          <p:cNvSpPr txBox="1"/>
          <p:nvPr/>
        </p:nvSpPr>
        <p:spPr>
          <a:xfrm>
            <a:off x="6434667" y="4320568"/>
            <a:ext cx="521546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 err="1"/>
              <a:t>머신러닝은</a:t>
            </a:r>
            <a:r>
              <a:rPr lang="ko-KR" altLang="en-US" sz="2000" dirty="0"/>
              <a:t> 정반대로 접근함</a:t>
            </a:r>
            <a:r>
              <a:rPr lang="en-US" altLang="ko-KR" sz="2000" dirty="0"/>
              <a:t>. </a:t>
            </a:r>
            <a:r>
              <a:rPr lang="ko-KR" altLang="en-US" sz="2000" dirty="0"/>
              <a:t>사람이 정답</a:t>
            </a:r>
            <a:r>
              <a:rPr lang="en-US" altLang="ko-KR" sz="2000" dirty="0"/>
              <a:t>(</a:t>
            </a:r>
            <a:r>
              <a:rPr lang="ko-KR" altLang="en-US" sz="2000" dirty="0"/>
              <a:t>출력</a:t>
            </a:r>
            <a:r>
              <a:rPr lang="en-US" altLang="ko-KR" sz="2000" dirty="0"/>
              <a:t>)</a:t>
            </a:r>
            <a:r>
              <a:rPr lang="ko-KR" altLang="en-US" sz="2000" dirty="0"/>
              <a:t>을 알려주고 컴퓨터가 정답을 찾아가는 단계를 학습</a:t>
            </a:r>
            <a:r>
              <a:rPr lang="en-US" altLang="ko-KR" sz="2000" dirty="0"/>
              <a:t>.</a:t>
            </a:r>
          </a:p>
          <a:p>
            <a:pPr algn="just"/>
            <a:endParaRPr lang="en-US" altLang="ko-KR" sz="1500" dirty="0"/>
          </a:p>
          <a:p>
            <a:pPr algn="just"/>
            <a:r>
              <a:rPr lang="en-US" altLang="ko-KR" sz="1500" dirty="0"/>
              <a:t>Ex) </a:t>
            </a:r>
            <a:r>
              <a:rPr lang="ko-KR" altLang="en-US" sz="1500" dirty="0"/>
              <a:t>사람이 그저 컴퓨터에 자동차 사진을 입력하면 컴퓨터는 </a:t>
            </a:r>
            <a:r>
              <a:rPr lang="en-US" altLang="ko-KR" sz="1500" dirty="0"/>
              <a:t>“</a:t>
            </a:r>
            <a:r>
              <a:rPr lang="ko-KR" altLang="en-US" sz="1500" dirty="0"/>
              <a:t>창문이 있고 바퀴가 네 개 달렸다</a:t>
            </a:r>
            <a:r>
              <a:rPr lang="en-US" altLang="ko-KR" sz="1500" dirty="0"/>
              <a:t>.”</a:t>
            </a:r>
            <a:r>
              <a:rPr lang="ko-KR" altLang="en-US" sz="1500" dirty="0"/>
              <a:t>라는 자동차의 특징을 스스로 찾아내고 학습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CF941D5-A868-4535-A292-D156E60D6950}"/>
              </a:ext>
            </a:extLst>
          </p:cNvPr>
          <p:cNvCxnSpPr>
            <a:cxnSpLocks/>
          </p:cNvCxnSpPr>
          <p:nvPr/>
        </p:nvCxnSpPr>
        <p:spPr>
          <a:xfrm>
            <a:off x="4047068" y="3132665"/>
            <a:ext cx="2387599" cy="215739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A0E537-A5C5-41E7-A7D6-DC57D3F7D584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인공지능과 </a:t>
            </a:r>
            <a:r>
              <a:rPr lang="ko-KR" altLang="en-US" sz="3000" b="1" dirty="0" err="1"/>
              <a:t>머신러닝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21150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딥러닝 데이터셋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80A7-B896-4F8D-B909-249B55357FB7}"/>
              </a:ext>
            </a:extLst>
          </p:cNvPr>
          <p:cNvSpPr txBox="1"/>
          <p:nvPr/>
        </p:nvSpPr>
        <p:spPr>
          <a:xfrm>
            <a:off x="0" y="89807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MNIST | </a:t>
            </a:r>
            <a:r>
              <a:rPr lang="ko-KR" altLang="en-US" dirty="0" err="1"/>
              <a:t>손글씨</a:t>
            </a:r>
            <a:r>
              <a:rPr lang="ko-KR" altLang="en-US" dirty="0"/>
              <a:t>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COCO </a:t>
            </a:r>
            <a:r>
              <a:rPr lang="ko-KR" altLang="en-US" dirty="0"/>
              <a:t>데이터셋 </a:t>
            </a:r>
            <a:r>
              <a:rPr lang="en-US" altLang="ko-KR" dirty="0"/>
              <a:t>| </a:t>
            </a:r>
            <a:r>
              <a:rPr lang="ko-KR" altLang="en-US" dirty="0"/>
              <a:t>다양한 </a:t>
            </a:r>
            <a:r>
              <a:rPr lang="en-US" altLang="ko-KR" dirty="0"/>
              <a:t>class </a:t>
            </a:r>
            <a:r>
              <a:rPr lang="ko-KR" altLang="en-US" dirty="0"/>
              <a:t>별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CIFAR | 10</a:t>
            </a:r>
            <a:r>
              <a:rPr lang="ko-KR" altLang="en-US" dirty="0"/>
              <a:t>개 </a:t>
            </a:r>
            <a:r>
              <a:rPr lang="en-US" altLang="ko-KR" dirty="0"/>
              <a:t>class,</a:t>
            </a:r>
            <a:r>
              <a:rPr lang="ko-KR" altLang="en-US" dirty="0"/>
              <a:t> </a:t>
            </a:r>
            <a:r>
              <a:rPr lang="en-US" altLang="ko-KR" dirty="0"/>
              <a:t>60000</a:t>
            </a:r>
            <a:r>
              <a:rPr lang="ko-KR" altLang="en-US" dirty="0"/>
              <a:t>개 </a:t>
            </a:r>
            <a:r>
              <a:rPr lang="ko-KR" altLang="en-US" dirty="0" err="1"/>
              <a:t>컬러이미지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SVHN | street view house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PASCAL VOC | 20</a:t>
            </a:r>
            <a:r>
              <a:rPr lang="ko-KR" altLang="en-US" dirty="0"/>
              <a:t>개 </a:t>
            </a:r>
            <a:r>
              <a:rPr lang="en-US" altLang="ko-KR" dirty="0"/>
              <a:t>class,</a:t>
            </a:r>
            <a:r>
              <a:rPr lang="ko-KR" altLang="en-US" dirty="0"/>
              <a:t> </a:t>
            </a:r>
            <a:r>
              <a:rPr lang="en-US" altLang="ko-KR" dirty="0"/>
              <a:t>11530</a:t>
            </a:r>
            <a:r>
              <a:rPr lang="ko-KR" altLang="en-US" dirty="0"/>
              <a:t>개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펜 트리뱅크 </a:t>
            </a:r>
            <a:r>
              <a:rPr lang="en-US" altLang="ko-KR" dirty="0"/>
              <a:t>| 400</a:t>
            </a:r>
            <a:r>
              <a:rPr lang="ko-KR" altLang="en-US" dirty="0"/>
              <a:t>만 어절의 말뭉치</a:t>
            </a:r>
            <a:endParaRPr lang="en-US" altLang="ko-KR" dirty="0"/>
          </a:p>
        </p:txBody>
      </p:sp>
      <p:pic>
        <p:nvPicPr>
          <p:cNvPr id="15362" name="Picture 2" descr="pen treebank 이미지 검색결과">
            <a:extLst>
              <a:ext uri="{FF2B5EF4-FFF2-40B4-BE49-F238E27FC236}">
                <a16:creationId xmlns:a16="http://schemas.microsoft.com/office/drawing/2014/main" id="{A2E82785-E47C-496F-95C9-6F4B819AA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72" y="678416"/>
            <a:ext cx="6927395" cy="550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딥러닝 데이터셋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80A7-B896-4F8D-B909-249B55357FB7}"/>
              </a:ext>
            </a:extLst>
          </p:cNvPr>
          <p:cNvSpPr txBox="1"/>
          <p:nvPr/>
        </p:nvSpPr>
        <p:spPr>
          <a:xfrm>
            <a:off x="0" y="898071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MNIST | </a:t>
            </a:r>
            <a:r>
              <a:rPr lang="ko-KR" altLang="en-US" dirty="0" err="1"/>
              <a:t>손글씨</a:t>
            </a:r>
            <a:r>
              <a:rPr lang="ko-KR" altLang="en-US" dirty="0"/>
              <a:t>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COCO </a:t>
            </a:r>
            <a:r>
              <a:rPr lang="ko-KR" altLang="en-US" dirty="0"/>
              <a:t>데이터셋 </a:t>
            </a:r>
            <a:r>
              <a:rPr lang="en-US" altLang="ko-KR" dirty="0"/>
              <a:t>| </a:t>
            </a:r>
            <a:r>
              <a:rPr lang="ko-KR" altLang="en-US" dirty="0"/>
              <a:t>다양한 </a:t>
            </a:r>
            <a:r>
              <a:rPr lang="en-US" altLang="ko-KR" dirty="0"/>
              <a:t>class </a:t>
            </a:r>
            <a:r>
              <a:rPr lang="ko-KR" altLang="en-US" dirty="0"/>
              <a:t>별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CIFAR | 10</a:t>
            </a:r>
            <a:r>
              <a:rPr lang="ko-KR" altLang="en-US" dirty="0"/>
              <a:t>개 </a:t>
            </a:r>
            <a:r>
              <a:rPr lang="en-US" altLang="ko-KR" dirty="0"/>
              <a:t>class,</a:t>
            </a:r>
            <a:r>
              <a:rPr lang="ko-KR" altLang="en-US" dirty="0"/>
              <a:t> </a:t>
            </a:r>
            <a:r>
              <a:rPr lang="en-US" altLang="ko-KR" dirty="0"/>
              <a:t>60000</a:t>
            </a:r>
            <a:r>
              <a:rPr lang="ko-KR" altLang="en-US" dirty="0"/>
              <a:t>개 </a:t>
            </a:r>
            <a:r>
              <a:rPr lang="ko-KR" altLang="en-US" dirty="0" err="1"/>
              <a:t>컬러이미지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SVHN | street view house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PASCAL VOC | 20</a:t>
            </a:r>
            <a:r>
              <a:rPr lang="ko-KR" altLang="en-US" dirty="0"/>
              <a:t>개 </a:t>
            </a:r>
            <a:r>
              <a:rPr lang="en-US" altLang="ko-KR" dirty="0"/>
              <a:t>class,</a:t>
            </a:r>
            <a:r>
              <a:rPr lang="ko-KR" altLang="en-US" dirty="0"/>
              <a:t> </a:t>
            </a:r>
            <a:r>
              <a:rPr lang="en-US" altLang="ko-KR" dirty="0"/>
              <a:t>11530</a:t>
            </a:r>
            <a:r>
              <a:rPr lang="ko-KR" altLang="en-US" dirty="0"/>
              <a:t>개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펜 트리뱅크 </a:t>
            </a:r>
            <a:r>
              <a:rPr lang="en-US" altLang="ko-KR" dirty="0"/>
              <a:t>| 400</a:t>
            </a:r>
            <a:r>
              <a:rPr lang="ko-KR" altLang="en-US" dirty="0"/>
              <a:t>만 어절의 말뭉치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위키피디아 덤프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409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딥러닝 데이터셋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80A7-B896-4F8D-B909-249B55357FB7}"/>
              </a:ext>
            </a:extLst>
          </p:cNvPr>
          <p:cNvSpPr txBox="1"/>
          <p:nvPr/>
        </p:nvSpPr>
        <p:spPr>
          <a:xfrm>
            <a:off x="0" y="898071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MNIST | </a:t>
            </a:r>
            <a:r>
              <a:rPr lang="ko-KR" altLang="en-US" dirty="0" err="1"/>
              <a:t>손글씨</a:t>
            </a:r>
            <a:r>
              <a:rPr lang="ko-KR" altLang="en-US" dirty="0"/>
              <a:t>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COCO </a:t>
            </a:r>
            <a:r>
              <a:rPr lang="ko-KR" altLang="en-US" dirty="0"/>
              <a:t>데이터셋 </a:t>
            </a:r>
            <a:r>
              <a:rPr lang="en-US" altLang="ko-KR" dirty="0"/>
              <a:t>| </a:t>
            </a:r>
            <a:r>
              <a:rPr lang="ko-KR" altLang="en-US" dirty="0"/>
              <a:t>다양한 </a:t>
            </a:r>
            <a:r>
              <a:rPr lang="en-US" altLang="ko-KR" dirty="0"/>
              <a:t>class </a:t>
            </a:r>
            <a:r>
              <a:rPr lang="ko-KR" altLang="en-US" dirty="0"/>
              <a:t>별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CIFAR | 10</a:t>
            </a:r>
            <a:r>
              <a:rPr lang="ko-KR" altLang="en-US" dirty="0"/>
              <a:t>개 </a:t>
            </a:r>
            <a:r>
              <a:rPr lang="en-US" altLang="ko-KR" dirty="0"/>
              <a:t>class,</a:t>
            </a:r>
            <a:r>
              <a:rPr lang="ko-KR" altLang="en-US" dirty="0"/>
              <a:t> </a:t>
            </a:r>
            <a:r>
              <a:rPr lang="en-US" altLang="ko-KR" dirty="0"/>
              <a:t>60000</a:t>
            </a:r>
            <a:r>
              <a:rPr lang="ko-KR" altLang="en-US" dirty="0"/>
              <a:t>개 </a:t>
            </a:r>
            <a:r>
              <a:rPr lang="ko-KR" altLang="en-US" dirty="0" err="1"/>
              <a:t>컬러이미지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SVHN | street view house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PASCAL VOC | 20</a:t>
            </a:r>
            <a:r>
              <a:rPr lang="ko-KR" altLang="en-US" dirty="0"/>
              <a:t>개 </a:t>
            </a:r>
            <a:r>
              <a:rPr lang="en-US" altLang="ko-KR" dirty="0"/>
              <a:t>class,</a:t>
            </a:r>
            <a:r>
              <a:rPr lang="ko-KR" altLang="en-US" dirty="0"/>
              <a:t> </a:t>
            </a:r>
            <a:r>
              <a:rPr lang="en-US" altLang="ko-KR" dirty="0"/>
              <a:t>11530</a:t>
            </a:r>
            <a:r>
              <a:rPr lang="ko-KR" altLang="en-US" dirty="0"/>
              <a:t>개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펜 트리뱅크 </a:t>
            </a:r>
            <a:r>
              <a:rPr lang="en-US" altLang="ko-KR" dirty="0"/>
              <a:t>| 400</a:t>
            </a:r>
            <a:r>
              <a:rPr lang="ko-KR" altLang="en-US" dirty="0"/>
              <a:t>만 어절의 말뭉치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위키피디아 덤프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</a:t>
            </a:r>
            <a:r>
              <a:rPr lang="ko-KR" altLang="en-US" dirty="0"/>
              <a:t>개 뉴스 그룹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242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딥러닝 프레임워크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82681-5045-49A5-9404-002758DA680A}"/>
              </a:ext>
            </a:extLst>
          </p:cNvPr>
          <p:cNvSpPr txBox="1"/>
          <p:nvPr/>
        </p:nvSpPr>
        <p:spPr>
          <a:xfrm>
            <a:off x="0" y="21717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딥러닝 알고리즘 구현을 위해선 </a:t>
            </a:r>
            <a:r>
              <a:rPr lang="en-US" altLang="ko-KR" dirty="0"/>
              <a:t>C++</a:t>
            </a:r>
            <a:r>
              <a:rPr lang="ko-KR" altLang="en-US" dirty="0"/>
              <a:t>와 </a:t>
            </a:r>
            <a:r>
              <a:rPr lang="en-US" altLang="ko-KR" dirty="0"/>
              <a:t>CUDA</a:t>
            </a:r>
            <a:r>
              <a:rPr lang="ko-KR" altLang="en-US" dirty="0"/>
              <a:t>에 대한 전문 지식이 필요했다</a:t>
            </a:r>
            <a:r>
              <a:rPr lang="en-US" altLang="ko-KR" dirty="0"/>
              <a:t>. </a:t>
            </a:r>
            <a:r>
              <a:rPr lang="ko-KR" altLang="en-US" dirty="0"/>
              <a:t>많은 회사가 자사의 딥러닝 프레임워크를 오픈소스로 공개한 이후</a:t>
            </a:r>
            <a:r>
              <a:rPr lang="en-US" altLang="ko-KR" dirty="0"/>
              <a:t>, </a:t>
            </a:r>
            <a:r>
              <a:rPr lang="ko-KR" altLang="en-US" dirty="0"/>
              <a:t>파이썬 같은 스크립트 언어의 지식을 가진 사람은 누구나 딥러닝 알고리즘을 작성하고 사용할 수 있게 됐다</a:t>
            </a:r>
            <a:r>
              <a:rPr lang="en-US" altLang="ko-KR" dirty="0"/>
              <a:t>. </a:t>
            </a:r>
            <a:r>
              <a:rPr lang="ko-KR" altLang="en-US" dirty="0"/>
              <a:t>대표적인 딥러닝 프레임워크로는 </a:t>
            </a:r>
            <a:r>
              <a:rPr lang="en-US" altLang="ko-KR" dirty="0" err="1"/>
              <a:t>Tensorflow</a:t>
            </a:r>
            <a:r>
              <a:rPr lang="en-US" altLang="ko-KR" dirty="0"/>
              <a:t>, Caffe2, </a:t>
            </a:r>
            <a:r>
              <a:rPr lang="en-US" altLang="ko-KR" dirty="0" err="1"/>
              <a:t>Keras</a:t>
            </a:r>
            <a:r>
              <a:rPr lang="en-US" altLang="ko-KR" dirty="0"/>
              <a:t>, Theano,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4850F-84E6-4DC0-B28C-6ACE7C96BB70}"/>
              </a:ext>
            </a:extLst>
          </p:cNvPr>
          <p:cNvSpPr txBox="1"/>
          <p:nvPr/>
        </p:nvSpPr>
        <p:spPr>
          <a:xfrm>
            <a:off x="5355771" y="1260120"/>
            <a:ext cx="6547758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GPU</a:t>
            </a:r>
            <a:r>
              <a:rPr lang="ko-KR" altLang="en-US" dirty="0"/>
              <a:t>에서 수행하는 알고리즘을 </a:t>
            </a:r>
            <a:r>
              <a:rPr lang="en-US" altLang="ko-KR" dirty="0"/>
              <a:t>C</a:t>
            </a:r>
            <a:r>
              <a:rPr lang="ko-KR" altLang="en-US" dirty="0"/>
              <a:t> 프로그래밍 언어를 사용하여 작성할 수 있도록 하는 기술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FEE4269-4D3E-4804-AA7E-905B1CAD538A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127171" y="1583286"/>
            <a:ext cx="228600" cy="5884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텐서플로우 이미지 검색결과">
            <a:extLst>
              <a:ext uri="{FF2B5EF4-FFF2-40B4-BE49-F238E27FC236}">
                <a16:creationId xmlns:a16="http://schemas.microsoft.com/office/drawing/2014/main" id="{460C7EB9-E50A-4B6F-8C1C-86E21156A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5032"/>
            <a:ext cx="4762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keras 이미지 검색결과">
            <a:extLst>
              <a:ext uri="{FF2B5EF4-FFF2-40B4-BE49-F238E27FC236}">
                <a16:creationId xmlns:a16="http://schemas.microsoft.com/office/drawing/2014/main" id="{7ECC6812-A39B-4420-AF2B-66ED97B9B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4485682"/>
            <a:ext cx="39719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affe2 이미지 검색결과">
            <a:extLst>
              <a:ext uri="{FF2B5EF4-FFF2-40B4-BE49-F238E27FC236}">
                <a16:creationId xmlns:a16="http://schemas.microsoft.com/office/drawing/2014/main" id="{1957F51F-E939-427C-B756-A67FBE5F9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9" y="3095032"/>
            <a:ext cx="4169230" cy="138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theano 이미지 검색결과">
            <a:extLst>
              <a:ext uri="{FF2B5EF4-FFF2-40B4-BE49-F238E27FC236}">
                <a16:creationId xmlns:a16="http://schemas.microsoft.com/office/drawing/2014/main" id="{9B055875-4FF8-4F48-B894-3A671D8A7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99" y="4945606"/>
            <a:ext cx="44862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pytorck 이미지 검색결과">
            <a:extLst>
              <a:ext uri="{FF2B5EF4-FFF2-40B4-BE49-F238E27FC236}">
                <a16:creationId xmlns:a16="http://schemas.microsoft.com/office/drawing/2014/main" id="{4E03F6A5-CD9A-436E-AB78-228FD67D2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37" y="3273938"/>
            <a:ext cx="2971854" cy="167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4C933E-60F8-4D2B-8E3B-E3190D50F69B}"/>
              </a:ext>
            </a:extLst>
          </p:cNvPr>
          <p:cNvSpPr txBox="1"/>
          <p:nvPr/>
        </p:nvSpPr>
        <p:spPr>
          <a:xfrm>
            <a:off x="0" y="6466114"/>
            <a:ext cx="657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스크립트 언어 </a:t>
            </a:r>
            <a:r>
              <a:rPr lang="en-US" altLang="ko-KR" dirty="0"/>
              <a:t>: </a:t>
            </a:r>
            <a:r>
              <a:rPr lang="ko-KR" altLang="en-US" dirty="0"/>
              <a:t>응용 소프트웨어를 제어하는 프로그래밍 언어</a:t>
            </a:r>
          </a:p>
        </p:txBody>
      </p:sp>
    </p:spTree>
    <p:extLst>
      <p:ext uri="{BB962C8B-B14F-4D97-AF65-F5344CB8AC3E}">
        <p14:creationId xmlns:p14="http://schemas.microsoft.com/office/powerpoint/2010/main" val="229079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파이토치</a:t>
            </a:r>
            <a:r>
              <a:rPr lang="en-US" altLang="ko-KR" sz="3000" b="1" dirty="0"/>
              <a:t>(</a:t>
            </a:r>
            <a:r>
              <a:rPr lang="en-US" altLang="ko-KR" sz="3000" b="1" dirty="0" err="1"/>
              <a:t>PyTorch</a:t>
            </a:r>
            <a:r>
              <a:rPr lang="en-US" altLang="ko-KR" sz="3000" b="1" dirty="0"/>
              <a:t>)</a:t>
            </a:r>
            <a:r>
              <a:rPr lang="ko-KR" altLang="en-US" sz="3000" b="1" dirty="0"/>
              <a:t>란</a:t>
            </a:r>
            <a:r>
              <a:rPr lang="en-US" altLang="ko-KR" sz="3000" b="1" dirty="0"/>
              <a:t>?</a:t>
            </a:r>
            <a:endParaRPr lang="ko-KR" alt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0CB7C-37B5-4DFA-8405-695FE3515C25}"/>
              </a:ext>
            </a:extLst>
          </p:cNvPr>
          <p:cNvSpPr txBox="1"/>
          <p:nvPr/>
        </p:nvSpPr>
        <p:spPr>
          <a:xfrm>
            <a:off x="0" y="230232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초에 공개된 딥러닝 프레임워크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파이토치의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토치는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루아</a:t>
            </a:r>
            <a:r>
              <a:rPr lang="ko-KR" altLang="en-US" sz="2000" dirty="0"/>
              <a:t> 프로그래밍 언어로 돼있지만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파이토치는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파이썬으로</a:t>
            </a:r>
            <a:r>
              <a:rPr lang="ko-KR" altLang="en-US" sz="2000" dirty="0"/>
              <a:t> 작성되어 파이썬 언어의 특징을 많이 가지고 있다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파이토치는</a:t>
            </a:r>
            <a:r>
              <a:rPr lang="ko-KR" altLang="en-US" sz="2000" dirty="0"/>
              <a:t> 페이스북의 인공지능 연구팀 멤버들이 주로 관리하며</a:t>
            </a:r>
            <a:r>
              <a:rPr lang="en-US" altLang="ko-KR" sz="2000" dirty="0"/>
              <a:t>, </a:t>
            </a:r>
            <a:r>
              <a:rPr lang="ko-KR" altLang="en-US" sz="2000" dirty="0"/>
              <a:t>독자적으로 운영되는 </a:t>
            </a:r>
            <a:r>
              <a:rPr lang="ko-KR" altLang="en-US" sz="2000" dirty="0" err="1"/>
              <a:t>파이토치</a:t>
            </a:r>
            <a:r>
              <a:rPr lang="ko-KR" altLang="en-US" sz="2000" dirty="0"/>
              <a:t> 포럼은 사람들이 질문을 올리면 프레임워크 개발자를 비롯한 많은 사람이 답을 해준다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0245F-F0BC-448F-BA20-4E528195C7E1}"/>
              </a:ext>
            </a:extLst>
          </p:cNvPr>
          <p:cNvSpPr txBox="1"/>
          <p:nvPr/>
        </p:nvSpPr>
        <p:spPr>
          <a:xfrm>
            <a:off x="7829502" y="1937462"/>
            <a:ext cx="3060453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가벼운 명령형</a:t>
            </a:r>
            <a:r>
              <a:rPr lang="en-US" altLang="ko-KR" dirty="0"/>
              <a:t>/</a:t>
            </a:r>
            <a:r>
              <a:rPr lang="ko-KR" altLang="en-US" dirty="0"/>
              <a:t>절차적 언어</a:t>
            </a:r>
          </a:p>
        </p:txBody>
      </p:sp>
      <p:pic>
        <p:nvPicPr>
          <p:cNvPr id="3074" name="Picture 2" descr="루아프로그래밍 언어 이미지 검색결과">
            <a:extLst>
              <a:ext uri="{FF2B5EF4-FFF2-40B4-BE49-F238E27FC236}">
                <a16:creationId xmlns:a16="http://schemas.microsoft.com/office/drawing/2014/main" id="{3B02720D-AFF9-45B5-BB78-087647D1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008" y="1355271"/>
            <a:ext cx="947057" cy="94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EF26347-D8FB-4FD3-B770-1A1EBE7EC39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184571" y="2122128"/>
            <a:ext cx="644931" cy="180202"/>
          </a:xfrm>
          <a:prstGeom prst="bentConnector3">
            <a:avLst>
              <a:gd name="adj1" fmla="val -6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5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파이토치의</a:t>
            </a:r>
            <a:r>
              <a:rPr lang="ko-KR" altLang="en-US" sz="3000" b="1" dirty="0"/>
              <a:t>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9F490-921C-4C7E-AE57-55A30769763A}"/>
              </a:ext>
            </a:extLst>
          </p:cNvPr>
          <p:cNvSpPr txBox="1"/>
          <p:nvPr/>
        </p:nvSpPr>
        <p:spPr>
          <a:xfrm>
            <a:off x="0" y="5539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설치가 간편하다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50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파이토치의</a:t>
            </a:r>
            <a:r>
              <a:rPr lang="ko-KR" altLang="en-US" sz="3000" b="1" dirty="0"/>
              <a:t>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9F490-921C-4C7E-AE57-55A30769763A}"/>
              </a:ext>
            </a:extLst>
          </p:cNvPr>
          <p:cNvSpPr txBox="1"/>
          <p:nvPr/>
        </p:nvSpPr>
        <p:spPr>
          <a:xfrm>
            <a:off x="0" y="5539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설치가 간편하다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이해와 디버깅이 쉬운 직관적이고 간결한 코드로 구성되어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21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파이토치의</a:t>
            </a:r>
            <a:r>
              <a:rPr lang="ko-KR" altLang="en-US" sz="3000" b="1" dirty="0"/>
              <a:t>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9F490-921C-4C7E-AE57-55A30769763A}"/>
              </a:ext>
            </a:extLst>
          </p:cNvPr>
          <p:cNvSpPr txBox="1"/>
          <p:nvPr/>
        </p:nvSpPr>
        <p:spPr>
          <a:xfrm>
            <a:off x="0" y="55399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설치가 간편하다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이해와 디버깅이 쉬운 직관적이고 간결한 코드로 구성되어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Define-by-Run </a:t>
            </a:r>
            <a:r>
              <a:rPr lang="ko-KR" altLang="en-US" dirty="0"/>
              <a:t>방식을 기반으로 한 실시간 결과값을 </a:t>
            </a:r>
            <a:r>
              <a:rPr lang="ko-KR" altLang="en-US" dirty="0" err="1"/>
              <a:t>시각화한다</a:t>
            </a:r>
            <a:r>
              <a:rPr lang="en-US" altLang="ko-KR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84F177-403B-4207-8071-D3981BB26D5F}"/>
              </a:ext>
            </a:extLst>
          </p:cNvPr>
          <p:cNvSpPr/>
          <p:nvPr/>
        </p:nvSpPr>
        <p:spPr>
          <a:xfrm>
            <a:off x="1845130" y="2857500"/>
            <a:ext cx="3314700" cy="17471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r>
              <a:rPr lang="ko-KR" altLang="en-US" dirty="0">
                <a:solidFill>
                  <a:schemeClr val="tx1"/>
                </a:solidFill>
              </a:rPr>
              <a:t>연산 그래프를 먼저 생성하고 실제 연산할 때 값을 전달하여 결과를 얻는 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3264C-0309-44D3-AEE7-AA4BA4E13FE1}"/>
              </a:ext>
            </a:extLst>
          </p:cNvPr>
          <p:cNvSpPr txBox="1"/>
          <p:nvPr/>
        </p:nvSpPr>
        <p:spPr>
          <a:xfrm>
            <a:off x="1845130" y="2873829"/>
            <a:ext cx="331470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Define-and-Run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7801BB-38DD-4ABB-AF37-96FD9E78C5EB}"/>
              </a:ext>
            </a:extLst>
          </p:cNvPr>
          <p:cNvSpPr/>
          <p:nvPr/>
        </p:nvSpPr>
        <p:spPr>
          <a:xfrm>
            <a:off x="7032172" y="2857500"/>
            <a:ext cx="3314700" cy="17471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</a:rPr>
              <a:t>그래프를 만듦과 동시에 결과를 얻는 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839F1-5BA0-49AF-932B-EBB2BAC53301}"/>
              </a:ext>
            </a:extLst>
          </p:cNvPr>
          <p:cNvSpPr txBox="1"/>
          <p:nvPr/>
        </p:nvSpPr>
        <p:spPr>
          <a:xfrm>
            <a:off x="7032172" y="2873829"/>
            <a:ext cx="331470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Define-by-Run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9955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파이토치의</a:t>
            </a:r>
            <a:r>
              <a:rPr lang="ko-KR" altLang="en-US" sz="3000" b="1" dirty="0"/>
              <a:t>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9F490-921C-4C7E-AE57-55A30769763A}"/>
              </a:ext>
            </a:extLst>
          </p:cNvPr>
          <p:cNvSpPr txBox="1"/>
          <p:nvPr/>
        </p:nvSpPr>
        <p:spPr>
          <a:xfrm>
            <a:off x="0" y="55399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설치가 간편하다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이해와 디버깅이 쉬운 직관적이고 간결한 코드로 구성되어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Define-by-Run </a:t>
            </a:r>
            <a:r>
              <a:rPr lang="ko-KR" altLang="en-US" dirty="0"/>
              <a:t>방식을 기반으로 한 실시간 결과값을 </a:t>
            </a:r>
            <a:r>
              <a:rPr lang="ko-KR" altLang="en-US" dirty="0" err="1"/>
              <a:t>시각화한다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파이썬 라이브러리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Cython</a:t>
            </a:r>
            <a:r>
              <a:rPr lang="en-US" altLang="ko-KR" dirty="0"/>
              <a:t>)</a:t>
            </a:r>
            <a:r>
              <a:rPr lang="ko-KR" altLang="en-US" dirty="0"/>
              <a:t>와 높은 호환성을 가진다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797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파이토치의</a:t>
            </a:r>
            <a:r>
              <a:rPr lang="ko-KR" altLang="en-US" sz="3000" b="1" dirty="0"/>
              <a:t>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9F490-921C-4C7E-AE57-55A30769763A}"/>
              </a:ext>
            </a:extLst>
          </p:cNvPr>
          <p:cNvSpPr txBox="1"/>
          <p:nvPr/>
        </p:nvSpPr>
        <p:spPr>
          <a:xfrm>
            <a:off x="0" y="553998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설치가 간편하다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이해와 디버깅이 쉬운 직관적이고 간결한 코드로 구성되어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Define-by-Run </a:t>
            </a:r>
            <a:r>
              <a:rPr lang="ko-KR" altLang="en-US" dirty="0"/>
              <a:t>방식을 기반으로 한 실시간 결과값을 </a:t>
            </a:r>
            <a:r>
              <a:rPr lang="ko-KR" altLang="en-US" dirty="0" err="1"/>
              <a:t>시각화한다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파이썬 라이브러리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Cython</a:t>
            </a:r>
            <a:r>
              <a:rPr lang="en-US" altLang="ko-KR" dirty="0"/>
              <a:t>)</a:t>
            </a:r>
            <a:r>
              <a:rPr lang="ko-KR" altLang="en-US" dirty="0"/>
              <a:t>와 높은 호환성을 가진다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빠른</a:t>
            </a:r>
            <a:r>
              <a:rPr lang="en-US" altLang="ko-KR" dirty="0"/>
              <a:t> </a:t>
            </a:r>
            <a:r>
              <a:rPr lang="ko-KR" altLang="en-US" dirty="0"/>
              <a:t>모델 훈련이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59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지도학습</a:t>
            </a:r>
            <a:r>
              <a:rPr lang="en-US" altLang="ko-KR" sz="3000" b="1" dirty="0"/>
              <a:t>, </a:t>
            </a:r>
            <a:r>
              <a:rPr lang="ko-KR" altLang="en-US" sz="3000" b="1" dirty="0"/>
              <a:t>비지도학습</a:t>
            </a:r>
            <a:r>
              <a:rPr lang="en-US" altLang="ko-KR" sz="3000" b="1" dirty="0"/>
              <a:t>, </a:t>
            </a:r>
            <a:r>
              <a:rPr lang="ko-KR" altLang="en-US" sz="3000" b="1" dirty="0"/>
              <a:t>강화학습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1BE5B4-CA62-4889-A443-61B96DC2F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95" y="689464"/>
            <a:ext cx="8602609" cy="3326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1BC7C5-C58F-4897-9DC6-6DA5D23734F1}"/>
              </a:ext>
            </a:extLst>
          </p:cNvPr>
          <p:cNvSpPr txBox="1"/>
          <p:nvPr/>
        </p:nvSpPr>
        <p:spPr>
          <a:xfrm>
            <a:off x="0" y="4015806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지도학습 </a:t>
            </a:r>
            <a:r>
              <a:rPr lang="en-US" altLang="ko-KR" b="1" dirty="0"/>
              <a:t>:</a:t>
            </a:r>
            <a:r>
              <a:rPr lang="en-US" altLang="ko-KR" dirty="0"/>
              <a:t> dataset</a:t>
            </a:r>
            <a:r>
              <a:rPr lang="ko-KR" altLang="en-US" dirty="0"/>
              <a:t>과 </a:t>
            </a:r>
            <a:r>
              <a:rPr lang="en-US" altLang="ko-KR" dirty="0"/>
              <a:t>label</a:t>
            </a:r>
            <a:r>
              <a:rPr lang="ko-KR" altLang="en-US" dirty="0"/>
              <a:t>을 통한 학습</a:t>
            </a:r>
            <a:r>
              <a:rPr lang="en-US" altLang="ko-KR" dirty="0"/>
              <a:t>. Input</a:t>
            </a:r>
            <a:r>
              <a:rPr lang="ko-KR" altLang="en-US" dirty="0"/>
              <a:t>에 </a:t>
            </a:r>
            <a:r>
              <a:rPr lang="en-US" altLang="ko-KR" dirty="0"/>
              <a:t>dataset</a:t>
            </a:r>
            <a:r>
              <a:rPr lang="ko-KR" altLang="en-US" dirty="0"/>
              <a:t>을 넣고 </a:t>
            </a:r>
            <a:r>
              <a:rPr lang="en-US" altLang="ko-KR" dirty="0"/>
              <a:t>output</a:t>
            </a:r>
            <a:r>
              <a:rPr lang="ko-KR" altLang="en-US" dirty="0"/>
              <a:t>에 </a:t>
            </a:r>
            <a:r>
              <a:rPr lang="en-US" altLang="ko-KR" dirty="0"/>
              <a:t>label</a:t>
            </a:r>
            <a:r>
              <a:rPr lang="ko-KR" altLang="en-US" dirty="0"/>
              <a:t>을 </a:t>
            </a:r>
            <a:r>
              <a:rPr lang="ko-KR" altLang="en-US" dirty="0" err="1"/>
              <a:t>넣어줌으로써</a:t>
            </a:r>
            <a:r>
              <a:rPr lang="ko-KR" altLang="en-US" dirty="0"/>
              <a:t> 입력과 출력의 연관성을 찾고 학습을 마친 뒤</a:t>
            </a:r>
            <a:r>
              <a:rPr lang="en-US" altLang="ko-KR" dirty="0"/>
              <a:t>, </a:t>
            </a:r>
            <a:r>
              <a:rPr lang="ko-KR" altLang="en-US" dirty="0"/>
              <a:t>한 번도 보지 못한 새로운 </a:t>
            </a:r>
            <a:r>
              <a:rPr lang="en-US" altLang="ko-KR" dirty="0"/>
              <a:t>data</a:t>
            </a:r>
            <a:r>
              <a:rPr lang="ko-KR" altLang="en-US" dirty="0"/>
              <a:t>를 보고 </a:t>
            </a:r>
            <a:r>
              <a:rPr lang="en-US" altLang="ko-KR" dirty="0"/>
              <a:t>label</a:t>
            </a:r>
            <a:r>
              <a:rPr lang="ko-KR" altLang="en-US" dirty="0"/>
              <a:t>을 예측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비지도학습 </a:t>
            </a:r>
            <a:r>
              <a:rPr lang="en-US" altLang="ko-KR" b="1" dirty="0"/>
              <a:t>: </a:t>
            </a:r>
            <a:r>
              <a:rPr lang="en-US" altLang="ko-KR" dirty="0"/>
              <a:t>label</a:t>
            </a:r>
            <a:r>
              <a:rPr lang="ko-KR" altLang="en-US" dirty="0"/>
              <a:t>이 없는 </a:t>
            </a:r>
            <a:r>
              <a:rPr lang="en-US" altLang="ko-KR" dirty="0"/>
              <a:t>data</a:t>
            </a:r>
            <a:r>
              <a:rPr lang="ko-KR" altLang="en-US" dirty="0"/>
              <a:t>로 학습</a:t>
            </a:r>
            <a:r>
              <a:rPr lang="en-US" altLang="ko-KR" dirty="0"/>
              <a:t>. </a:t>
            </a:r>
            <a:r>
              <a:rPr lang="ko-KR" altLang="en-US" dirty="0"/>
              <a:t>정답이 없는 데이터로부터 군집 분석</a:t>
            </a:r>
            <a:r>
              <a:rPr lang="en-US" altLang="ko-KR" dirty="0"/>
              <a:t>, </a:t>
            </a:r>
            <a:r>
              <a:rPr lang="ko-KR" altLang="en-US" dirty="0"/>
              <a:t>데이터 표현</a:t>
            </a:r>
            <a:r>
              <a:rPr lang="en-US" altLang="ko-KR" dirty="0"/>
              <a:t>, </a:t>
            </a:r>
            <a:r>
              <a:rPr lang="ko-KR" altLang="en-US" dirty="0"/>
              <a:t>차원 감소 등을 배움</a:t>
            </a:r>
            <a:r>
              <a:rPr lang="en-US" altLang="ko-KR" dirty="0"/>
              <a:t>. </a:t>
            </a:r>
            <a:r>
              <a:rPr lang="ko-KR" altLang="en-US" dirty="0"/>
              <a:t>지도 학습을 보조하는 용도로 많이 쓰임</a:t>
            </a:r>
            <a:r>
              <a:rPr lang="en-US" altLang="ko-KR" dirty="0"/>
              <a:t>. </a:t>
            </a:r>
            <a:r>
              <a:rPr lang="ko-KR" altLang="en-US" dirty="0"/>
              <a:t>정답이 </a:t>
            </a:r>
            <a:r>
              <a:rPr lang="ko-KR" altLang="en-US" dirty="0" err="1"/>
              <a:t>없다보니</a:t>
            </a:r>
            <a:r>
              <a:rPr lang="ko-KR" altLang="en-US" dirty="0"/>
              <a:t> 사람이 원하는 결과를 얻어내기 힘듦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강화학습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비지도학습은 정적인 데이터로 학습</a:t>
            </a:r>
            <a:r>
              <a:rPr lang="en-US" altLang="ko-KR" dirty="0"/>
              <a:t>. </a:t>
            </a:r>
            <a:r>
              <a:rPr lang="ko-KR" altLang="en-US" dirty="0"/>
              <a:t>강화학습은 모델이 환경을 경험하며 배운다는 점에서 동적</a:t>
            </a:r>
            <a:r>
              <a:rPr lang="en-US" altLang="ko-KR" dirty="0"/>
              <a:t>. </a:t>
            </a:r>
            <a:r>
              <a:rPr lang="ko-KR" altLang="en-US" dirty="0"/>
              <a:t>동물을 훈련시키는 방법과 유사</a:t>
            </a:r>
            <a:r>
              <a:rPr lang="en-US" altLang="ko-KR" dirty="0"/>
              <a:t>. </a:t>
            </a:r>
            <a:r>
              <a:rPr lang="ko-KR" altLang="en-US" dirty="0"/>
              <a:t>사람이 강아지에게 </a:t>
            </a:r>
            <a:r>
              <a:rPr lang="en-US" altLang="ko-KR" dirty="0"/>
              <a:t>‘</a:t>
            </a:r>
            <a:r>
              <a:rPr lang="ko-KR" altLang="en-US" dirty="0"/>
              <a:t>앉아</a:t>
            </a:r>
            <a:r>
              <a:rPr lang="en-US" altLang="ko-KR" dirty="0"/>
              <a:t>’</a:t>
            </a:r>
            <a:r>
              <a:rPr lang="ko-KR" altLang="en-US" dirty="0"/>
              <a:t>를 훈련시킬 때 강아지가 앉을 때까지 기다렸다가 앉으면 간식을 주고</a:t>
            </a:r>
            <a:r>
              <a:rPr lang="en-US" altLang="ko-KR" dirty="0"/>
              <a:t>,</a:t>
            </a:r>
            <a:r>
              <a:rPr lang="ko-KR" altLang="en-US" dirty="0"/>
              <a:t> 강아지는 앉았을 때 간식이 나온다는 사실을 연결시킬 때까지 과정을 반복하는 것과 같음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1DCA7-E93B-4565-B843-D884A2AF8BA7}"/>
              </a:ext>
            </a:extLst>
          </p:cNvPr>
          <p:cNvSpPr txBox="1"/>
          <p:nvPr/>
        </p:nvSpPr>
        <p:spPr>
          <a:xfrm>
            <a:off x="-1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이외에도 준지도학습</a:t>
            </a:r>
            <a:r>
              <a:rPr lang="en-US" altLang="ko-KR" dirty="0"/>
              <a:t>(label</a:t>
            </a:r>
            <a:r>
              <a:rPr lang="ko-KR" altLang="en-US" dirty="0"/>
              <a:t>이 부족한 데이터를 학습</a:t>
            </a:r>
            <a:r>
              <a:rPr lang="en-US" altLang="ko-KR" dirty="0"/>
              <a:t>), </a:t>
            </a:r>
            <a:r>
              <a:rPr lang="ko-KR" altLang="en-US" dirty="0"/>
              <a:t>메타학습</a:t>
            </a:r>
            <a:r>
              <a:rPr lang="en-US" altLang="ko-KR" dirty="0"/>
              <a:t>(</a:t>
            </a:r>
            <a:r>
              <a:rPr lang="ko-KR" altLang="en-US" dirty="0"/>
              <a:t>학습법 자체를 연구</a:t>
            </a:r>
            <a:r>
              <a:rPr lang="en-US" altLang="ko-KR" dirty="0"/>
              <a:t>), </a:t>
            </a:r>
            <a:r>
              <a:rPr lang="ko-KR" altLang="en-US" dirty="0" err="1"/>
              <a:t>원샷학습</a:t>
            </a:r>
            <a:r>
              <a:rPr lang="en-US" altLang="ko-KR" dirty="0"/>
              <a:t>(</a:t>
            </a:r>
            <a:r>
              <a:rPr lang="ko-KR" altLang="en-US" dirty="0"/>
              <a:t>반복 없이 학습</a:t>
            </a:r>
            <a:r>
              <a:rPr lang="en-US" altLang="ko-KR" dirty="0"/>
              <a:t>), </a:t>
            </a:r>
            <a:r>
              <a:rPr lang="ko-KR" altLang="en-US" dirty="0"/>
              <a:t>전이학습</a:t>
            </a:r>
            <a:r>
              <a:rPr lang="en-US" altLang="ko-KR" dirty="0"/>
              <a:t>(</a:t>
            </a:r>
            <a:r>
              <a:rPr lang="ko-KR" altLang="en-US" dirty="0"/>
              <a:t>한 문제를 위해 학습한 후 다른 문제에도 바로 적용</a:t>
            </a:r>
            <a:r>
              <a:rPr lang="en-US" altLang="ko-KR" dirty="0"/>
              <a:t>)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620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파이토치의</a:t>
            </a:r>
            <a:r>
              <a:rPr lang="ko-KR" altLang="en-US" sz="3000" b="1" dirty="0"/>
              <a:t>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9F490-921C-4C7E-AE57-55A30769763A}"/>
              </a:ext>
            </a:extLst>
          </p:cNvPr>
          <p:cNvSpPr txBox="1"/>
          <p:nvPr/>
        </p:nvSpPr>
        <p:spPr>
          <a:xfrm>
            <a:off x="0" y="55399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설치가 간편하다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이해와 디버깅이 쉬운 직관적이고 간결한 코드로 구성되어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Define-by-Run </a:t>
            </a:r>
            <a:r>
              <a:rPr lang="ko-KR" altLang="en-US" dirty="0"/>
              <a:t>방식을 기반으로 한 실시간 결과값을 </a:t>
            </a:r>
            <a:r>
              <a:rPr lang="ko-KR" altLang="en-US" dirty="0" err="1"/>
              <a:t>시각화한다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파이썬 라이브러리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Cython</a:t>
            </a:r>
            <a:r>
              <a:rPr lang="en-US" altLang="ko-KR" dirty="0"/>
              <a:t>)</a:t>
            </a:r>
            <a:r>
              <a:rPr lang="ko-KR" altLang="en-US" dirty="0"/>
              <a:t>와 높은 호환성을 가진다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빠른</a:t>
            </a:r>
            <a:r>
              <a:rPr lang="en-US" altLang="ko-KR" dirty="0"/>
              <a:t> </a:t>
            </a:r>
            <a:r>
              <a:rPr lang="ko-KR" altLang="en-US" dirty="0"/>
              <a:t>모델 훈련이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모델 그래프를 만들 때 고정상태가 아니기 때문에 언제든지 데이터에 따라 조절이 가능하다</a:t>
            </a:r>
            <a:r>
              <a:rPr lang="en-US" altLang="ko-KR" dirty="0"/>
              <a:t>.(</a:t>
            </a:r>
            <a:r>
              <a:rPr lang="ko-KR" altLang="en-US" dirty="0"/>
              <a:t>유연성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8832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파이토치의</a:t>
            </a:r>
            <a:r>
              <a:rPr lang="ko-KR" altLang="en-US" sz="3000" b="1" dirty="0"/>
              <a:t> 장점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9F490-921C-4C7E-AE57-55A30769763A}"/>
              </a:ext>
            </a:extLst>
          </p:cNvPr>
          <p:cNvSpPr txBox="1"/>
          <p:nvPr/>
        </p:nvSpPr>
        <p:spPr>
          <a:xfrm>
            <a:off x="0" y="553998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설치가 간편하다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이해와 디버깅이 쉬운 직관적이고 간결한 코드로 구성되어 있다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Define-by-Run </a:t>
            </a:r>
            <a:r>
              <a:rPr lang="ko-KR" altLang="en-US" dirty="0"/>
              <a:t>방식을 기반으로 한 실시간 결과값을 </a:t>
            </a:r>
            <a:r>
              <a:rPr lang="ko-KR" altLang="en-US" dirty="0" err="1"/>
              <a:t>시각화한다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파이썬 라이브러리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Cython</a:t>
            </a:r>
            <a:r>
              <a:rPr lang="en-US" altLang="ko-KR" dirty="0"/>
              <a:t>)</a:t>
            </a:r>
            <a:r>
              <a:rPr lang="ko-KR" altLang="en-US" dirty="0"/>
              <a:t>와 높은 호환성을 가진다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빠른</a:t>
            </a:r>
            <a:r>
              <a:rPr lang="en-US" altLang="ko-KR" dirty="0"/>
              <a:t> </a:t>
            </a:r>
            <a:r>
              <a:rPr lang="ko-KR" altLang="en-US" dirty="0"/>
              <a:t>모델 훈련이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모델 그래프를 만들 때 고정상태가 아니기 때문에 언제든지 데이터에 따라 조절이 가능하다</a:t>
            </a:r>
            <a:r>
              <a:rPr lang="en-US" altLang="ko-KR" dirty="0"/>
              <a:t>.(</a:t>
            </a:r>
            <a:r>
              <a:rPr lang="ko-KR" altLang="en-US" dirty="0"/>
              <a:t>유연성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학습 및 추론 속도가 빠르고 다루기 쉽다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14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딥러닝과</a:t>
            </a:r>
            <a:r>
              <a:rPr lang="ko-KR" altLang="en-US" sz="3000" b="1" dirty="0"/>
              <a:t> 신경망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EABA02-B8E1-42DF-9C29-422FD758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99" y="1219199"/>
            <a:ext cx="7320002" cy="3534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B02304-E659-4807-A470-6A09D1686DAB}"/>
              </a:ext>
            </a:extLst>
          </p:cNvPr>
          <p:cNvSpPr txBox="1"/>
          <p:nvPr/>
        </p:nvSpPr>
        <p:spPr>
          <a:xfrm>
            <a:off x="0" y="510493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데이터 사이의 복잡한 관계를 스스로 학습한다는 점에 사람들은 </a:t>
            </a:r>
            <a:r>
              <a:rPr lang="ko-KR" altLang="en-US" dirty="0" err="1"/>
              <a:t>머신러닝에</a:t>
            </a:r>
            <a:r>
              <a:rPr lang="ko-KR" altLang="en-US" dirty="0"/>
              <a:t> 매료되어 위와 같은 다양한 알고리즘이 개발됨</a:t>
            </a:r>
            <a:r>
              <a:rPr lang="en-US" altLang="ko-KR" dirty="0"/>
              <a:t>. </a:t>
            </a:r>
            <a:r>
              <a:rPr lang="ko-KR" altLang="en-US" dirty="0"/>
              <a:t>그 중 인공 신경망이라는 알고리즘이 있는데 이를 여러 겹 쌓아 학습한다면 심층 인공신경망</a:t>
            </a:r>
            <a:r>
              <a:rPr lang="en-US" altLang="ko-KR" dirty="0"/>
              <a:t>(deep neural network), </a:t>
            </a:r>
            <a:r>
              <a:rPr lang="ko-KR" altLang="en-US" dirty="0"/>
              <a:t>즉 딥러닝</a:t>
            </a:r>
            <a:r>
              <a:rPr lang="en-US" altLang="ko-KR" dirty="0"/>
              <a:t>(</a:t>
            </a:r>
            <a:r>
              <a:rPr lang="en-US" altLang="ko-KR" dirty="0" err="1"/>
              <a:t>deeplearning</a:t>
            </a:r>
            <a:r>
              <a:rPr lang="en-US" altLang="ko-KR" dirty="0"/>
              <a:t>)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7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/>
              <a:t>딥러닝의</a:t>
            </a:r>
            <a:r>
              <a:rPr lang="ko-KR" altLang="en-US" sz="3000" b="1" dirty="0"/>
              <a:t> 역사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7E824A-9709-43AC-BEF1-40B497508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48188"/>
              </p:ext>
            </p:extLst>
          </p:nvPr>
        </p:nvGraphicFramePr>
        <p:xfrm>
          <a:off x="2032000" y="1420585"/>
          <a:ext cx="8128000" cy="462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4">
                  <a:extLst>
                    <a:ext uri="{9D8B030D-6E8A-4147-A177-3AD203B41FA5}">
                      <a16:colId xmlns:a16="http://schemas.microsoft.com/office/drawing/2014/main" val="3079686133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4096857574"/>
                    </a:ext>
                  </a:extLst>
                </a:gridCol>
              </a:tblGrid>
              <a:tr h="770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연도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206507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신경망</a:t>
                      </a:r>
                      <a:r>
                        <a:rPr lang="en-US" altLang="ko-KR" dirty="0"/>
                        <a:t>(Neural Network)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1943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730864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역전파</a:t>
                      </a:r>
                      <a:r>
                        <a:rPr lang="en-US" altLang="ko-KR" dirty="0"/>
                        <a:t>(Backpropagation)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1960</a:t>
                      </a:r>
                      <a:r>
                        <a:rPr lang="ko-KR" altLang="en-US" dirty="0"/>
                        <a:t>년대 초반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183576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컨볼루션</a:t>
                      </a:r>
                      <a:r>
                        <a:rPr lang="ko-KR" altLang="en-US" dirty="0"/>
                        <a:t> 신경망</a:t>
                      </a:r>
                      <a:r>
                        <a:rPr lang="en-US" altLang="ko-KR" dirty="0"/>
                        <a:t>(Convolution Neural Networks)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1979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841697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순환 신경망</a:t>
                      </a:r>
                      <a:r>
                        <a:rPr lang="en-US" altLang="ko-KR" dirty="0"/>
                        <a:t>(Recurrent Neural Networks)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1980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581335"/>
                  </a:ext>
                </a:extLst>
              </a:tr>
              <a:tr h="770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LSTM(Long Short-Term Memory)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058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7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딥러닝 데이터셋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80A7-B896-4F8D-B909-249B55357FB7}"/>
              </a:ext>
            </a:extLst>
          </p:cNvPr>
          <p:cNvSpPr txBox="1"/>
          <p:nvPr/>
        </p:nvSpPr>
        <p:spPr>
          <a:xfrm>
            <a:off x="0" y="89807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MNIST | </a:t>
            </a:r>
            <a:r>
              <a:rPr lang="ko-KR" altLang="en-US" dirty="0" err="1"/>
              <a:t>손글씨</a:t>
            </a:r>
            <a:r>
              <a:rPr lang="ko-KR" altLang="en-US" dirty="0"/>
              <a:t> 이미지</a:t>
            </a:r>
          </a:p>
        </p:txBody>
      </p:sp>
      <p:pic>
        <p:nvPicPr>
          <p:cNvPr id="11266" name="Picture 2" descr="MNIST 이미지 검색결과">
            <a:extLst>
              <a:ext uri="{FF2B5EF4-FFF2-40B4-BE49-F238E27FC236}">
                <a16:creationId xmlns:a16="http://schemas.microsoft.com/office/drawing/2014/main" id="{A3E85F1F-D573-4DE3-8926-14D83BAC5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761" y="1709737"/>
            <a:ext cx="56578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00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딥러닝 데이터셋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80A7-B896-4F8D-B909-249B55357FB7}"/>
              </a:ext>
            </a:extLst>
          </p:cNvPr>
          <p:cNvSpPr txBox="1"/>
          <p:nvPr/>
        </p:nvSpPr>
        <p:spPr>
          <a:xfrm>
            <a:off x="0" y="89807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MNIST | </a:t>
            </a:r>
            <a:r>
              <a:rPr lang="ko-KR" altLang="en-US" dirty="0" err="1"/>
              <a:t>손글씨</a:t>
            </a:r>
            <a:r>
              <a:rPr lang="ko-KR" altLang="en-US" dirty="0"/>
              <a:t>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COCO </a:t>
            </a:r>
            <a:r>
              <a:rPr lang="ko-KR" altLang="en-US" dirty="0"/>
              <a:t>데이터셋 </a:t>
            </a:r>
            <a:r>
              <a:rPr lang="en-US" altLang="ko-KR" dirty="0"/>
              <a:t>| </a:t>
            </a:r>
            <a:r>
              <a:rPr lang="ko-KR" altLang="en-US" dirty="0"/>
              <a:t>다양한 </a:t>
            </a:r>
            <a:r>
              <a:rPr lang="en-US" altLang="ko-KR" dirty="0"/>
              <a:t>class </a:t>
            </a:r>
            <a:r>
              <a:rPr lang="ko-KR" altLang="en-US" dirty="0"/>
              <a:t>별 이미지</a:t>
            </a:r>
          </a:p>
        </p:txBody>
      </p:sp>
      <p:pic>
        <p:nvPicPr>
          <p:cNvPr id="5122" name="Picture 2" descr="COCO 데이터셋 이미지 검색결과">
            <a:extLst>
              <a:ext uri="{FF2B5EF4-FFF2-40B4-BE49-F238E27FC236}">
                <a16:creationId xmlns:a16="http://schemas.microsoft.com/office/drawing/2014/main" id="{3B4909F6-0883-40B4-86F7-209F27633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0"/>
            <a:ext cx="6548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7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딥러닝 데이터셋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80A7-B896-4F8D-B909-249B55357FB7}"/>
              </a:ext>
            </a:extLst>
          </p:cNvPr>
          <p:cNvSpPr txBox="1"/>
          <p:nvPr/>
        </p:nvSpPr>
        <p:spPr>
          <a:xfrm>
            <a:off x="0" y="89807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MNIST | </a:t>
            </a:r>
            <a:r>
              <a:rPr lang="ko-KR" altLang="en-US" dirty="0" err="1"/>
              <a:t>손글씨</a:t>
            </a:r>
            <a:r>
              <a:rPr lang="ko-KR" altLang="en-US" dirty="0"/>
              <a:t>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COCO </a:t>
            </a:r>
            <a:r>
              <a:rPr lang="ko-KR" altLang="en-US" dirty="0"/>
              <a:t>데이터셋 </a:t>
            </a:r>
            <a:r>
              <a:rPr lang="en-US" altLang="ko-KR" dirty="0"/>
              <a:t>| </a:t>
            </a:r>
            <a:r>
              <a:rPr lang="ko-KR" altLang="en-US" dirty="0"/>
              <a:t>다양한 </a:t>
            </a:r>
            <a:r>
              <a:rPr lang="en-US" altLang="ko-KR" dirty="0"/>
              <a:t>class </a:t>
            </a:r>
            <a:r>
              <a:rPr lang="ko-KR" altLang="en-US" dirty="0"/>
              <a:t>별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CIFAR | 10</a:t>
            </a:r>
            <a:r>
              <a:rPr lang="ko-KR" altLang="en-US" dirty="0"/>
              <a:t>개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60000</a:t>
            </a:r>
            <a:r>
              <a:rPr lang="ko-KR" altLang="en-US" dirty="0"/>
              <a:t>개 </a:t>
            </a:r>
            <a:r>
              <a:rPr lang="ko-KR" altLang="en-US" dirty="0" err="1"/>
              <a:t>컬러이미지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53EA4-A8A0-48D1-A6FC-AA3FB61C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898071"/>
            <a:ext cx="6753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6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딥러닝 데이터셋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80A7-B896-4F8D-B909-249B55357FB7}"/>
              </a:ext>
            </a:extLst>
          </p:cNvPr>
          <p:cNvSpPr txBox="1"/>
          <p:nvPr/>
        </p:nvSpPr>
        <p:spPr>
          <a:xfrm>
            <a:off x="0" y="898071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MNIST | </a:t>
            </a:r>
            <a:r>
              <a:rPr lang="ko-KR" altLang="en-US" dirty="0" err="1"/>
              <a:t>손글씨</a:t>
            </a:r>
            <a:r>
              <a:rPr lang="ko-KR" altLang="en-US" dirty="0"/>
              <a:t>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COCO </a:t>
            </a:r>
            <a:r>
              <a:rPr lang="ko-KR" altLang="en-US" dirty="0"/>
              <a:t>데이터셋 </a:t>
            </a:r>
            <a:r>
              <a:rPr lang="en-US" altLang="ko-KR" dirty="0"/>
              <a:t>| </a:t>
            </a:r>
            <a:r>
              <a:rPr lang="ko-KR" altLang="en-US" dirty="0"/>
              <a:t>다양한 </a:t>
            </a:r>
            <a:r>
              <a:rPr lang="en-US" altLang="ko-KR" dirty="0"/>
              <a:t>class </a:t>
            </a:r>
            <a:r>
              <a:rPr lang="ko-KR" altLang="en-US" dirty="0"/>
              <a:t>별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CIFAR | 10</a:t>
            </a:r>
            <a:r>
              <a:rPr lang="ko-KR" altLang="en-US" dirty="0"/>
              <a:t>개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60000</a:t>
            </a:r>
            <a:r>
              <a:rPr lang="ko-KR" altLang="en-US" dirty="0"/>
              <a:t>개 </a:t>
            </a:r>
            <a:r>
              <a:rPr lang="ko-KR" altLang="en-US" dirty="0" err="1"/>
              <a:t>컬러이미지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SVHN | street view house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3314" name="Picture 2" descr="street view house numbers dataset 이미지 검색결과">
            <a:extLst>
              <a:ext uri="{FF2B5EF4-FFF2-40B4-BE49-F238E27FC236}">
                <a16:creationId xmlns:a16="http://schemas.microsoft.com/office/drawing/2014/main" id="{9FBDD139-C7F0-44E5-A4E0-59A99BB2E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898071"/>
            <a:ext cx="5157107" cy="515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9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1390D-E05D-4DB0-8D01-AD4ED50AA273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딥러닝 데이터셋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680A7-B896-4F8D-B909-249B55357FB7}"/>
              </a:ext>
            </a:extLst>
          </p:cNvPr>
          <p:cNvSpPr txBox="1"/>
          <p:nvPr/>
        </p:nvSpPr>
        <p:spPr>
          <a:xfrm>
            <a:off x="0" y="89807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MNIST | </a:t>
            </a:r>
            <a:r>
              <a:rPr lang="ko-KR" altLang="en-US" dirty="0" err="1"/>
              <a:t>손글씨</a:t>
            </a:r>
            <a:r>
              <a:rPr lang="ko-KR" altLang="en-US" dirty="0"/>
              <a:t>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COCO </a:t>
            </a:r>
            <a:r>
              <a:rPr lang="ko-KR" altLang="en-US" dirty="0"/>
              <a:t>데이터셋 </a:t>
            </a:r>
            <a:r>
              <a:rPr lang="en-US" altLang="ko-KR" dirty="0"/>
              <a:t>| </a:t>
            </a:r>
            <a:r>
              <a:rPr lang="ko-KR" altLang="en-US" dirty="0"/>
              <a:t>다양한 </a:t>
            </a:r>
            <a:r>
              <a:rPr lang="en-US" altLang="ko-KR" dirty="0"/>
              <a:t>class </a:t>
            </a:r>
            <a:r>
              <a:rPr lang="ko-KR" altLang="en-US" dirty="0"/>
              <a:t>별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CIFAR | 10</a:t>
            </a:r>
            <a:r>
              <a:rPr lang="ko-KR" altLang="en-US" dirty="0"/>
              <a:t>개 </a:t>
            </a:r>
            <a:r>
              <a:rPr lang="en-US" altLang="ko-KR" dirty="0"/>
              <a:t>class,</a:t>
            </a:r>
            <a:r>
              <a:rPr lang="ko-KR" altLang="en-US" dirty="0"/>
              <a:t> </a:t>
            </a:r>
            <a:r>
              <a:rPr lang="en-US" altLang="ko-KR" dirty="0"/>
              <a:t>60000</a:t>
            </a:r>
            <a:r>
              <a:rPr lang="ko-KR" altLang="en-US" dirty="0"/>
              <a:t>개 </a:t>
            </a:r>
            <a:r>
              <a:rPr lang="ko-KR" altLang="en-US" dirty="0" err="1"/>
              <a:t>컬러이미지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SVHN | street view house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PASCAL VOC | 20</a:t>
            </a:r>
            <a:r>
              <a:rPr lang="ko-KR" altLang="en-US" dirty="0"/>
              <a:t>개 </a:t>
            </a:r>
            <a:r>
              <a:rPr lang="en-US" altLang="ko-KR" dirty="0"/>
              <a:t>class,</a:t>
            </a:r>
            <a:r>
              <a:rPr lang="ko-KR" altLang="en-US" dirty="0"/>
              <a:t> </a:t>
            </a:r>
            <a:r>
              <a:rPr lang="en-US" altLang="ko-KR" dirty="0"/>
              <a:t>11530</a:t>
            </a:r>
            <a:r>
              <a:rPr lang="ko-KR" altLang="en-US" dirty="0"/>
              <a:t>개 이미지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14338" name="Picture 2" descr="pascal voc 이미지 검색결과">
            <a:extLst>
              <a:ext uri="{FF2B5EF4-FFF2-40B4-BE49-F238E27FC236}">
                <a16:creationId xmlns:a16="http://schemas.microsoft.com/office/drawing/2014/main" id="{020B0EFE-5B58-479C-B0F4-9E417EFE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546" y="2719472"/>
            <a:ext cx="80962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0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973</Words>
  <Application>Microsoft Office PowerPoint</Application>
  <PresentationFormat>와이드스크린</PresentationFormat>
  <Paragraphs>121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16</cp:revision>
  <dcterms:created xsi:type="dcterms:W3CDTF">2020-03-25T15:56:21Z</dcterms:created>
  <dcterms:modified xsi:type="dcterms:W3CDTF">2020-03-25T19:12:17Z</dcterms:modified>
</cp:coreProperties>
</file>