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1" r:id="rId7"/>
    <p:sldId id="266" r:id="rId8"/>
    <p:sldId id="267" r:id="rId9"/>
    <p:sldId id="260" r:id="rId10"/>
    <p:sldId id="262" r:id="rId11"/>
    <p:sldId id="272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5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B6E-76B6-4606-B259-81125A3A1B7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CCAB0-AF2E-470A-A83E-08367CC89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0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CCAB0-AF2E-470A-A83E-08367CC898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3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4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8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CCAB0-AF2E-470A-A83E-08367CC898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0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CCAB0-AF2E-470A-A83E-08367CC898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5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5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4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0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188D-A011-4395-BC02-401688CD0E9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9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FF3FE-0430-4DD0-9BA4-D7A77B30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617" y="1552575"/>
            <a:ext cx="7766936" cy="2498261"/>
          </a:xfrm>
        </p:spPr>
        <p:txBody>
          <a:bodyPr/>
          <a:lstStyle/>
          <a:p>
            <a:pPr algn="ctr"/>
            <a:br>
              <a:rPr lang="fr-FR" dirty="0"/>
            </a:br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Prédiction de la qualité  du vin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1CBFC5-7BC1-44AF-9DB5-CB215D0A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577" y="3176540"/>
            <a:ext cx="7519016" cy="240245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2 Big Data et Fouille de Données </a:t>
            </a:r>
          </a:p>
          <a:p>
            <a:pPr algn="ctr"/>
            <a:br>
              <a:rPr lang="fr-FR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Université Paris 8 Vincennes Saint-Denis</a:t>
            </a:r>
          </a:p>
          <a:p>
            <a:pPr algn="ctr"/>
            <a:endParaRPr lang="fr-FR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par : </a:t>
            </a:r>
            <a:r>
              <a:rPr lang="fr-FR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Rolih DANGBO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21/01/2020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93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083247" y="385281"/>
            <a:ext cx="7840834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FCFDE9-FB50-4A2B-9CE9-C5356A067D3C}"/>
              </a:ext>
            </a:extLst>
          </p:cNvPr>
          <p:cNvSpPr txBox="1">
            <a:spLocks/>
          </p:cNvSpPr>
          <p:nvPr/>
        </p:nvSpPr>
        <p:spPr>
          <a:xfrm>
            <a:off x="891015" y="1458410"/>
            <a:ext cx="8596668" cy="5104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Test de corrélations entre les variables</a:t>
            </a:r>
          </a:p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772815-6E2C-4554-9FF0-F8091992D4B9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9/12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BF1435-9435-48C8-93E2-AD45C61F0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8" y="2071868"/>
            <a:ext cx="7759810" cy="44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083247" y="385281"/>
            <a:ext cx="7840834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FCFDE9-FB50-4A2B-9CE9-C5356A067D3C}"/>
              </a:ext>
            </a:extLst>
          </p:cNvPr>
          <p:cNvSpPr txBox="1">
            <a:spLocks/>
          </p:cNvSpPr>
          <p:nvPr/>
        </p:nvSpPr>
        <p:spPr>
          <a:xfrm>
            <a:off x="891015" y="1458410"/>
            <a:ext cx="8596668" cy="5104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Test de corrélations entre les variables</a:t>
            </a:r>
          </a:p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772815-6E2C-4554-9FF0-F8091992D4B9}"/>
              </a:ext>
            </a:extLst>
          </p:cNvPr>
          <p:cNvSpPr txBox="1"/>
          <p:nvPr/>
        </p:nvSpPr>
        <p:spPr>
          <a:xfrm>
            <a:off x="10752881" y="6133713"/>
            <a:ext cx="125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10/12</a:t>
            </a:r>
          </a:p>
        </p:txBody>
      </p:sp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868674D0-D1AA-4337-A980-C38764C8D7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90" y="2002420"/>
            <a:ext cx="8055980" cy="45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083247" y="385281"/>
            <a:ext cx="6545451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FCFDE9-FB50-4A2B-9CE9-C5356A067D3C}"/>
              </a:ext>
            </a:extLst>
          </p:cNvPr>
          <p:cNvSpPr txBox="1">
            <a:spLocks/>
          </p:cNvSpPr>
          <p:nvPr/>
        </p:nvSpPr>
        <p:spPr>
          <a:xfrm>
            <a:off x="891015" y="1714681"/>
            <a:ext cx="8596668" cy="342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772815-6E2C-4554-9FF0-F8091992D4B9}"/>
              </a:ext>
            </a:extLst>
          </p:cNvPr>
          <p:cNvSpPr txBox="1"/>
          <p:nvPr/>
        </p:nvSpPr>
        <p:spPr>
          <a:xfrm>
            <a:off x="10521387" y="6133713"/>
            <a:ext cx="148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11/12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4298487-CF53-4A74-8F11-A0CC05C00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58946"/>
              </p:ext>
            </p:extLst>
          </p:nvPr>
        </p:nvGraphicFramePr>
        <p:xfrm>
          <a:off x="1083247" y="2224374"/>
          <a:ext cx="8128000" cy="158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3986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6697192"/>
                    </a:ext>
                  </a:extLst>
                </a:gridCol>
              </a:tblGrid>
              <a:tr h="791849">
                <a:tc>
                  <a:txBody>
                    <a:bodyPr/>
                    <a:lstStyle/>
                    <a:p>
                      <a:r>
                        <a:rPr lang="fr-FR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Régression Linéaire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93872"/>
                  </a:ext>
                </a:extLst>
              </a:tr>
              <a:tr h="791849">
                <a:tc>
                  <a:txBody>
                    <a:bodyPr/>
                    <a:lstStyle/>
                    <a:p>
                      <a:r>
                        <a:rPr lang="fr-FR" dirty="0"/>
                        <a:t>Accuracy : 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Accuracy : 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44263"/>
                  </a:ext>
                </a:extLst>
              </a:tr>
            </a:tbl>
          </a:graphicData>
        </a:graphic>
      </p:graphicFrame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244DCC2-36B3-4093-A457-327B936BAC4A}"/>
              </a:ext>
            </a:extLst>
          </p:cNvPr>
          <p:cNvSpPr txBox="1">
            <a:spLocks/>
          </p:cNvSpPr>
          <p:nvPr/>
        </p:nvSpPr>
        <p:spPr>
          <a:xfrm>
            <a:off x="891015" y="1458410"/>
            <a:ext cx="8596668" cy="5104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  <a:p>
            <a:pPr marL="0" indent="0">
              <a:buNone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DB65A7-70A8-45B1-AF35-C125DDBADE49}"/>
              </a:ext>
            </a:extLst>
          </p:cNvPr>
          <p:cNvSpPr txBox="1">
            <a:spLocks/>
          </p:cNvSpPr>
          <p:nvPr/>
        </p:nvSpPr>
        <p:spPr>
          <a:xfrm>
            <a:off x="781895" y="1678329"/>
            <a:ext cx="8596668" cy="305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Montée en compétences sur l’utilisation des algorithmes de machine </a:t>
            </a:r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avec </a:t>
            </a:r>
            <a:r>
              <a:rPr lang="fr-F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endParaRPr lang="fr-F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Evaluation des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2D6FC-27B1-44CE-92A2-8C2F2E728F1F}"/>
              </a:ext>
            </a:extLst>
          </p:cNvPr>
          <p:cNvSpPr/>
          <p:nvPr/>
        </p:nvSpPr>
        <p:spPr>
          <a:xfrm>
            <a:off x="781895" y="354274"/>
            <a:ext cx="5886450" cy="8842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40A224-78E5-4336-A24B-98584336DD8E}"/>
              </a:ext>
            </a:extLst>
          </p:cNvPr>
          <p:cNvSpPr txBox="1"/>
          <p:nvPr/>
        </p:nvSpPr>
        <p:spPr>
          <a:xfrm>
            <a:off x="10787604" y="6180012"/>
            <a:ext cx="163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25646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8EBAA48-F0E7-485C-8C99-F823C2BAF065}"/>
              </a:ext>
            </a:extLst>
          </p:cNvPr>
          <p:cNvSpPr txBox="1">
            <a:spLocks/>
          </p:cNvSpPr>
          <p:nvPr/>
        </p:nvSpPr>
        <p:spPr>
          <a:xfrm>
            <a:off x="862045" y="2209799"/>
            <a:ext cx="9288951" cy="3809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Problématique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de Spark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 des données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Algorithmes utilisés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  <a:p>
            <a:r>
              <a:rPr lang="fr-FR" sz="5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fr-FR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83FF5-73E2-4796-9B75-62964E08CF70}"/>
              </a:ext>
            </a:extLst>
          </p:cNvPr>
          <p:cNvSpPr/>
          <p:nvPr/>
        </p:nvSpPr>
        <p:spPr>
          <a:xfrm>
            <a:off x="955515" y="359700"/>
            <a:ext cx="5886450" cy="9540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76170F-0A83-431D-8A55-D5D372FF4062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3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DB65A7-70A8-45B1-AF35-C125DDBADE49}"/>
              </a:ext>
            </a:extLst>
          </p:cNvPr>
          <p:cNvSpPr txBox="1">
            <a:spLocks/>
          </p:cNvSpPr>
          <p:nvPr/>
        </p:nvSpPr>
        <p:spPr>
          <a:xfrm>
            <a:off x="648759" y="2486025"/>
            <a:ext cx="8596668" cy="342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Collecte des données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Exploration des données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Utilisation d’algorithmes de machine sur les données avec </a:t>
            </a:r>
            <a:r>
              <a:rPr lang="fr-F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Expérimentations et résultats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2D6FC-27B1-44CE-92A2-8C2F2E728F1F}"/>
              </a:ext>
            </a:extLst>
          </p:cNvPr>
          <p:cNvSpPr/>
          <p:nvPr/>
        </p:nvSpPr>
        <p:spPr>
          <a:xfrm>
            <a:off x="799230" y="383672"/>
            <a:ext cx="5886450" cy="901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4715A6-B2BA-41C6-BDEF-D3B554381479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427061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0F4C4-0114-496B-89F8-DBA4E9EC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54" y="2638029"/>
            <a:ext cx="8596668" cy="261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Prédire la qualité du vin avec des algorithmes de machine </a:t>
            </a:r>
            <a:r>
              <a:rPr lang="fr-FR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fr-F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supervisé? </a:t>
            </a:r>
            <a:endParaRPr lang="fr-F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075277" y="481596"/>
            <a:ext cx="5886450" cy="8610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272EE1-2B19-4C1F-BCA2-EE59FB647AD8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376041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0F4C4-0114-496B-89F8-DBA4E9EC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54" y="1678329"/>
            <a:ext cx="8596668" cy="445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075277" y="481596"/>
            <a:ext cx="6598738" cy="8610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de Spark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272EE1-2B19-4C1F-BCA2-EE59FB647AD8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4/12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9763518-35D3-435B-AED1-2F7807AF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0" y="1811003"/>
            <a:ext cx="8021254" cy="41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552773" y="336983"/>
            <a:ext cx="8839200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des données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91DE305-5E8A-4793-80DE-1A49DF0018B0}"/>
              </a:ext>
            </a:extLst>
          </p:cNvPr>
          <p:cNvSpPr txBox="1">
            <a:spLocks/>
          </p:cNvSpPr>
          <p:nvPr/>
        </p:nvSpPr>
        <p:spPr>
          <a:xfrm>
            <a:off x="795305" y="1988314"/>
            <a:ext cx="8596668" cy="342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Nombre de lignes : 4898</a:t>
            </a:r>
          </a:p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Nombre de colonnes : 12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08BC67-1669-4C6B-A351-20882FDD898A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283573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552773" y="336983"/>
            <a:ext cx="8839200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des données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91DE305-5E8A-4793-80DE-1A49DF0018B0}"/>
              </a:ext>
            </a:extLst>
          </p:cNvPr>
          <p:cNvSpPr txBox="1">
            <a:spLocks/>
          </p:cNvSpPr>
          <p:nvPr/>
        </p:nvSpPr>
        <p:spPr>
          <a:xfrm>
            <a:off x="552773" y="1826268"/>
            <a:ext cx="8927429" cy="4018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acidity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qui décrit la teneur d'acidité fixe dans le vin. </a:t>
            </a:r>
          </a:p>
          <a:p>
            <a:pPr lvl="0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volatile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acidity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qui décrit la teneur d'acidité volatile dans le vin. 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citric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qui décrit la teneur d'acide citrique contenu dans le vin. 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residual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sugar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qui décrit la teneur de sucre contenu dans le vin. 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chlorides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qui décrit la teneur en chlorure de sodium contenu dans le vin. </a:t>
            </a:r>
          </a:p>
          <a:p>
            <a:pPr lvl="0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free sulfure dioxyde : colonne décrivant la teneur en dioxyde de souffre libre contenu dans le vin. </a:t>
            </a:r>
          </a:p>
          <a:p>
            <a:pPr lvl="0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total sulfure dioxyde : colonne décrivant la teneur en dioxyde de souffre total contenu dans le vin.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36334A-D480-4393-A928-F65B9A3CC672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42899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795304" y="503041"/>
            <a:ext cx="8499167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des données (suite)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91DE305-5E8A-4793-80DE-1A49DF0018B0}"/>
              </a:ext>
            </a:extLst>
          </p:cNvPr>
          <p:cNvSpPr txBox="1">
            <a:spLocks/>
          </p:cNvSpPr>
          <p:nvPr/>
        </p:nvSpPr>
        <p:spPr>
          <a:xfrm>
            <a:off x="795304" y="1988314"/>
            <a:ext cx="9101049" cy="342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density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décrivant la densité du vin. </a:t>
            </a:r>
          </a:p>
          <a:p>
            <a:pPr lvl="0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pH : colonne décrivant le ph du vin. 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sulphates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décrivant la teneur en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sulphates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de sodium contenu dans le vin. 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alcohol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décrivant la teneur d'alcool contenu dans le vin.</a:t>
            </a:r>
          </a:p>
          <a:p>
            <a:pPr lvl="0"/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colonne décrivant la qualité du vin. Cette colonne va servir comme label pour la prédiction de la qualité du vin (moins bon à très bon).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128DDD-5B6A-49CF-9FE3-D4F3A83DF47B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53250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6F742-FAFF-4C52-B2DE-C2F36866F9CE}"/>
              </a:ext>
            </a:extLst>
          </p:cNvPr>
          <p:cNvSpPr/>
          <p:nvPr/>
        </p:nvSpPr>
        <p:spPr>
          <a:xfrm>
            <a:off x="1225931" y="481597"/>
            <a:ext cx="7952794" cy="90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Algorithmes utilisés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839C03-02E0-4029-910C-BA885896E525}"/>
              </a:ext>
            </a:extLst>
          </p:cNvPr>
          <p:cNvSpPr txBox="1">
            <a:spLocks/>
          </p:cNvSpPr>
          <p:nvPr/>
        </p:nvSpPr>
        <p:spPr>
          <a:xfrm>
            <a:off x="1065447" y="1860992"/>
            <a:ext cx="8596668" cy="342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Régression Linéaire</a:t>
            </a: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AB14C9-397A-4436-BFA3-C1841562235E}"/>
              </a:ext>
            </a:extLst>
          </p:cNvPr>
          <p:cNvSpPr txBox="1"/>
          <p:nvPr/>
        </p:nvSpPr>
        <p:spPr>
          <a:xfrm>
            <a:off x="10902826" y="6133713"/>
            <a:ext cx="11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774780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1256</TotalTime>
  <Words>375</Words>
  <Application>Microsoft Office PowerPoint</Application>
  <PresentationFormat>Grand écran</PresentationFormat>
  <Paragraphs>83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 Prédiction de la qualité  du vin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GENETIQUES ET RESEAUX DE NEURONES RECURRENTS</dc:title>
  <dc:creator>BOUADDA, Bahiya</dc:creator>
  <cp:lastModifiedBy>Rolih DANGBO</cp:lastModifiedBy>
  <cp:revision>22</cp:revision>
  <dcterms:created xsi:type="dcterms:W3CDTF">2020-01-19T16:00:09Z</dcterms:created>
  <dcterms:modified xsi:type="dcterms:W3CDTF">2020-01-22T10:00:04Z</dcterms:modified>
</cp:coreProperties>
</file>