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21" r:id="rId4"/>
    <p:sldId id="424" r:id="rId5"/>
    <p:sldId id="425" r:id="rId6"/>
    <p:sldId id="426" r:id="rId7"/>
    <p:sldId id="427" r:id="rId8"/>
    <p:sldId id="428" r:id="rId9"/>
    <p:sldId id="429" r:id="rId10"/>
    <p:sldId id="423" r:id="rId11"/>
    <p:sldId id="430" r:id="rId12"/>
    <p:sldId id="431" r:id="rId13"/>
    <p:sldId id="432" r:id="rId14"/>
    <p:sldId id="433" r:id="rId15"/>
    <p:sldId id="4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90" d="100"/>
          <a:sy n="90" d="100"/>
        </p:scale>
        <p:origin x="14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xz98lB1RY" TargetMode="External"/><Relationship Id="rId2" Type="http://schemas.openxmlformats.org/officeDocument/2006/relationships/hyperlink" Target="https://www.youtube.com/watch?v=4VFgUvS8Ub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mkeith1303/DeepAzureFinalProject.git" TargetMode="External"/><Relationship Id="rId4" Type="http://schemas.openxmlformats.org/officeDocument/2006/relationships/hyperlink" Target="https://www.youtube.com/watch?v=bCZd43rZra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Azure Batch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Keith, Joel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Opioid crisis – how can Azure Batch help?</a:t>
            </a:r>
          </a:p>
          <a:p>
            <a:r>
              <a:rPr lang="en-US" sz="2400" dirty="0"/>
              <a:t>Tracking dispenses is highly useful but doesn’t go far enough</a:t>
            </a:r>
          </a:p>
          <a:p>
            <a:r>
              <a:rPr lang="en-US" sz="2400" dirty="0"/>
              <a:t>Ordering habits can expose internal fraud and abuse</a:t>
            </a:r>
          </a:p>
          <a:p>
            <a:r>
              <a:rPr lang="en-US" sz="2400" dirty="0"/>
              <a:t>Individual Suppliers can only see their piece of the puzzle</a:t>
            </a:r>
          </a:p>
          <a:p>
            <a:r>
              <a:rPr lang="en-US" sz="2400" dirty="0" err="1"/>
              <a:t>EnterpriseRx</a:t>
            </a:r>
            <a:r>
              <a:rPr lang="en-US" sz="2400" dirty="0"/>
              <a:t> PMS can see all orders across all Suppliers</a:t>
            </a:r>
          </a:p>
          <a:p>
            <a:r>
              <a:rPr lang="en-US" sz="2400" dirty="0"/>
              <a:t>1000s of Purchase Orders are processed daily, how to effectively track all of that activity?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5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Leverage Azure Batch for scalable processing environment</a:t>
            </a:r>
          </a:p>
          <a:p>
            <a:r>
              <a:rPr lang="en-US" sz="2400" dirty="0"/>
              <a:t>Run an Azure Batch job that can identify when opioids are ordered and track the ordering events</a:t>
            </a:r>
          </a:p>
          <a:p>
            <a:r>
              <a:rPr lang="en-US" sz="2400" dirty="0"/>
              <a:t>Parse EDI 855 Purchase Order Acknowledgments documents to identify opioid drugs</a:t>
            </a:r>
          </a:p>
          <a:p>
            <a:r>
              <a:rPr lang="en-US" sz="2400" dirty="0"/>
              <a:t>Store ordering data for reporting and analysis</a:t>
            </a:r>
          </a:p>
          <a:p>
            <a:r>
              <a:rPr lang="en-US" sz="2400" dirty="0"/>
              <a:t>Grow the processing capacity as more customers are brought in</a:t>
            </a:r>
          </a:p>
          <a:p>
            <a:r>
              <a:rPr lang="en-US" sz="2400" dirty="0"/>
              <a:t>Use Azure Batch Java SDK, MySQL 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9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B13BA-9D06-4D16-8F7F-D4A2CEA14FDF}"/>
              </a:ext>
            </a:extLst>
          </p:cNvPr>
          <p:cNvSpPr/>
          <p:nvPr/>
        </p:nvSpPr>
        <p:spPr>
          <a:xfrm>
            <a:off x="3733800" y="1600200"/>
            <a:ext cx="4648200" cy="47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F000-AA8D-4FC8-9927-B701F35E7430}"/>
              </a:ext>
            </a:extLst>
          </p:cNvPr>
          <p:cNvSpPr txBox="1"/>
          <p:nvPr/>
        </p:nvSpPr>
        <p:spPr>
          <a:xfrm>
            <a:off x="3784605" y="16764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9433B-919D-4883-965B-8D65F3CEF1E1}"/>
              </a:ext>
            </a:extLst>
          </p:cNvPr>
          <p:cNvSpPr/>
          <p:nvPr/>
        </p:nvSpPr>
        <p:spPr>
          <a:xfrm>
            <a:off x="3962400" y="2133600"/>
            <a:ext cx="4191000" cy="2438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0CB9B-5532-4D6D-9A6B-23179E9FB79D}"/>
              </a:ext>
            </a:extLst>
          </p:cNvPr>
          <p:cNvSpPr txBox="1"/>
          <p:nvPr/>
        </p:nvSpPr>
        <p:spPr>
          <a:xfrm>
            <a:off x="3962400" y="2137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39325-4615-481D-9850-55A81E93EBB7}"/>
              </a:ext>
            </a:extLst>
          </p:cNvPr>
          <p:cNvSpPr/>
          <p:nvPr/>
        </p:nvSpPr>
        <p:spPr>
          <a:xfrm>
            <a:off x="4038600" y="4953000"/>
            <a:ext cx="3048000" cy="12626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3BD93-81C6-481B-93EA-61E0B6B20D09}"/>
              </a:ext>
            </a:extLst>
          </p:cNvPr>
          <p:cNvSpPr txBox="1"/>
          <p:nvPr/>
        </p:nvSpPr>
        <p:spPr>
          <a:xfrm>
            <a:off x="4038600" y="4935279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 VM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8C4599-CB78-418A-BCE3-C148BD4CEDC9}"/>
              </a:ext>
            </a:extLst>
          </p:cNvPr>
          <p:cNvSpPr/>
          <p:nvPr/>
        </p:nvSpPr>
        <p:spPr>
          <a:xfrm>
            <a:off x="5181600" y="5322333"/>
            <a:ext cx="1371600" cy="778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7EB87-7B9D-4856-AEDB-26A7ADD442D1}"/>
              </a:ext>
            </a:extLst>
          </p:cNvPr>
          <p:cNvSpPr/>
          <p:nvPr/>
        </p:nvSpPr>
        <p:spPr>
          <a:xfrm>
            <a:off x="4285565" y="2659187"/>
            <a:ext cx="1524000" cy="1722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0125E-3BFA-439F-B336-60FD3C035F04}"/>
              </a:ext>
            </a:extLst>
          </p:cNvPr>
          <p:cNvSpPr txBox="1"/>
          <p:nvPr/>
        </p:nvSpPr>
        <p:spPr>
          <a:xfrm>
            <a:off x="4343400" y="26289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883D8-0C53-48C7-9390-D6062F63969F}"/>
              </a:ext>
            </a:extLst>
          </p:cNvPr>
          <p:cNvSpPr/>
          <p:nvPr/>
        </p:nvSpPr>
        <p:spPr>
          <a:xfrm>
            <a:off x="6324600" y="2644868"/>
            <a:ext cx="1524000" cy="1722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9355F-C6C7-493F-A474-763D6947E899}"/>
              </a:ext>
            </a:extLst>
          </p:cNvPr>
          <p:cNvSpPr txBox="1"/>
          <p:nvPr/>
        </p:nvSpPr>
        <p:spPr>
          <a:xfrm>
            <a:off x="6324600" y="2652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03E910-262E-4636-AA55-949C38FE0774}"/>
              </a:ext>
            </a:extLst>
          </p:cNvPr>
          <p:cNvSpPr/>
          <p:nvPr/>
        </p:nvSpPr>
        <p:spPr>
          <a:xfrm>
            <a:off x="4602564" y="3206155"/>
            <a:ext cx="953869" cy="821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Job/Task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068BE0-0ABA-4DDB-A278-747E7802152C}"/>
              </a:ext>
            </a:extLst>
          </p:cNvPr>
          <p:cNvSpPr/>
          <p:nvPr/>
        </p:nvSpPr>
        <p:spPr>
          <a:xfrm>
            <a:off x="6609665" y="3236939"/>
            <a:ext cx="953869" cy="821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Job/Task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240A82-61A2-499A-B185-EDA0A8896C52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826264" y="4281197"/>
            <a:ext cx="1294370" cy="78790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06F3A11-208A-4BDD-B09E-BFBC4D0648A0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rot="5400000">
            <a:off x="5845208" y="4080940"/>
            <a:ext cx="1263585" cy="121920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3827598-6D44-49A4-BA77-C1789E6CC2FB}"/>
              </a:ext>
            </a:extLst>
          </p:cNvPr>
          <p:cNvSpPr/>
          <p:nvPr/>
        </p:nvSpPr>
        <p:spPr>
          <a:xfrm>
            <a:off x="685800" y="2628974"/>
            <a:ext cx="1600200" cy="133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app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4A4BCB-0684-400A-BE7B-EC294147187B}"/>
              </a:ext>
            </a:extLst>
          </p:cNvPr>
          <p:cNvCxnSpPr>
            <a:stCxn id="26" idx="6"/>
            <a:endCxn id="15" idx="2"/>
          </p:cNvCxnSpPr>
          <p:nvPr/>
        </p:nvCxnSpPr>
        <p:spPr>
          <a:xfrm>
            <a:off x="2286000" y="3295687"/>
            <a:ext cx="2316564" cy="3213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DBA9FC-B9F8-427C-ABE5-3A5779394351}"/>
              </a:ext>
            </a:extLst>
          </p:cNvPr>
          <p:cNvSpPr txBox="1"/>
          <p:nvPr/>
        </p:nvSpPr>
        <p:spPr>
          <a:xfrm>
            <a:off x="2514600" y="309747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 files</a:t>
            </a: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EEBDA23F-A8F8-4742-ADA2-9CA625C98FD4}"/>
              </a:ext>
            </a:extLst>
          </p:cNvPr>
          <p:cNvSpPr/>
          <p:nvPr/>
        </p:nvSpPr>
        <p:spPr>
          <a:xfrm>
            <a:off x="762000" y="5029200"/>
            <a:ext cx="1752600" cy="107211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cxnSp>
        <p:nvCxnSpPr>
          <p:cNvPr id="4096" name="Connector: Elbow 4095">
            <a:extLst>
              <a:ext uri="{FF2B5EF4-FFF2-40B4-BE49-F238E27FC236}">
                <a16:creationId xmlns:a16="http://schemas.microsoft.com/office/drawing/2014/main" id="{DFB410EA-5635-48CB-8EFF-3DEA563147C2}"/>
              </a:ext>
            </a:extLst>
          </p:cNvPr>
          <p:cNvCxnSpPr>
            <a:stCxn id="12" idx="2"/>
          </p:cNvCxnSpPr>
          <p:nvPr/>
        </p:nvCxnSpPr>
        <p:spPr>
          <a:xfrm rot="10800000">
            <a:off x="2514600" y="5562600"/>
            <a:ext cx="2667001" cy="1492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9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Docker Containers in Azure Batch</a:t>
            </a:r>
          </a:p>
          <a:p>
            <a:r>
              <a:rPr lang="en-US" dirty="0"/>
              <a:t>Productionize the solution </a:t>
            </a:r>
          </a:p>
          <a:p>
            <a:pPr lvl="1"/>
            <a:r>
              <a:rPr lang="en-US" dirty="0"/>
              <a:t>Better drug data</a:t>
            </a:r>
          </a:p>
          <a:p>
            <a:pPr lvl="1"/>
            <a:r>
              <a:rPr lang="en-US" dirty="0"/>
              <a:t>Customer-specific (less aggregation)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5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GitHub URL,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</a:t>
            </a:r>
            <a:r>
              <a:rPr lang="en-US" u="sng" dirty="0">
                <a:hlinkClick r:id="rId2"/>
              </a:rPr>
              <a:t>https://www.youtube.com/watch?v=4VFgUvS8UbU</a:t>
            </a:r>
            <a:endParaRPr lang="en-US" dirty="0"/>
          </a:p>
          <a:p>
            <a:r>
              <a:rPr lang="en-US" dirty="0"/>
              <a:t>15 minutes (part 1): </a:t>
            </a:r>
            <a:r>
              <a:rPr lang="en-US" dirty="0">
                <a:hlinkClick r:id="rId3"/>
              </a:rPr>
              <a:t>https://www.youtube.com/watch?v=vdxz98lB1RY</a:t>
            </a:r>
            <a:endParaRPr lang="en-US" dirty="0"/>
          </a:p>
          <a:p>
            <a:r>
              <a:rPr lang="en-US" dirty="0"/>
              <a:t>                     (part 2</a:t>
            </a:r>
            <a:r>
              <a:rPr lang="en-US"/>
              <a:t>): </a:t>
            </a:r>
            <a:r>
              <a:rPr lang="en-US">
                <a:hlinkClick r:id="rId4"/>
              </a:rPr>
              <a:t>https://www.youtube.com/watch?v=bCZd43rZraE</a:t>
            </a:r>
            <a:endParaRPr lang="en-US" dirty="0"/>
          </a:p>
          <a:p>
            <a:r>
              <a:rPr lang="en-US" dirty="0"/>
              <a:t>GitHub Repository with all artifacts: </a:t>
            </a:r>
            <a:r>
              <a:rPr lang="en-US" dirty="0">
                <a:hlinkClick r:id="rId5"/>
              </a:rPr>
              <a:t>https://github.com/jmkeith1303/DeepAzureFinalProject.git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atch solution walkthrough">
            <a:extLst>
              <a:ext uri="{FF2B5EF4-FFF2-40B4-BE49-F238E27FC236}">
                <a16:creationId xmlns:a16="http://schemas.microsoft.com/office/drawing/2014/main" id="{EE3F5785-2158-4734-AFAA-4A078410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91987"/>
            <a:ext cx="4419600" cy="41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5D1FA45-0D62-486E-B993-93A3A832BEB9}"/>
              </a:ext>
            </a:extLst>
          </p:cNvPr>
          <p:cNvSpPr txBox="1">
            <a:spLocks/>
          </p:cNvSpPr>
          <p:nvPr/>
        </p:nvSpPr>
        <p:spPr bwMode="auto">
          <a:xfrm>
            <a:off x="609600" y="5821363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Used courtesy of Microsoft </a:t>
            </a:r>
          </a:p>
        </p:txBody>
      </p:sp>
    </p:spTree>
    <p:extLst>
      <p:ext uri="{BB962C8B-B14F-4D97-AF65-F5344CB8AC3E}">
        <p14:creationId xmlns:p14="http://schemas.microsoft.com/office/powerpoint/2010/main" val="141256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Batch Account</a:t>
            </a:r>
          </a:p>
          <a:p>
            <a:r>
              <a:rPr lang="en-US" sz="2400" dirty="0"/>
              <a:t>Pools</a:t>
            </a:r>
          </a:p>
          <a:p>
            <a:r>
              <a:rPr lang="en-US" sz="2400" dirty="0"/>
              <a:t>Jobs</a:t>
            </a:r>
          </a:p>
          <a:p>
            <a:r>
              <a:rPr lang="en-US" sz="2400" dirty="0"/>
              <a:t>Tasks</a:t>
            </a:r>
          </a:p>
          <a:p>
            <a:r>
              <a:rPr lang="en-US" sz="2400" dirty="0"/>
              <a:t>Application Packages</a:t>
            </a:r>
          </a:p>
          <a:p>
            <a:r>
              <a:rPr lang="en-US" sz="2400" dirty="0"/>
              <a:t>Tools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9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Batch Account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05000"/>
          </a:xfrm>
        </p:spPr>
        <p:txBody>
          <a:bodyPr/>
          <a:lstStyle/>
          <a:p>
            <a:r>
              <a:rPr lang="en-US" sz="2400" dirty="0"/>
              <a:t>Batch Account</a:t>
            </a:r>
          </a:p>
          <a:p>
            <a:pPr lvl="1"/>
            <a:r>
              <a:rPr lang="en-US" sz="2400" dirty="0"/>
              <a:t>All resources are held under this account</a:t>
            </a:r>
          </a:p>
          <a:p>
            <a:pPr lvl="1"/>
            <a:r>
              <a:rPr lang="en-US" sz="2400" dirty="0"/>
              <a:t>Includes an access Key and a URL</a:t>
            </a:r>
          </a:p>
          <a:p>
            <a:pPr lvl="1"/>
            <a:r>
              <a:rPr lang="en-US" sz="2400" dirty="0"/>
              <a:t>Linked to a Storage Account for Blob file storage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3370DC-9804-492E-AE1E-1E45F07E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7650"/>
            <a:ext cx="6400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Pools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Pools</a:t>
            </a:r>
          </a:p>
          <a:p>
            <a:pPr lvl="1"/>
            <a:r>
              <a:rPr lang="en-US" sz="2400" dirty="0"/>
              <a:t>Consist of 1 or more Nodes (VMs)</a:t>
            </a:r>
          </a:p>
          <a:p>
            <a:pPr lvl="2"/>
            <a:r>
              <a:rPr lang="en-US" sz="2200" dirty="0"/>
              <a:t>All VMs are homogeneous</a:t>
            </a:r>
          </a:p>
          <a:p>
            <a:pPr lvl="2"/>
            <a:r>
              <a:rPr lang="en-US" sz="2200" dirty="0"/>
              <a:t>Can use standard VM configurations or roll your own</a:t>
            </a:r>
          </a:p>
          <a:p>
            <a:pPr lvl="1"/>
            <a:r>
              <a:rPr lang="en-US" sz="2400" dirty="0"/>
              <a:t>Can be fixed in size or can grow dynamically</a:t>
            </a:r>
          </a:p>
          <a:p>
            <a:pPr lvl="1"/>
            <a:r>
              <a:rPr lang="en-US" sz="2400" dirty="0"/>
              <a:t>Can be created via API (as can the Nodes)</a:t>
            </a:r>
          </a:p>
          <a:p>
            <a:pPr lvl="1"/>
            <a:r>
              <a:rPr lang="en-US" sz="2400" dirty="0"/>
              <a:t>Can run Docker Containers within Nodes</a:t>
            </a:r>
          </a:p>
          <a:p>
            <a:pPr lvl="2"/>
            <a:r>
              <a:rPr lang="en-US" sz="2200" dirty="0"/>
              <a:t>See Batch Shipyard for more details!</a:t>
            </a:r>
          </a:p>
          <a:p>
            <a:pPr lvl="1"/>
            <a:r>
              <a:rPr lang="en-US" sz="2400" dirty="0"/>
              <a:t>Job Tasks are scheduled into Nodes</a:t>
            </a:r>
          </a:p>
          <a:p>
            <a:pPr lvl="1"/>
            <a:r>
              <a:rPr lang="en-US" sz="2400" dirty="0"/>
              <a:t>Can support massive scale (1000s of VMs)</a:t>
            </a:r>
          </a:p>
          <a:p>
            <a:pPr lvl="1"/>
            <a:r>
              <a:rPr lang="en-US" sz="2400" dirty="0"/>
              <a:t>Dedicated nodes vs low-priority nodes (can mix)</a:t>
            </a:r>
          </a:p>
          <a:p>
            <a:pPr lvl="1"/>
            <a:r>
              <a:rPr lang="en-US" sz="2400" dirty="0"/>
              <a:t>Application packages can be uploaded ahead of time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2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Job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Jobs</a:t>
            </a:r>
          </a:p>
          <a:p>
            <a:pPr lvl="1"/>
            <a:r>
              <a:rPr lang="en-US" sz="2400" dirty="0"/>
              <a:t>Consists of 1 or more Tasks</a:t>
            </a:r>
          </a:p>
          <a:p>
            <a:pPr lvl="1"/>
            <a:r>
              <a:rPr lang="en-US" sz="2400" dirty="0"/>
              <a:t>Can be directly added to a Pool or scheduled to run in a Pool</a:t>
            </a:r>
          </a:p>
          <a:p>
            <a:pPr lvl="1"/>
            <a:r>
              <a:rPr lang="en-US" sz="2400" dirty="0"/>
              <a:t>Can be created via API</a:t>
            </a:r>
          </a:p>
          <a:p>
            <a:pPr lvl="1"/>
            <a:r>
              <a:rPr lang="en-US" sz="2400" dirty="0"/>
              <a:t>Can have constraints applied (e.g. max wall time)</a:t>
            </a:r>
          </a:p>
          <a:p>
            <a:pPr lvl="1"/>
            <a:r>
              <a:rPr lang="en-US" sz="2400" dirty="0"/>
              <a:t>Can have a priority assigned</a:t>
            </a:r>
          </a:p>
          <a:p>
            <a:pPr lvl="2"/>
            <a:r>
              <a:rPr lang="en-US" sz="2200" dirty="0"/>
              <a:t>Higher-priority get scheduled next but don’t preempt currently running jobs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4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Tasks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Tasks</a:t>
            </a:r>
          </a:p>
          <a:p>
            <a:pPr lvl="1"/>
            <a:r>
              <a:rPr lang="en-US" sz="2400" dirty="0"/>
              <a:t>Perform the actual work</a:t>
            </a:r>
          </a:p>
          <a:p>
            <a:pPr lvl="1"/>
            <a:r>
              <a:rPr lang="en-US" sz="2400" dirty="0"/>
              <a:t>Can download files and applications and have resource files assigned</a:t>
            </a:r>
          </a:p>
          <a:p>
            <a:pPr lvl="2"/>
            <a:r>
              <a:rPr lang="en-US" sz="2200" dirty="0"/>
              <a:t>Command line to execute as well</a:t>
            </a:r>
          </a:p>
          <a:p>
            <a:pPr lvl="1"/>
            <a:r>
              <a:rPr lang="en-US" sz="2400" dirty="0"/>
              <a:t>Can upload files or write to other Azure resources</a:t>
            </a:r>
          </a:p>
          <a:p>
            <a:pPr lvl="1"/>
            <a:r>
              <a:rPr lang="en-US" sz="2400" dirty="0"/>
              <a:t>Can have inter-task dependencies</a:t>
            </a:r>
          </a:p>
          <a:p>
            <a:pPr lvl="2"/>
            <a:r>
              <a:rPr lang="en-US" sz="2200" dirty="0"/>
              <a:t>Start-finish, 1-M. M-M</a:t>
            </a:r>
          </a:p>
          <a:p>
            <a:pPr lvl="1"/>
            <a:r>
              <a:rPr lang="en-US" sz="2400" dirty="0"/>
              <a:t>Are typically scheduled into any Node in the VM</a:t>
            </a:r>
          </a:p>
          <a:p>
            <a:pPr lvl="1"/>
            <a:r>
              <a:rPr lang="en-US" sz="2400" dirty="0"/>
              <a:t>Special tasks</a:t>
            </a:r>
          </a:p>
          <a:p>
            <a:pPr lvl="2"/>
            <a:r>
              <a:rPr lang="en-US" sz="2200" dirty="0"/>
              <a:t>Start, Job Manager, Job prep and release, </a:t>
            </a:r>
            <a:r>
              <a:rPr lang="en-US" sz="2200" dirty="0" err="1"/>
              <a:t>etc</a:t>
            </a:r>
            <a:endParaRPr lang="en-US" sz="2200" dirty="0"/>
          </a:p>
          <a:p>
            <a:pPr lvl="1"/>
            <a:r>
              <a:rPr lang="en-US" sz="2400" dirty="0"/>
              <a:t>Assigned directories within a node</a:t>
            </a:r>
          </a:p>
          <a:p>
            <a:pPr lvl="1"/>
            <a:endParaRPr lang="en-US" sz="2400" dirty="0"/>
          </a:p>
          <a:p>
            <a:pPr lvl="2"/>
            <a:endParaRPr lang="en-US" sz="22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2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Application Packages</a:t>
            </a:r>
          </a:p>
          <a:p>
            <a:pPr lvl="1"/>
            <a:r>
              <a:rPr lang="en-US" sz="2400" dirty="0"/>
              <a:t>Used to pre-load applications to a node when a job or task starts</a:t>
            </a:r>
          </a:p>
          <a:p>
            <a:pPr lvl="1"/>
            <a:r>
              <a:rPr lang="en-US" sz="2400" dirty="0"/>
              <a:t>Can have multiple versions</a:t>
            </a:r>
          </a:p>
          <a:p>
            <a:pPr lvl="1"/>
            <a:r>
              <a:rPr lang="en-US" sz="2400" dirty="0"/>
              <a:t>Pool-level</a:t>
            </a:r>
          </a:p>
          <a:p>
            <a:pPr lvl="2"/>
            <a:r>
              <a:rPr lang="en-US" sz="2200" dirty="0"/>
              <a:t>Deployed to all nodes in a pool</a:t>
            </a:r>
          </a:p>
          <a:p>
            <a:pPr lvl="1"/>
            <a:r>
              <a:rPr lang="en-US" sz="2400" dirty="0"/>
              <a:t>Task-level</a:t>
            </a:r>
          </a:p>
          <a:p>
            <a:pPr lvl="2"/>
            <a:r>
              <a:rPr lang="en-US" sz="2000" dirty="0"/>
              <a:t>Only deployed to specific tasks just before execution</a:t>
            </a:r>
          </a:p>
          <a:p>
            <a:pPr lvl="1"/>
            <a:endParaRPr lang="en-US" sz="24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4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Tools</a:t>
            </a:r>
          </a:p>
          <a:p>
            <a:pPr lvl="1"/>
            <a:r>
              <a:rPr lang="en-US" sz="2400" dirty="0"/>
              <a:t>Azure Portal</a:t>
            </a:r>
          </a:p>
          <a:p>
            <a:pPr lvl="1"/>
            <a:r>
              <a:rPr lang="en-US" sz="2400" dirty="0"/>
              <a:t>Azure CLI</a:t>
            </a:r>
          </a:p>
          <a:p>
            <a:pPr lvl="1"/>
            <a:r>
              <a:rPr lang="en-US" sz="2400" dirty="0"/>
              <a:t>Resource Manager</a:t>
            </a:r>
          </a:p>
          <a:p>
            <a:pPr lvl="1"/>
            <a:r>
              <a:rPr lang="en-US" sz="2400" dirty="0"/>
              <a:t>REST API</a:t>
            </a:r>
          </a:p>
          <a:p>
            <a:pPr lvl="1"/>
            <a:r>
              <a:rPr lang="en-US" sz="2400" dirty="0" err="1"/>
              <a:t>BatchLabs</a:t>
            </a:r>
            <a:r>
              <a:rPr lang="en-US" sz="2400" dirty="0"/>
              <a:t>**</a:t>
            </a:r>
          </a:p>
          <a:p>
            <a:pPr lvl="1"/>
            <a:r>
              <a:rPr lang="en-US" sz="2400" dirty="0"/>
              <a:t>SDKs</a:t>
            </a:r>
          </a:p>
          <a:p>
            <a:pPr lvl="2"/>
            <a:r>
              <a:rPr lang="en-US" sz="2200" dirty="0"/>
              <a:t>.</a:t>
            </a:r>
            <a:r>
              <a:rPr lang="en-US" sz="2200" dirty="0" err="1"/>
              <a:t>NET,Python,Java</a:t>
            </a:r>
            <a:r>
              <a:rPr lang="en-US" sz="2200" dirty="0"/>
              <a:t>, C#, etc.</a:t>
            </a:r>
          </a:p>
          <a:p>
            <a:pPr lvl="1"/>
            <a:r>
              <a:rPr lang="en-US" sz="2400" dirty="0"/>
              <a:t>Batch Shipyard – Docker containers within Azure Batch</a:t>
            </a:r>
          </a:p>
          <a:p>
            <a:pPr lvl="1"/>
            <a:endParaRPr lang="en-US" sz="24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9890</TotalTime>
  <Words>636</Words>
  <Application>Microsoft Office PowerPoint</Application>
  <PresentationFormat>On-screen Show (4:3)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 Final Project  Azure Batch  </vt:lpstr>
      <vt:lpstr>Overview</vt:lpstr>
      <vt:lpstr>Concepts</vt:lpstr>
      <vt:lpstr>Concepts – Batch Account</vt:lpstr>
      <vt:lpstr>Concepts – Pools</vt:lpstr>
      <vt:lpstr>Concepts – Job</vt:lpstr>
      <vt:lpstr>Concepts – Tasks</vt:lpstr>
      <vt:lpstr>Concepts – Tools</vt:lpstr>
      <vt:lpstr>Concepts – Tools</vt:lpstr>
      <vt:lpstr>Business Problem</vt:lpstr>
      <vt:lpstr>Solution</vt:lpstr>
      <vt:lpstr>Architecture</vt:lpstr>
      <vt:lpstr>Demonstration</vt:lpstr>
      <vt:lpstr>Next Steps </vt:lpstr>
      <vt:lpstr>YouTube URLs, GitHub URL,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Keith, Joel</cp:lastModifiedBy>
  <cp:revision>886</cp:revision>
  <cp:lastPrinted>2012-11-30T20:59:45Z</cp:lastPrinted>
  <dcterms:created xsi:type="dcterms:W3CDTF">2006-08-16T00:00:00Z</dcterms:created>
  <dcterms:modified xsi:type="dcterms:W3CDTF">2018-02-11T15:21:26Z</dcterms:modified>
</cp:coreProperties>
</file>