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8" r:id="rId6"/>
    <p:sldId id="274" r:id="rId7"/>
    <p:sldId id="276" r:id="rId8"/>
    <p:sldId id="260" r:id="rId9"/>
    <p:sldId id="269" r:id="rId10"/>
    <p:sldId id="272" r:id="rId11"/>
    <p:sldId id="273" r:id="rId12"/>
    <p:sldId id="271" r:id="rId13"/>
    <p:sldId id="270" r:id="rId14"/>
    <p:sldId id="259" r:id="rId15"/>
    <p:sldId id="262" r:id="rId16"/>
    <p:sldId id="277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74" autoAdjust="0"/>
  </p:normalViewPr>
  <p:slideViewPr>
    <p:cSldViewPr snapToGrid="0" showGuides="1">
      <p:cViewPr varScale="1">
        <p:scale>
          <a:sx n="61" d="100"/>
          <a:sy n="61" d="100"/>
        </p:scale>
        <p:origin x="326" y="53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7AF170-9D4A-48B6-8261-66CB466FDE6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2020/4/29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18BD126-2398-4DF0-A403-FB004BD0A038}" type="datetime1">
              <a:rPr lang="zh-CN" altLang="en-US" smtClean="0"/>
              <a:pPr/>
              <a:t>2020/4/29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230CFA-805A-4FD3-B3A0-DAAA5993DA1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97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30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76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939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373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02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7" name="组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纹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9" name="直接连接符​​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标题 1" title="标题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标题 1" title="标题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19" name="标题 1" title="标题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内容占位符 3" title="项目符号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/>
              <a:t>单击此处编辑母版文本样式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/>
              <a:t>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/>
              <a:t>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/>
              <a:t>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内容占位符 5" title="项目符号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/>
              <a:t>单击此处编辑母版文本样式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/>
              <a:t>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/>
              <a:t>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/>
              <a:t>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4" name="文本占位符 4" title="副标题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8" name="组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纹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本占位符 4" title="副标题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在此处键入文本</a:t>
            </a:r>
          </a:p>
        </p:txBody>
      </p:sp>
      <p:sp>
        <p:nvSpPr>
          <p:cNvPr id="20" name="图表占位符 2" title="图表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单击图标添加图表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格占位符 11" title="表格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单击图标添加表格</a:t>
            </a:r>
            <a:endParaRPr lang="zh-CN" altLang="en-US" noProof="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CN" sz="3400" b="1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</a:t>
            </a:r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4" title="副标题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片占位符 31" title="图像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将图像插入或拖放到此处</a:t>
            </a:r>
          </a:p>
        </p:txBody>
      </p:sp>
      <p:cxnSp>
        <p:nvCxnSpPr>
          <p:cNvPr id="6" name="直接连接符​​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 title="标题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在此处添加描述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姓名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电话号码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电子邮件 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公司网站</a:t>
            </a:r>
          </a:p>
        </p:txBody>
      </p:sp>
      <p:sp>
        <p:nvSpPr>
          <p:cNvPr id="14" name="形状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形状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形状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形状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六边形 17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9" name="组 18" descr="公司名称和徽标信息组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787170" y="2921167"/>
            <a:ext cx="1968788" cy="1053216"/>
            <a:chOff x="2787170" y="2967822"/>
            <a:chExt cx="1968788" cy="10532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098966" y="2967822"/>
              <a:ext cx="165699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Vue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78717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Vue-router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汇报人：崔子杰</a:t>
            </a:r>
            <a:endParaRPr lang="en-US" altLang="zh-CN" dirty="0"/>
          </a:p>
          <a:p>
            <a:pPr rtl="0"/>
            <a:r>
              <a:rPr lang="zh-CN" altLang="en-US" dirty="0"/>
              <a:t>汇报时间：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2020-04-29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F033376-1E50-4CD5-A3E8-E491C5168674}"/>
              </a:ext>
            </a:extLst>
          </p:cNvPr>
          <p:cNvSpPr/>
          <p:nvPr/>
        </p:nvSpPr>
        <p:spPr>
          <a:xfrm>
            <a:off x="1173480" y="1173509"/>
            <a:ext cx="352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444444"/>
                </a:solidFill>
                <a:latin typeface="Tahoma" panose="020B0604030504040204" pitchFamily="34" charset="0"/>
              </a:rPr>
              <a:t>1.</a:t>
            </a:r>
            <a:r>
              <a:rPr lang="zh-CN" altLang="en-US" sz="3600" dirty="0">
                <a:solidFill>
                  <a:srgbClr val="444444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3600" dirty="0">
                <a:solidFill>
                  <a:srgbClr val="444444"/>
                </a:solidFill>
                <a:latin typeface="Tahoma" panose="020B0604030504040204" pitchFamily="34" charset="0"/>
              </a:rPr>
              <a:t>route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5788E8-401D-4DAE-95DE-A6966B5FC6E2}"/>
              </a:ext>
            </a:extLst>
          </p:cNvPr>
          <p:cNvSpPr/>
          <p:nvPr/>
        </p:nvSpPr>
        <p:spPr>
          <a:xfrm>
            <a:off x="1173480" y="3932321"/>
            <a:ext cx="9621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50000"/>
                    <a:lumOff val="50000"/>
                  </a:schemeClr>
                </a:solidFill>
                <a:latin typeface="Tahoma" panose="020B0604030504040204" pitchFamily="34" charset="0"/>
              </a:rPr>
              <a:t>Vue</a:t>
            </a:r>
            <a:r>
              <a:rPr lang="zh-CN" altLang="en-US" sz="3600" dirty="0">
                <a:solidFill>
                  <a:schemeClr val="accent1">
                    <a:lumMod val="50000"/>
                    <a:lumOff val="50000"/>
                  </a:schemeClr>
                </a:solidFill>
                <a:latin typeface="Tahoma" panose="020B0604030504040204" pitchFamily="34" charset="0"/>
              </a:rPr>
              <a:t>中使用路由时要把路径和组件对应起来，然后在页面中把组件渲染出来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B4347C-4A8F-4490-AF7A-A9DE36A2CA54}"/>
              </a:ext>
            </a:extLst>
          </p:cNvPr>
          <p:cNvSpPr/>
          <p:nvPr/>
        </p:nvSpPr>
        <p:spPr>
          <a:xfrm>
            <a:off x="1173480" y="2093113"/>
            <a:ext cx="1997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444444"/>
                </a:solidFill>
                <a:latin typeface="Tahoma" panose="020B0604030504040204" pitchFamily="34" charset="0"/>
              </a:rPr>
              <a:t>2.</a:t>
            </a:r>
            <a:r>
              <a:rPr lang="zh-CN" altLang="en-US" sz="3600" dirty="0">
                <a:solidFill>
                  <a:srgbClr val="444444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3600" dirty="0">
                <a:solidFill>
                  <a:srgbClr val="444444"/>
                </a:solidFill>
                <a:latin typeface="Tahoma" panose="020B0604030504040204" pitchFamily="34" charset="0"/>
              </a:rPr>
              <a:t>routes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AD3C71-F329-4169-9244-D3E97DD0A29C}"/>
              </a:ext>
            </a:extLst>
          </p:cNvPr>
          <p:cNvSpPr/>
          <p:nvPr/>
        </p:nvSpPr>
        <p:spPr>
          <a:xfrm>
            <a:off x="1173480" y="3012717"/>
            <a:ext cx="1956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444444"/>
                </a:solidFill>
                <a:latin typeface="Tahoma" panose="020B0604030504040204" pitchFamily="34" charset="0"/>
              </a:rPr>
              <a:t>3.</a:t>
            </a:r>
            <a:r>
              <a:rPr lang="zh-CN" altLang="en-US" sz="3600" dirty="0">
                <a:solidFill>
                  <a:srgbClr val="444444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3600" dirty="0">
                <a:solidFill>
                  <a:srgbClr val="444444"/>
                </a:solidFill>
                <a:latin typeface="Tahoma" panose="020B0604030504040204" pitchFamily="34" charset="0"/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21797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 title="地平线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4900BA-0720-4BB9-9C5E-FE57A78F0190}"/>
              </a:ext>
            </a:extLst>
          </p:cNvPr>
          <p:cNvSpPr txBox="1"/>
          <p:nvPr/>
        </p:nvSpPr>
        <p:spPr>
          <a:xfrm>
            <a:off x="1680573" y="3085258"/>
            <a:ext cx="630518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zh-cn"/>
            </a:defPPr>
            <a:lvl1pPr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五、</a:t>
            </a:r>
            <a:r>
              <a:rPr lang="en-US" altLang="zh-CN" sz="44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Vue Router</a:t>
            </a:r>
            <a:r>
              <a:rPr lang="zh-CN" altLang="en-US" sz="44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的安装</a:t>
            </a: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C2FD11F8-E917-418C-A91D-B2E1D7C92292}"/>
              </a:ext>
            </a:extLst>
          </p:cNvPr>
          <p:cNvSpPr txBox="1"/>
          <p:nvPr/>
        </p:nvSpPr>
        <p:spPr>
          <a:xfrm>
            <a:off x="3430622" y="249189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cdn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04F27E-703A-4731-AB5D-B041B80321D7}"/>
              </a:ext>
            </a:extLst>
          </p:cNvPr>
          <p:cNvSpPr txBox="1"/>
          <p:nvPr/>
        </p:nvSpPr>
        <p:spPr>
          <a:xfrm>
            <a:off x="3430622" y="3409314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、直接引入文件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5151A1-9339-4C3B-90F5-42C7B3A7E52E}"/>
              </a:ext>
            </a:extLst>
          </p:cNvPr>
          <p:cNvSpPr txBox="1"/>
          <p:nvPr/>
        </p:nvSpPr>
        <p:spPr>
          <a:xfrm>
            <a:off x="3430622" y="432673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npm</a:t>
            </a:r>
            <a:r>
              <a:rPr lang="zh-CN" altLang="en-US" sz="2400" b="1" dirty="0"/>
              <a:t>安装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CC0353-7352-49B3-8338-B66851BA3B15}"/>
              </a:ext>
            </a:extLst>
          </p:cNvPr>
          <p:cNvSpPr txBox="1"/>
          <p:nvPr/>
        </p:nvSpPr>
        <p:spPr>
          <a:xfrm>
            <a:off x="1582230" y="1266706"/>
            <a:ext cx="3680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44585D-EF6F-4CDB-9BC3-E692747817CC}"/>
              </a:ext>
            </a:extLst>
          </p:cNvPr>
          <p:cNvSpPr/>
          <p:nvPr/>
        </p:nvSpPr>
        <p:spPr>
          <a:xfrm>
            <a:off x="3981414" y="5244146"/>
            <a:ext cx="3861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404040"/>
                </a:solidFill>
                <a:latin typeface="-apple-system"/>
              </a:rPr>
              <a:t>cnpm</a:t>
            </a:r>
            <a:r>
              <a:rPr lang="en-US" altLang="zh-CN" sz="2000" dirty="0">
                <a:solidFill>
                  <a:srgbClr val="404040"/>
                </a:solidFill>
                <a:latin typeface="-apple-system"/>
              </a:rPr>
              <a:t> install </a:t>
            </a:r>
            <a:r>
              <a:rPr lang="en-US" altLang="zh-CN" sz="2000" dirty="0" err="1">
                <a:solidFill>
                  <a:srgbClr val="404040"/>
                </a:solidFill>
                <a:latin typeface="-apple-system"/>
              </a:rPr>
              <a:t>vue</a:t>
            </a:r>
            <a:r>
              <a:rPr lang="en-US" altLang="zh-CN" sz="2000" dirty="0">
                <a:solidFill>
                  <a:srgbClr val="404040"/>
                </a:solidFill>
                <a:latin typeface="-apple-system"/>
              </a:rPr>
              <a:t>-router  --save-dev 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E633F44-54FB-4014-AD30-12A6D3992B94}"/>
              </a:ext>
            </a:extLst>
          </p:cNvPr>
          <p:cNvSpPr/>
          <p:nvPr/>
        </p:nvSpPr>
        <p:spPr>
          <a:xfrm>
            <a:off x="3951823" y="2767280"/>
            <a:ext cx="42883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谢谢观赏</a:t>
            </a:r>
          </a:p>
        </p:txBody>
      </p:sp>
    </p:spTree>
    <p:extLst>
      <p:ext uri="{BB962C8B-B14F-4D97-AF65-F5344CB8AC3E}">
        <p14:creationId xmlns:p14="http://schemas.microsoft.com/office/powerpoint/2010/main" val="6301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1" y="1341120"/>
            <a:ext cx="4911633" cy="88138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4969" y="2385060"/>
            <a:ext cx="4911633" cy="3612482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、路由简介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Vue-Router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/>
              <a:t>3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Vue-Router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/>
              <a:t>4</a:t>
            </a:r>
            <a:r>
              <a:rPr lang="zh-CN" altLang="en-US" dirty="0"/>
              <a:t>、三个基本概念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Vue-Router</a:t>
            </a:r>
            <a:r>
              <a:rPr lang="zh-CN" altLang="en-US" dirty="0"/>
              <a:t>安装</a:t>
            </a:r>
            <a:endParaRPr lang="en-US" altLang="zh-CN" dirty="0"/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占位符 16" title="建筑物图像">
            <a:extLst>
              <a:ext uri="{FF2B5EF4-FFF2-40B4-BE49-F238E27FC236}">
                <a16:creationId xmlns:a16="http://schemas.microsoft.com/office/drawing/2014/main" id="{EC7B84B0-BC9E-46D4-BAF7-37885C89A4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xfrm>
            <a:off x="1683398" y="860944"/>
            <a:ext cx="4428523" cy="5137089"/>
          </a:xfrm>
        </p:spPr>
      </p:pic>
      <p:sp>
        <p:nvSpPr>
          <p:cNvPr id="14" name="六边形 13" descr="醒目图像中间的深色实心六边形">
            <a:extLst>
              <a:ext uri="{FF2B5EF4-FFF2-40B4-BE49-F238E27FC236}">
                <a16:creationId xmlns:a16="http://schemas.microsoft.com/office/drawing/2014/main" id="{C365ECF6-877D-495E-9B46-48914019FCCB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5" name="组 18" descr="公司名称和徽标信息组&#10;">
            <a:extLst>
              <a:ext uri="{FF2B5EF4-FFF2-40B4-BE49-F238E27FC236}">
                <a16:creationId xmlns:a16="http://schemas.microsoft.com/office/drawing/2014/main" id="{6AD01D46-092F-4021-AB49-2E9216623D50}"/>
              </a:ext>
            </a:extLst>
          </p:cNvPr>
          <p:cNvGrpSpPr/>
          <p:nvPr/>
        </p:nvGrpSpPr>
        <p:grpSpPr>
          <a:xfrm>
            <a:off x="2787170" y="2921167"/>
            <a:ext cx="1968788" cy="1053216"/>
            <a:chOff x="2787170" y="2967822"/>
            <a:chExt cx="1968788" cy="105321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EBB4FE1-9889-4D05-B5FE-B389F313900A}"/>
                </a:ext>
              </a:extLst>
            </p:cNvPr>
            <p:cNvSpPr txBox="1"/>
            <p:nvPr/>
          </p:nvSpPr>
          <p:spPr>
            <a:xfrm>
              <a:off x="3098966" y="2967822"/>
              <a:ext cx="165699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Vue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899133D-6286-4CB6-83F8-22E4D18DD1FF}"/>
                </a:ext>
              </a:extLst>
            </p:cNvPr>
            <p:cNvSpPr txBox="1"/>
            <p:nvPr/>
          </p:nvSpPr>
          <p:spPr>
            <a:xfrm>
              <a:off x="278717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 title="地平线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4900BA-0720-4BB9-9C5E-FE57A78F0190}"/>
              </a:ext>
            </a:extLst>
          </p:cNvPr>
          <p:cNvSpPr txBox="1"/>
          <p:nvPr/>
        </p:nvSpPr>
        <p:spPr>
          <a:xfrm>
            <a:off x="1680573" y="3085258"/>
            <a:ext cx="630518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zh-cn"/>
            </a:defPPr>
            <a:lvl1pPr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一、路由简介</a:t>
            </a:r>
          </a:p>
        </p:txBody>
      </p:sp>
    </p:spTree>
    <p:extLst>
      <p:ext uri="{BB962C8B-B14F-4D97-AF65-F5344CB8AC3E}">
        <p14:creationId xmlns:p14="http://schemas.microsoft.com/office/powerpoint/2010/main" val="344394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8754F2E-7148-4946-8FE5-2BE80FA8B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125" y="3014691"/>
            <a:ext cx="7532316" cy="368675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2FD6B44-E490-4A96-908F-6B9DD19C9FB8}"/>
              </a:ext>
            </a:extLst>
          </p:cNvPr>
          <p:cNvSpPr/>
          <p:nvPr/>
        </p:nvSpPr>
        <p:spPr>
          <a:xfrm>
            <a:off x="980388" y="3780849"/>
            <a:ext cx="31471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404040"/>
                </a:solidFill>
                <a:latin typeface="-apple-system"/>
              </a:rPr>
              <a:t>Hash</a:t>
            </a:r>
            <a:r>
              <a:rPr lang="zh-CN" altLang="en-US" sz="3200" dirty="0">
                <a:solidFill>
                  <a:srgbClr val="404040"/>
                </a:solidFill>
                <a:latin typeface="-apple-system"/>
              </a:rPr>
              <a:t>模式</a:t>
            </a:r>
            <a:endParaRPr lang="en-US" altLang="zh-CN" sz="3200" dirty="0">
              <a:solidFill>
                <a:srgbClr val="404040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404040"/>
                </a:solidFill>
                <a:latin typeface="-apple-system"/>
              </a:rPr>
              <a:t>history API</a:t>
            </a:r>
            <a:r>
              <a:rPr lang="zh-CN" altLang="en-US" sz="3200" dirty="0">
                <a:solidFill>
                  <a:srgbClr val="404040"/>
                </a:solidFill>
                <a:latin typeface="-apple-system"/>
              </a:rPr>
              <a:t>模式</a:t>
            </a:r>
            <a:endParaRPr lang="en-US" altLang="zh-CN" sz="3200" b="0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153B15-1B79-42C5-B31D-4CA13B3366A3}"/>
              </a:ext>
            </a:extLst>
          </p:cNvPr>
          <p:cNvSpPr/>
          <p:nvPr/>
        </p:nvSpPr>
        <p:spPr>
          <a:xfrm>
            <a:off x="980388" y="1962734"/>
            <a:ext cx="7434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由前端来控制页面的跳转，根据不同的 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 </a:t>
            </a:r>
            <a:r>
              <a:rPr lang="zh-CN" altLang="en-US" sz="2400" dirty="0"/>
              <a:t>地址展示不同的内容和页面。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 </a:t>
            </a:r>
            <a:endParaRPr lang="en-US" altLang="zh-CN" sz="2400" dirty="0">
              <a:solidFill>
                <a:srgbClr val="404040"/>
              </a:solidFill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67537D-6B09-4038-8291-77692F1B0837}"/>
              </a:ext>
            </a:extLst>
          </p:cNvPr>
          <p:cNvSpPr txBox="1"/>
          <p:nvPr/>
        </p:nvSpPr>
        <p:spPr>
          <a:xfrm>
            <a:off x="980388" y="77667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路由简介</a:t>
            </a:r>
          </a:p>
        </p:txBody>
      </p:sp>
    </p:spTree>
    <p:extLst>
      <p:ext uri="{BB962C8B-B14F-4D97-AF65-F5344CB8AC3E}">
        <p14:creationId xmlns:p14="http://schemas.microsoft.com/office/powerpoint/2010/main" val="266961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465" y="3066135"/>
            <a:ext cx="7342622" cy="725730"/>
          </a:xfrm>
        </p:spPr>
        <p:txBody>
          <a:bodyPr rtlCol="0"/>
          <a:lstStyle/>
          <a:p>
            <a:pPr rtl="0"/>
            <a:r>
              <a:rPr lang="zh-CN" altLang="en-US" dirty="0"/>
              <a:t>二、</a:t>
            </a:r>
            <a:r>
              <a:rPr lang="en-US" altLang="zh-CN" dirty="0"/>
              <a:t>Vue Router</a:t>
            </a:r>
            <a:r>
              <a:rPr lang="zh-CN" altLang="en-US" dirty="0"/>
              <a:t>简介</a:t>
            </a:r>
          </a:p>
        </p:txBody>
      </p:sp>
      <p:pic>
        <p:nvPicPr>
          <p:cNvPr id="59" name="图片占位符 58" title="建筑物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AE27B0F3-A5C0-4ECA-852E-F8C7B3ECCC73}"/>
              </a:ext>
            </a:extLst>
          </p:cNvPr>
          <p:cNvSpPr/>
          <p:nvPr/>
        </p:nvSpPr>
        <p:spPr>
          <a:xfrm>
            <a:off x="1137920" y="1787763"/>
            <a:ext cx="8646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Vue Router </a:t>
            </a:r>
            <a:r>
              <a:rPr lang="zh-CN" altLang="en-US" sz="2400" dirty="0"/>
              <a:t>是 </a:t>
            </a:r>
            <a:r>
              <a:rPr lang="en-US" altLang="zh-CN" sz="2400" dirty="0"/>
              <a:t>Vue.js </a:t>
            </a:r>
            <a:r>
              <a:rPr lang="zh-CN" altLang="en-US" sz="2400" dirty="0"/>
              <a:t>官方的路由管理器。</a:t>
            </a:r>
          </a:p>
          <a:p>
            <a:r>
              <a:rPr lang="zh-CN" altLang="en-US" sz="2400" dirty="0"/>
              <a:t>它和</a:t>
            </a:r>
            <a:r>
              <a:rPr lang="en-US" altLang="zh-CN" sz="2400" dirty="0"/>
              <a:t>Vue.js </a:t>
            </a:r>
            <a:r>
              <a:rPr lang="zh-CN" altLang="en-US" sz="2400" dirty="0"/>
              <a:t>的核心深度集成，让构建单页面应用变得易如反掌。</a:t>
            </a:r>
            <a:endParaRPr lang="en-US" altLang="zh-CN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44D783-0834-4203-8F65-7741F40799EB}"/>
              </a:ext>
            </a:extLst>
          </p:cNvPr>
          <p:cNvSpPr txBox="1"/>
          <p:nvPr/>
        </p:nvSpPr>
        <p:spPr>
          <a:xfrm>
            <a:off x="1137920" y="1033363"/>
            <a:ext cx="2933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Router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8FF3043-3C3C-4057-B981-87090CC810AD}"/>
              </a:ext>
            </a:extLst>
          </p:cNvPr>
          <p:cNvSpPr/>
          <p:nvPr/>
        </p:nvSpPr>
        <p:spPr>
          <a:xfrm>
            <a:off x="1137920" y="3690542"/>
            <a:ext cx="8646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优点：体验好，不需要每次从服务器获取全部，快速展现给用户；</a:t>
            </a:r>
          </a:p>
          <a:p>
            <a:r>
              <a:rPr lang="zh-CN" altLang="en-US" sz="2400" dirty="0"/>
              <a:t>缺点：不利于</a:t>
            </a:r>
            <a:r>
              <a:rPr lang="en-US" altLang="zh-CN" sz="2400" dirty="0"/>
              <a:t>SEO</a:t>
            </a:r>
            <a:r>
              <a:rPr lang="zh-CN" altLang="en-US" sz="2400" dirty="0"/>
              <a:t>；使用浏览器的前进，后退键的时候会重新发送请求，没有合理的利用缓存；单页面无法记住之前滚动的位置，无法在前进和后退的时候记住滚动的位置。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2513BCE-C353-4055-AD08-8FEDE4BE9A27}"/>
              </a:ext>
            </a:extLst>
          </p:cNvPr>
          <p:cNvSpPr txBox="1"/>
          <p:nvPr/>
        </p:nvSpPr>
        <p:spPr>
          <a:xfrm>
            <a:off x="1137920" y="2849940"/>
            <a:ext cx="2933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 Router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优缺点</a:t>
            </a: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 title="地平线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B4900BA-0720-4BB9-9C5E-FE57A78F0190}"/>
              </a:ext>
            </a:extLst>
          </p:cNvPr>
          <p:cNvSpPr txBox="1"/>
          <p:nvPr/>
        </p:nvSpPr>
        <p:spPr>
          <a:xfrm>
            <a:off x="1680573" y="3085258"/>
            <a:ext cx="630518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zh-cn"/>
            </a:defPPr>
            <a:lvl1pPr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三、</a:t>
            </a:r>
            <a:r>
              <a:rPr lang="en-US" altLang="zh-CN" sz="44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Vue Router</a:t>
            </a:r>
            <a:r>
              <a:rPr lang="zh-CN" altLang="en-US" sz="44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的功能</a:t>
            </a:r>
          </a:p>
        </p:txBody>
      </p:sp>
    </p:spTree>
    <p:extLst>
      <p:ext uri="{BB962C8B-B14F-4D97-AF65-F5344CB8AC3E}">
        <p14:creationId xmlns:p14="http://schemas.microsoft.com/office/powerpoint/2010/main" val="25780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71B6B1-5DF7-497F-A20D-A4B1E849A02C}"/>
              </a:ext>
            </a:extLst>
          </p:cNvPr>
          <p:cNvSpPr/>
          <p:nvPr/>
        </p:nvSpPr>
        <p:spPr>
          <a:xfrm>
            <a:off x="1391920" y="227606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C3E50"/>
                </a:solidFill>
                <a:latin typeface="-apple-system"/>
              </a:rPr>
              <a:t>嵌套的路由</a:t>
            </a:r>
            <a:r>
              <a:rPr lang="en-US" altLang="zh-CN" sz="2400" dirty="0">
                <a:solidFill>
                  <a:srgbClr val="2C3E50"/>
                </a:solidFill>
                <a:latin typeface="-apple-system"/>
              </a:rPr>
              <a:t>/</a:t>
            </a:r>
            <a:r>
              <a:rPr lang="zh-CN" altLang="en-US" sz="2400" dirty="0">
                <a:solidFill>
                  <a:srgbClr val="2C3E50"/>
                </a:solidFill>
                <a:latin typeface="-apple-system"/>
              </a:rPr>
              <a:t>视图表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C3E50"/>
                </a:solidFill>
                <a:latin typeface="-apple-system"/>
              </a:rPr>
              <a:t>模块化的、基于组件的路由配置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C3E50"/>
                </a:solidFill>
                <a:latin typeface="-apple-system"/>
              </a:rPr>
              <a:t>路由参数、查询、通配符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C3E50"/>
                </a:solidFill>
                <a:latin typeface="-apple-system"/>
              </a:rPr>
              <a:t>基于 </a:t>
            </a:r>
            <a:r>
              <a:rPr lang="en-US" altLang="zh-CN" sz="2400" dirty="0">
                <a:solidFill>
                  <a:srgbClr val="2C3E50"/>
                </a:solidFill>
                <a:latin typeface="-apple-system"/>
              </a:rPr>
              <a:t>Vue.js </a:t>
            </a:r>
            <a:r>
              <a:rPr lang="zh-CN" altLang="en-US" sz="2400" dirty="0">
                <a:solidFill>
                  <a:srgbClr val="2C3E50"/>
                </a:solidFill>
                <a:latin typeface="-apple-system"/>
              </a:rPr>
              <a:t>过渡系统的视图过渡效果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C3E50"/>
                </a:solidFill>
                <a:latin typeface="-apple-system"/>
              </a:rPr>
              <a:t>细粒度的导航控制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C3E50"/>
                </a:solidFill>
                <a:latin typeface="-apple-system"/>
              </a:rPr>
              <a:t>带有自动激活的 </a:t>
            </a:r>
            <a:r>
              <a:rPr lang="en-US" altLang="zh-CN" sz="2400" dirty="0">
                <a:solidFill>
                  <a:srgbClr val="2C3E50"/>
                </a:solidFill>
                <a:latin typeface="-apple-system"/>
              </a:rPr>
              <a:t>CSS class </a:t>
            </a:r>
            <a:r>
              <a:rPr lang="zh-CN" altLang="en-US" sz="2400" dirty="0">
                <a:solidFill>
                  <a:srgbClr val="2C3E50"/>
                </a:solidFill>
                <a:latin typeface="-apple-system"/>
              </a:rPr>
              <a:t>的链接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C3E50"/>
                </a:solidFill>
                <a:latin typeface="-apple-system"/>
              </a:rPr>
              <a:t>HTML5 </a:t>
            </a:r>
            <a:r>
              <a:rPr lang="zh-CN" altLang="en-US" sz="2400" b="1" dirty="0">
                <a:solidFill>
                  <a:srgbClr val="2C3E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历史（</a:t>
            </a:r>
            <a:r>
              <a:rPr lang="en-US" altLang="zh-CN" sz="2400" b="1" dirty="0">
                <a:solidFill>
                  <a:srgbClr val="2C3E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history</a:t>
            </a:r>
            <a:r>
              <a:rPr lang="zh-CN" altLang="en-US" sz="2400" b="1" dirty="0">
                <a:solidFill>
                  <a:srgbClr val="2C3E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）模式或 </a:t>
            </a:r>
            <a:r>
              <a:rPr lang="en-US" altLang="zh-CN" sz="2400" b="1" dirty="0">
                <a:solidFill>
                  <a:srgbClr val="2C3E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hash </a:t>
            </a:r>
            <a:r>
              <a:rPr lang="zh-CN" altLang="en-US" sz="2400" b="1" dirty="0">
                <a:solidFill>
                  <a:srgbClr val="2C3E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模式</a:t>
            </a:r>
            <a:r>
              <a:rPr lang="zh-CN" altLang="en-US" sz="2400" dirty="0">
                <a:solidFill>
                  <a:srgbClr val="2C3E50"/>
                </a:solidFill>
                <a:latin typeface="-apple-system"/>
              </a:rPr>
              <a:t>，在 </a:t>
            </a:r>
            <a:r>
              <a:rPr lang="en-US" altLang="zh-CN" sz="2400" dirty="0">
                <a:solidFill>
                  <a:srgbClr val="2C3E50"/>
                </a:solidFill>
                <a:latin typeface="-apple-system"/>
              </a:rPr>
              <a:t>IE9 </a:t>
            </a:r>
            <a:r>
              <a:rPr lang="zh-CN" altLang="en-US" sz="2400" dirty="0">
                <a:solidFill>
                  <a:srgbClr val="2C3E50"/>
                </a:solidFill>
                <a:latin typeface="-apple-system"/>
              </a:rPr>
              <a:t>中自动降级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C3E50"/>
                </a:solidFill>
                <a:latin typeface="-apple-system"/>
              </a:rPr>
              <a:t>自定义的滚动条行为</a:t>
            </a:r>
            <a:endParaRPr lang="zh-CN" altLang="en-US" sz="2400" b="0" i="0" dirty="0">
              <a:solidFill>
                <a:srgbClr val="2C3E50"/>
              </a:solidFill>
              <a:effectLst/>
              <a:latin typeface="-apple-system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92507E-E82A-4209-96BD-7BB4CF1B2A8D}"/>
              </a:ext>
            </a:extLst>
          </p:cNvPr>
          <p:cNvSpPr txBox="1"/>
          <p:nvPr/>
        </p:nvSpPr>
        <p:spPr>
          <a:xfrm>
            <a:off x="1391920" y="1257509"/>
            <a:ext cx="1841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的功能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CDD3BF-5A8B-4FE6-996A-0B17AFF195E5}"/>
              </a:ext>
            </a:extLst>
          </p:cNvPr>
          <p:cNvSpPr/>
          <p:nvPr/>
        </p:nvSpPr>
        <p:spPr>
          <a:xfrm>
            <a:off x="1391920" y="58645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i="1" dirty="0">
                <a:solidFill>
                  <a:srgbClr val="666666"/>
                </a:solidFill>
                <a:latin typeface="-apple-system"/>
              </a:rPr>
              <a:t>如果不想要很丑的 </a:t>
            </a:r>
            <a:r>
              <a:rPr lang="en-US" altLang="zh-CN" i="1" dirty="0">
                <a:solidFill>
                  <a:srgbClr val="666666"/>
                </a:solidFill>
                <a:latin typeface="-apple-system"/>
              </a:rPr>
              <a:t>hash</a:t>
            </a:r>
            <a:r>
              <a:rPr lang="zh-CN" altLang="en-US" i="1" dirty="0">
                <a:solidFill>
                  <a:srgbClr val="666666"/>
                </a:solidFill>
                <a:latin typeface="-apple-system"/>
              </a:rPr>
              <a:t>，我们可以用路由的 </a:t>
            </a:r>
            <a:r>
              <a:rPr lang="en-US" altLang="zh-CN" i="1" dirty="0">
                <a:solidFill>
                  <a:srgbClr val="666666"/>
                </a:solidFill>
                <a:latin typeface="-apple-system"/>
              </a:rPr>
              <a:t>history </a:t>
            </a:r>
            <a:r>
              <a:rPr lang="zh-CN" altLang="en-US" i="1" dirty="0">
                <a:solidFill>
                  <a:srgbClr val="666666"/>
                </a:solidFill>
                <a:latin typeface="-apple-system"/>
              </a:rPr>
              <a:t>模式</a:t>
            </a:r>
            <a:br>
              <a:rPr lang="zh-CN" altLang="en-US" dirty="0"/>
            </a:br>
            <a:r>
              <a:rPr lang="en-US" altLang="zh-CN" i="1" dirty="0">
                <a:solidFill>
                  <a:srgbClr val="666666"/>
                </a:solidFill>
                <a:latin typeface="-apple-system"/>
              </a:rPr>
              <a:t>—— </a:t>
            </a:r>
            <a:r>
              <a:rPr lang="zh-CN" altLang="en-US" i="1" dirty="0">
                <a:solidFill>
                  <a:srgbClr val="666666"/>
                </a:solidFill>
                <a:latin typeface="-apple-system"/>
              </a:rPr>
              <a:t>引用自 </a:t>
            </a:r>
            <a:r>
              <a:rPr lang="en-US" altLang="zh-CN" i="1" dirty="0" err="1">
                <a:solidFill>
                  <a:srgbClr val="666666"/>
                </a:solidFill>
                <a:latin typeface="-apple-system"/>
              </a:rPr>
              <a:t>vueRouter</a:t>
            </a:r>
            <a:r>
              <a:rPr lang="zh-CN" altLang="en-US" i="1" dirty="0">
                <a:solidFill>
                  <a:srgbClr val="666666"/>
                </a:solidFill>
                <a:latin typeface="-apple-system"/>
              </a:rPr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8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465" y="3066135"/>
            <a:ext cx="7342622" cy="725730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四、</a:t>
            </a:r>
            <a:r>
              <a:rPr lang="en-US" altLang="zh-CN" dirty="0"/>
              <a:t>Vue Router</a:t>
            </a:r>
            <a:r>
              <a:rPr lang="zh-CN" altLang="en-US" dirty="0"/>
              <a:t>三个基本概念</a:t>
            </a:r>
          </a:p>
        </p:txBody>
      </p:sp>
      <p:pic>
        <p:nvPicPr>
          <p:cNvPr id="59" name="图片占位符 58" title="建筑物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3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72_TF00951641.potx" id="{B941ECEB-6E76-42EB-B5F4-23A8A56C9A19}" vid="{FF49C7E7-6335-426F-816E-8617C8DC20D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浅色六边形演示文稿</Template>
  <TotalTime>0</TotalTime>
  <Words>340</Words>
  <Application>Microsoft Office PowerPoint</Application>
  <PresentationFormat>宽屏</PresentationFormat>
  <Paragraphs>59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-apple-system</vt:lpstr>
      <vt:lpstr>Microsoft YaHei UI</vt:lpstr>
      <vt:lpstr>Arial</vt:lpstr>
      <vt:lpstr>Calibri</vt:lpstr>
      <vt:lpstr>Tahoma</vt:lpstr>
      <vt:lpstr>Office 主题</vt:lpstr>
      <vt:lpstr>Vue-router</vt:lpstr>
      <vt:lpstr>目录</vt:lpstr>
      <vt:lpstr>PowerPoint 演示文稿</vt:lpstr>
      <vt:lpstr>PowerPoint 演示文稿</vt:lpstr>
      <vt:lpstr>二、Vue Router简介</vt:lpstr>
      <vt:lpstr>PowerPoint 演示文稿</vt:lpstr>
      <vt:lpstr>PowerPoint 演示文稿</vt:lpstr>
      <vt:lpstr>PowerPoint 演示文稿</vt:lpstr>
      <vt:lpstr>四、Vue Router三个基本概念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2020-04-28T08:57:16Z</dcterms:created>
  <dcterms:modified xsi:type="dcterms:W3CDTF">2020-04-29T07:20:44Z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