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6" r:id="rId4"/>
    <p:sldId id="274" r:id="rId5"/>
    <p:sldId id="275" r:id="rId6"/>
    <p:sldId id="277" r:id="rId7"/>
    <p:sldId id="278" r:id="rId8"/>
    <p:sldId id="279" r:id="rId9"/>
    <p:sldId id="280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2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0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27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1977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53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6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72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05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3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0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9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5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0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74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0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7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63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continuousIntegration.html" TargetMode="External"/><Relationship Id="rId2" Type="http://schemas.openxmlformats.org/officeDocument/2006/relationships/hyperlink" Target="https://codeship.com/continuous-integration-essentials#:~:text=Continuous%20Integration%20(CI)%20is%20a,CI%20it%20is%20typically%20implied.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Continuous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Jonathan Kobyluck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Presentation 4.2</a:t>
            </a:r>
          </a:p>
        </p:txBody>
      </p:sp>
    </p:spTree>
    <p:extLst>
      <p:ext uri="{BB962C8B-B14F-4D97-AF65-F5344CB8AC3E}">
        <p14:creationId xmlns:p14="http://schemas.microsoft.com/office/powerpoint/2010/main" val="4132028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7773-D24E-42BE-AB7D-2F89E3C9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151B8-2388-4B5B-93EF-4992D3428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DevOps handbook (Gene Kim)</a:t>
            </a:r>
          </a:p>
          <a:p>
            <a:r>
              <a:rPr lang="en-US" dirty="0">
                <a:hlinkClick r:id="rId2"/>
              </a:rPr>
              <a:t>https://codeship.com/continuous-integration-essentials#:~:text=Continuous%20Integration%20(CI)%20is%20a,CI%20it%20is%20typically%20implied.</a:t>
            </a:r>
            <a:endParaRPr lang="en-US" dirty="0"/>
          </a:p>
          <a:p>
            <a:r>
              <a:rPr lang="en-US" dirty="0">
                <a:hlinkClick r:id="rId3"/>
              </a:rPr>
              <a:t>https://martinfowler.com/articles/continuousIntegration.html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8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Topics to 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continuous integration?</a:t>
            </a:r>
          </a:p>
          <a:p>
            <a:r>
              <a:rPr lang="en-US" dirty="0"/>
              <a:t>Practices of continuous integration</a:t>
            </a:r>
          </a:p>
          <a:p>
            <a:pPr lvl="1"/>
            <a:r>
              <a:rPr lang="en-US" dirty="0"/>
              <a:t>Maintain a Single Source Repository</a:t>
            </a:r>
          </a:p>
          <a:p>
            <a:pPr lvl="1"/>
            <a:r>
              <a:rPr lang="en-US" dirty="0"/>
              <a:t>Automate the Build</a:t>
            </a:r>
          </a:p>
          <a:p>
            <a:pPr lvl="1"/>
            <a:r>
              <a:rPr lang="en-US" dirty="0"/>
              <a:t>Every Commit Should Build the Mainline on an Integration Machine</a:t>
            </a:r>
          </a:p>
          <a:p>
            <a:pPr lvl="1"/>
            <a:r>
              <a:rPr lang="en-US" dirty="0"/>
              <a:t>Fix Broken Builds Immediately</a:t>
            </a:r>
          </a:p>
          <a:p>
            <a:pPr lvl="1"/>
            <a:r>
              <a:rPr lang="en-US" dirty="0"/>
              <a:t>Keep the Build Fast</a:t>
            </a:r>
          </a:p>
        </p:txBody>
      </p:sp>
    </p:spTree>
    <p:extLst>
      <p:ext uri="{BB962C8B-B14F-4D97-AF65-F5344CB8AC3E}">
        <p14:creationId xmlns:p14="http://schemas.microsoft.com/office/powerpoint/2010/main" val="153306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What is continuous integration?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/>
              <a:t>“Continuous Integration is a software development practice where members of a team integrate their work frequently” (Fowler)</a:t>
            </a:r>
          </a:p>
          <a:p>
            <a:r>
              <a:rPr lang="en-US" sz="3000" dirty="0"/>
              <a:t>Each person integrates daily</a:t>
            </a:r>
          </a:p>
          <a:p>
            <a:r>
              <a:rPr lang="en-US" sz="3000" dirty="0"/>
              <a:t>There are usually multiple integrations per day</a:t>
            </a:r>
          </a:p>
          <a:p>
            <a:r>
              <a:rPr lang="en-US" sz="3000" dirty="0"/>
              <a:t>Builds are verified by automated testing</a:t>
            </a:r>
          </a:p>
          <a:p>
            <a:r>
              <a:rPr lang="en-US" sz="3000" dirty="0"/>
              <a:t>Allows teams to develop cohesive software rapidly</a:t>
            </a:r>
          </a:p>
          <a:p>
            <a:r>
              <a:rPr lang="en-US" sz="3000" dirty="0"/>
              <a:t>Reduces integration problems</a:t>
            </a:r>
          </a:p>
        </p:txBody>
      </p:sp>
    </p:spTree>
    <p:extLst>
      <p:ext uri="{BB962C8B-B14F-4D97-AF65-F5344CB8AC3E}">
        <p14:creationId xmlns:p14="http://schemas.microsoft.com/office/powerpoint/2010/main" val="346384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Practices of continuous integration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 fontScale="92500"/>
          </a:bodyPr>
          <a:lstStyle/>
          <a:p>
            <a:r>
              <a:rPr lang="en-US" sz="3000" dirty="0"/>
              <a:t>There are several integration practices including:</a:t>
            </a:r>
          </a:p>
          <a:p>
            <a:pPr lvl="1"/>
            <a:r>
              <a:rPr lang="en-US" sz="2800" dirty="0"/>
              <a:t>Maintain a Single Source Repository</a:t>
            </a:r>
          </a:p>
          <a:p>
            <a:pPr lvl="1"/>
            <a:r>
              <a:rPr lang="en-US" sz="2800" dirty="0"/>
              <a:t>Automate the Build</a:t>
            </a:r>
          </a:p>
          <a:p>
            <a:pPr lvl="1"/>
            <a:r>
              <a:rPr lang="en-US" sz="2800" dirty="0"/>
              <a:t>Every Commit Should Build the Mainline on an Integration Machine</a:t>
            </a:r>
          </a:p>
          <a:p>
            <a:pPr lvl="1"/>
            <a:r>
              <a:rPr lang="en-US" sz="2800" dirty="0"/>
              <a:t>Fix Broken Builds Immediately</a:t>
            </a:r>
          </a:p>
          <a:p>
            <a:pPr lvl="1"/>
            <a:r>
              <a:rPr lang="en-US" sz="2800" dirty="0"/>
              <a:t>Keep the Build Fast</a:t>
            </a:r>
          </a:p>
        </p:txBody>
      </p:sp>
    </p:spTree>
    <p:extLst>
      <p:ext uri="{BB962C8B-B14F-4D97-AF65-F5344CB8AC3E}">
        <p14:creationId xmlns:p14="http://schemas.microsoft.com/office/powerpoint/2010/main" val="2766003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Maintain a Single Source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 fontScale="77500" lnSpcReduction="20000"/>
          </a:bodyPr>
          <a:lstStyle/>
          <a:p>
            <a:r>
              <a:rPr lang="en-US" sz="3000" dirty="0"/>
              <a:t>Get a decent code management system</a:t>
            </a:r>
          </a:p>
          <a:p>
            <a:r>
              <a:rPr lang="en-US" sz="3000" dirty="0"/>
              <a:t>This is an integral part of most development projects</a:t>
            </a:r>
          </a:p>
          <a:p>
            <a:r>
              <a:rPr lang="en-US" sz="3000" dirty="0"/>
              <a:t>Makes it simple to know where all files are located</a:t>
            </a:r>
          </a:p>
          <a:p>
            <a:r>
              <a:rPr lang="en-US" sz="3000" dirty="0"/>
              <a:t>Put EVERYTHING into the repository</a:t>
            </a:r>
          </a:p>
          <a:p>
            <a:pPr lvl="1"/>
            <a:r>
              <a:rPr lang="en-US" sz="2600" dirty="0"/>
              <a:t>Test and install scripts</a:t>
            </a:r>
          </a:p>
          <a:p>
            <a:pPr lvl="1"/>
            <a:r>
              <a:rPr lang="en-US" sz="2600" dirty="0"/>
              <a:t>Properties files</a:t>
            </a:r>
          </a:p>
          <a:p>
            <a:pPr lvl="1"/>
            <a:r>
              <a:rPr lang="en-US" sz="2600" dirty="0"/>
              <a:t>Database schema</a:t>
            </a:r>
          </a:p>
          <a:p>
            <a:pPr lvl="1"/>
            <a:r>
              <a:rPr lang="en-US" sz="2600" dirty="0"/>
              <a:t>Third-party </a:t>
            </a:r>
            <a:r>
              <a:rPr lang="en-US" sz="2600" dirty="0" err="1"/>
              <a:t>librairies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2552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Automate the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Automate tasks that can be a waste of time</a:t>
            </a:r>
          </a:p>
          <a:p>
            <a:r>
              <a:rPr lang="en-US" sz="3000" dirty="0"/>
              <a:t>Increases efficiency and productivity</a:t>
            </a:r>
          </a:p>
          <a:p>
            <a:r>
              <a:rPr lang="en-US" sz="3000" dirty="0"/>
              <a:t>Common feature of systems</a:t>
            </a:r>
          </a:p>
          <a:p>
            <a:r>
              <a:rPr lang="en-US" sz="3000" dirty="0"/>
              <a:t>Always include everything in the automated build</a:t>
            </a:r>
          </a:p>
          <a:p>
            <a:r>
              <a:rPr lang="en-US" sz="3000" dirty="0"/>
              <a:t>Should be able to run on a new system</a:t>
            </a:r>
          </a:p>
          <a:p>
            <a:r>
              <a:rPr lang="en-US" sz="3000" dirty="0"/>
              <a:t>Build and launch your system using a single command</a:t>
            </a:r>
          </a:p>
        </p:txBody>
      </p:sp>
    </p:spTree>
    <p:extLst>
      <p:ext uri="{BB962C8B-B14F-4D97-AF65-F5344CB8AC3E}">
        <p14:creationId xmlns:p14="http://schemas.microsoft.com/office/powerpoint/2010/main" val="345148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Every Commit Should Build the Mainline on an Integration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Use daily commits</a:t>
            </a:r>
          </a:p>
          <a:p>
            <a:r>
              <a:rPr lang="en-US" sz="3000" dirty="0"/>
              <a:t>Ensure regular builds on integration machine</a:t>
            </a:r>
          </a:p>
          <a:p>
            <a:r>
              <a:rPr lang="en-US" sz="3000" dirty="0"/>
              <a:t>Use a continuous integration server</a:t>
            </a:r>
          </a:p>
          <a:p>
            <a:pPr lvl="1"/>
            <a:r>
              <a:rPr lang="en-US" sz="2600" dirty="0"/>
              <a:t>Acts as a monitor to the repository</a:t>
            </a:r>
          </a:p>
          <a:p>
            <a:pPr lvl="1"/>
            <a:r>
              <a:rPr lang="en-US" sz="2600" dirty="0"/>
              <a:t>Automatically checks sources</a:t>
            </a:r>
          </a:p>
          <a:p>
            <a:pPr lvl="1"/>
            <a:r>
              <a:rPr lang="en-US" sz="2600" dirty="0"/>
              <a:t>Initiates the build</a:t>
            </a:r>
          </a:p>
          <a:p>
            <a:pPr lvl="1"/>
            <a:r>
              <a:rPr lang="en-US" sz="2600" dirty="0"/>
              <a:t>Notifies the committer of the result</a:t>
            </a:r>
          </a:p>
        </p:txBody>
      </p:sp>
    </p:spTree>
    <p:extLst>
      <p:ext uri="{BB962C8B-B14F-4D97-AF65-F5344CB8AC3E}">
        <p14:creationId xmlns:p14="http://schemas.microsoft.com/office/powerpoint/2010/main" val="25884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Fix Broken Builds Immediately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Mainline build fails need fixed right away</a:t>
            </a:r>
          </a:p>
          <a:p>
            <a:r>
              <a:rPr lang="en-US" sz="3000" dirty="0"/>
              <a:t>Ensure always developing on a known stable base</a:t>
            </a:r>
          </a:p>
          <a:p>
            <a:r>
              <a:rPr lang="en-US" sz="3000" dirty="0"/>
              <a:t>Prioritize the build fix</a:t>
            </a:r>
          </a:p>
          <a:p>
            <a:r>
              <a:rPr lang="en-US" sz="3000" dirty="0"/>
              <a:t>Often times you can revert back to a stable build to start</a:t>
            </a:r>
          </a:p>
          <a:p>
            <a:r>
              <a:rPr lang="en-US" sz="3000" dirty="0"/>
              <a:t>Use a “pending head” to avoid breaking the system</a:t>
            </a:r>
          </a:p>
          <a:p>
            <a:r>
              <a:rPr lang="en-US" sz="3000" dirty="0"/>
              <a:t>Build the team to make this a regular habit</a:t>
            </a:r>
          </a:p>
        </p:txBody>
      </p:sp>
    </p:spTree>
    <p:extLst>
      <p:ext uri="{BB962C8B-B14F-4D97-AF65-F5344CB8AC3E}">
        <p14:creationId xmlns:p14="http://schemas.microsoft.com/office/powerpoint/2010/main" val="368031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Keep the Build Fast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/>
              <a:t>Helps with rapid feedback</a:t>
            </a:r>
          </a:p>
          <a:p>
            <a:r>
              <a:rPr lang="en-US" sz="3000" dirty="0"/>
              <a:t>Keep builds within 10 minutes</a:t>
            </a:r>
          </a:p>
          <a:p>
            <a:r>
              <a:rPr lang="en-US" sz="3000" dirty="0"/>
              <a:t>Every minute reduced off build time is a minute saved for each developer every time they commit</a:t>
            </a:r>
          </a:p>
          <a:p>
            <a:r>
              <a:rPr lang="en-US" sz="3000" dirty="0"/>
              <a:t>Set up a deployment pipeline</a:t>
            </a:r>
          </a:p>
          <a:p>
            <a:r>
              <a:rPr lang="en-US" sz="3000" dirty="0"/>
              <a:t>Two-stage deployment pipeline is a good example</a:t>
            </a:r>
          </a:p>
          <a:p>
            <a:r>
              <a:rPr lang="en-US" sz="3000" dirty="0"/>
              <a:t>This helps to rapidly reduce </a:t>
            </a:r>
            <a:r>
              <a:rPr lang="en-US" sz="3000"/>
              <a:t>build time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96893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2997</TotalTime>
  <Words>422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Rockwell</vt:lpstr>
      <vt:lpstr>Tahoma</vt:lpstr>
      <vt:lpstr>Tw Cen MT</vt:lpstr>
      <vt:lpstr>Circuit</vt:lpstr>
      <vt:lpstr>Continuous Integration</vt:lpstr>
      <vt:lpstr>Topics to discuss</vt:lpstr>
      <vt:lpstr>What is continuous integration?</vt:lpstr>
      <vt:lpstr>Practices of continuous integration</vt:lpstr>
      <vt:lpstr>Maintain a Single Source Repository</vt:lpstr>
      <vt:lpstr>Automate the build</vt:lpstr>
      <vt:lpstr>Every Commit Should Build the Mainline on an Integration Machine</vt:lpstr>
      <vt:lpstr>Fix Broken Builds Immediately</vt:lpstr>
      <vt:lpstr>Keep the Build Fast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Service-oriented architecture and enterprise service bus</dc:title>
  <dc:creator>Johnny Kobyluck</dc:creator>
  <cp:lastModifiedBy>Johnny Kobyluck</cp:lastModifiedBy>
  <cp:revision>57</cp:revision>
  <dcterms:created xsi:type="dcterms:W3CDTF">2020-06-14T20:00:34Z</dcterms:created>
  <dcterms:modified xsi:type="dcterms:W3CDTF">2020-08-10T00:40:51Z</dcterms:modified>
</cp:coreProperties>
</file>