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8386F-BB09-40C6-B0A3-DCD8A0145F18}">
          <p14:sldIdLst>
            <p14:sldId id="256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MKHH_10.0.0/com.ibm.etools.mft.doc/ac55780_.htm" TargetMode="External"/><Relationship Id="rId2" Type="http://schemas.openxmlformats.org/officeDocument/2006/relationships/hyperlink" Target="https://www.youtube.com/watch?v=sTGgBoFBDA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republic.com/article/an-introduction-to-the-simple-object-access-protocol-soap/" TargetMode="External"/><Relationship Id="rId4" Type="http://schemas.openxmlformats.org/officeDocument/2006/relationships/hyperlink" Target="https://www.w3schools.com/xml/xml_soap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SOAP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3.3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RESTful Web APIs – Richardson and Amundsen</a:t>
            </a:r>
          </a:p>
          <a:p>
            <a:r>
              <a:rPr lang="en-US" dirty="0">
                <a:hlinkClick r:id="rId2"/>
              </a:rPr>
              <a:t>https://www.youtube.com/watch?v=sTGgBoFBDAY</a:t>
            </a:r>
            <a:endParaRPr lang="en-US" dirty="0"/>
          </a:p>
          <a:p>
            <a:r>
              <a:rPr lang="en-US" dirty="0">
                <a:hlinkClick r:id="rId3"/>
              </a:rPr>
              <a:t>https://www.ibm.com/support/knowledgecenter/SSMKHH_10.0.0/com.ibm.etools.mft.doc/ac55780_.htm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https://www.w3schools.com/xml/xml_soap.asp</a:t>
            </a:r>
            <a:endParaRPr lang="en-US" dirty="0"/>
          </a:p>
          <a:p>
            <a:r>
              <a:rPr lang="en-US" dirty="0">
                <a:hlinkClick r:id="rId5"/>
              </a:rPr>
              <a:t>https://www.techrepublic.com/article/an-introduction-to-the-simple-object-access-protocol-soap/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Soap?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Envelopes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Faults and Fault Codes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End-to-end data flow of a SOAP API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Soap information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soap?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is a web service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that is rendered over the web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a communication avenue for web applications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written using 2 different coding languages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web service that follows SOAP specifications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 and dictated by W3C (World Wide Web Consortium)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envelopes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element in every SOAP message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 as &lt;envelope&gt;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2 child elements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an optional &lt;header&gt; element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a mandatory &lt;body&gt; element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the XML document as SOAP</a:t>
            </a:r>
          </a:p>
        </p:txBody>
      </p:sp>
    </p:spTree>
    <p:extLst>
      <p:ext uri="{BB962C8B-B14F-4D97-AF65-F5344CB8AC3E}">
        <p14:creationId xmlns:p14="http://schemas.microsoft.com/office/powerpoint/2010/main" val="43080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headers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70A5-7168-41AE-988B-5CCF0E7D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655221" cy="354171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subelement</a:t>
            </a:r>
            <a:r>
              <a:rPr lang="en-US" dirty="0"/>
              <a:t> in SOAP</a:t>
            </a:r>
          </a:p>
          <a:p>
            <a:r>
              <a:rPr lang="en-US" dirty="0"/>
              <a:t>The element is optional </a:t>
            </a:r>
          </a:p>
          <a:p>
            <a:r>
              <a:rPr lang="en-US" dirty="0"/>
              <a:t>Passes app-related info through SOAP</a:t>
            </a:r>
          </a:p>
          <a:p>
            <a:r>
              <a:rPr lang="en-US" dirty="0"/>
              <a:t>Child elements are </a:t>
            </a:r>
            <a:r>
              <a:rPr lang="en-US" i="1" dirty="0"/>
              <a:t>header blocks</a:t>
            </a:r>
          </a:p>
          <a:p>
            <a:pPr lvl="1"/>
            <a:r>
              <a:rPr lang="en-US" i="1" dirty="0"/>
              <a:t>Represents logical grouping of data</a:t>
            </a:r>
            <a:endParaRPr lang="en-US" dirty="0"/>
          </a:p>
          <a:p>
            <a:r>
              <a:rPr lang="en-US" dirty="0"/>
              <a:t>Allows you to add features to SOAP message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Faults and fault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fault is 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subelement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SOAP body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for reporting errors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elements make use of them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&lt;header&gt;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faultcode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is 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subelement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Fault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info about a fault in the form</a:t>
            </a:r>
          </a:p>
        </p:txBody>
      </p:sp>
    </p:spTree>
    <p:extLst>
      <p:ext uri="{BB962C8B-B14F-4D97-AF65-F5344CB8AC3E}">
        <p14:creationId xmlns:p14="http://schemas.microsoft.com/office/powerpoint/2010/main" val="32798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data flow of a SOAP API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request/response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uses listener to process SOAP requests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HTTP and other transfer protocols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SMTP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FTP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other protocol that transfers text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soap information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system supporting XML and HTTP can use SOAP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attempt to handle issues other protocols try to tackle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Garbage collection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Marshalling by reference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is primarily used for making remote procedure calls across machine and network boundaries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Possibly the most widely interoperable protocol to date</a:t>
            </a:r>
          </a:p>
        </p:txBody>
      </p:sp>
    </p:spTree>
    <p:extLst>
      <p:ext uri="{BB962C8B-B14F-4D97-AF65-F5344CB8AC3E}">
        <p14:creationId xmlns:p14="http://schemas.microsoft.com/office/powerpoint/2010/main" val="118260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3376"/>
            <a:ext cx="9905999" cy="35417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is web service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contains several elements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&lt;header&gt;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&lt;fault&gt;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faultcode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use more than HTTP as a transfer protocol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Anything supporting XML and HTTP can use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386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</vt:lpstr>
      <vt:lpstr>SOAP</vt:lpstr>
      <vt:lpstr>Topics to discuss</vt:lpstr>
      <vt:lpstr>What is soap?</vt:lpstr>
      <vt:lpstr>envelopes</vt:lpstr>
      <vt:lpstr>headers</vt:lpstr>
      <vt:lpstr>Faults and fault codes</vt:lpstr>
      <vt:lpstr>End-to-end data flow of a SOAP API</vt:lpstr>
      <vt:lpstr>Other soap information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2020-05-11T01:46:17Z</dcterms:created>
  <dcterms:modified xsi:type="dcterms:W3CDTF">2020-05-18T01:29:34Z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