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84" r:id="rId6"/>
    <p:sldId id="280" r:id="rId7"/>
    <p:sldId id="285" r:id="rId8"/>
    <p:sldId id="286" r:id="rId9"/>
    <p:sldId id="28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1.2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Lead Time vs Processing Time</a:t>
            </a:r>
          </a:p>
          <a:p>
            <a:r>
              <a:rPr lang="en-US" dirty="0"/>
              <a:t>Deployment Lead Timers Requiring Months</a:t>
            </a:r>
          </a:p>
          <a:p>
            <a:r>
              <a:rPr lang="en-US" dirty="0"/>
              <a:t>Deployment Lead Times of Minutes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Defining Lead Time vs Processing Time</a:t>
            </a:r>
            <a:br>
              <a:rPr lang="en-US" sz="4400" dirty="0"/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Lead time starts when the request is made</a:t>
            </a:r>
          </a:p>
          <a:p>
            <a:r>
              <a:rPr lang="en-US" sz="3000" dirty="0"/>
              <a:t>Ends when it is fulfilled</a:t>
            </a:r>
          </a:p>
          <a:p>
            <a:r>
              <a:rPr lang="en-US" sz="3000" dirty="0"/>
              <a:t>Lead time is what the customer experiences</a:t>
            </a:r>
          </a:p>
          <a:p>
            <a:r>
              <a:rPr lang="en-US" sz="3000" dirty="0"/>
              <a:t>Usually the focus on attention on that overall to reduce</a:t>
            </a:r>
          </a:p>
          <a:p>
            <a:r>
              <a:rPr lang="en-US" sz="3000" dirty="0"/>
              <a:t>Harder to reach the shorter lead time without focusing on the processing time</a:t>
            </a:r>
          </a:p>
          <a:p>
            <a:r>
              <a:rPr lang="en-US" sz="3000" dirty="0"/>
              <a:t>Now, lets move on to processing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26DF1-A609-4442-91E7-238B8E34610F}"/>
              </a:ext>
            </a:extLst>
          </p:cNvPr>
          <p:cNvSpPr txBox="1"/>
          <p:nvPr/>
        </p:nvSpPr>
        <p:spPr>
          <a:xfrm>
            <a:off x="1238250" y="1787821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LEAD TIME</a:t>
            </a:r>
          </a:p>
        </p:txBody>
      </p:sp>
    </p:spTree>
    <p:extLst>
      <p:ext uri="{BB962C8B-B14F-4D97-AF65-F5344CB8AC3E}">
        <p14:creationId xmlns:p14="http://schemas.microsoft.com/office/powerpoint/2010/main" val="34638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5F48F-A91C-40C6-BBE3-90777952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Defining Lead Time vs Processing Time </a:t>
            </a:r>
            <a:r>
              <a:rPr lang="en-US" sz="4400" dirty="0" err="1"/>
              <a:t>cont</a:t>
            </a:r>
            <a:r>
              <a:rPr lang="en-US" sz="4400" dirty="0"/>
              <a:t>…</a:t>
            </a:r>
            <a:br>
              <a:rPr lang="en-US" sz="4400" dirty="0"/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35061-89B4-4260-94EB-C66A80F6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Processing time is when the project actually starts</a:t>
            </a:r>
          </a:p>
          <a:p>
            <a:r>
              <a:rPr lang="en-US" sz="3000" dirty="0"/>
              <a:t>What the developer are involved in</a:t>
            </a:r>
          </a:p>
          <a:p>
            <a:r>
              <a:rPr lang="en-US" sz="3000" dirty="0"/>
              <a:t>Change focus to processing time to reduce overall lead time</a:t>
            </a:r>
          </a:p>
          <a:p>
            <a:r>
              <a:rPr lang="en-US" sz="3000" dirty="0"/>
              <a:t>This is the part that is easier to control</a:t>
            </a:r>
          </a:p>
          <a:p>
            <a:r>
              <a:rPr lang="en-US" sz="3000" dirty="0"/>
              <a:t>When you reduce the time it takes to process, you reduce the time requests are waiting in the queue</a:t>
            </a:r>
          </a:p>
          <a:p>
            <a:r>
              <a:rPr lang="en-US" sz="3000" dirty="0"/>
              <a:t>This will allow you to get to processing time for the next request faster</a:t>
            </a:r>
          </a:p>
          <a:p>
            <a:endParaRPr 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03C9C-3799-4077-8B80-50189F1931C2}"/>
              </a:ext>
            </a:extLst>
          </p:cNvPr>
          <p:cNvSpPr txBox="1"/>
          <p:nvPr/>
        </p:nvSpPr>
        <p:spPr>
          <a:xfrm>
            <a:off x="1238250" y="178782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43080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AD5D03-D598-477B-8CAF-235BB5EB75B2}"/>
              </a:ext>
            </a:extLst>
          </p:cNvPr>
          <p:cNvCxnSpPr/>
          <p:nvPr/>
        </p:nvCxnSpPr>
        <p:spPr>
          <a:xfrm>
            <a:off x="939338" y="3429000"/>
            <a:ext cx="35827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978428-9CF3-490F-8AE6-BCE3886D9902}"/>
              </a:ext>
            </a:extLst>
          </p:cNvPr>
          <p:cNvCxnSpPr/>
          <p:nvPr/>
        </p:nvCxnSpPr>
        <p:spPr>
          <a:xfrm>
            <a:off x="964277" y="3171305"/>
            <a:ext cx="0" cy="515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87EF68-557D-4C18-8823-6358496B3E6A}"/>
              </a:ext>
            </a:extLst>
          </p:cNvPr>
          <p:cNvCxnSpPr/>
          <p:nvPr/>
        </p:nvCxnSpPr>
        <p:spPr>
          <a:xfrm>
            <a:off x="3036916" y="3171305"/>
            <a:ext cx="0" cy="515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F2632F-CA17-4FE0-8EE7-85FF74DA60A9}"/>
              </a:ext>
            </a:extLst>
          </p:cNvPr>
          <p:cNvCxnSpPr/>
          <p:nvPr/>
        </p:nvCxnSpPr>
        <p:spPr>
          <a:xfrm>
            <a:off x="4511040" y="3171305"/>
            <a:ext cx="0" cy="515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7AA80C73-DDEA-46AE-9731-9E840DD02224}"/>
              </a:ext>
            </a:extLst>
          </p:cNvPr>
          <p:cNvSpPr/>
          <p:nvPr/>
        </p:nvSpPr>
        <p:spPr>
          <a:xfrm rot="5400000">
            <a:off x="2369130" y="606833"/>
            <a:ext cx="748138" cy="3557845"/>
          </a:xfrm>
          <a:prstGeom prst="leftBrace">
            <a:avLst>
              <a:gd name="adj1" fmla="val 58333"/>
              <a:gd name="adj2" fmla="val 50935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D0282-7A83-4732-8597-8B0EA245E4A5}"/>
              </a:ext>
            </a:extLst>
          </p:cNvPr>
          <p:cNvSpPr txBox="1"/>
          <p:nvPr/>
        </p:nvSpPr>
        <p:spPr>
          <a:xfrm>
            <a:off x="1712192" y="1569327"/>
            <a:ext cx="20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C8B53-4D9D-45A6-8944-61252D4848C8}"/>
              </a:ext>
            </a:extLst>
          </p:cNvPr>
          <p:cNvSpPr txBox="1"/>
          <p:nvPr/>
        </p:nvSpPr>
        <p:spPr>
          <a:xfrm>
            <a:off x="473826" y="3713556"/>
            <a:ext cx="98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Ticket</a:t>
            </a:r>
          </a:p>
          <a:p>
            <a:pPr algn="ctr"/>
            <a:r>
              <a:rPr lang="en-US" sz="1200" dirty="0"/>
              <a:t>Created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73E06-D4A8-4700-BD0D-B49151C8DDA3}"/>
              </a:ext>
            </a:extLst>
          </p:cNvPr>
          <p:cNvSpPr txBox="1"/>
          <p:nvPr/>
        </p:nvSpPr>
        <p:spPr>
          <a:xfrm>
            <a:off x="2546466" y="3686694"/>
            <a:ext cx="98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</a:t>
            </a:r>
          </a:p>
          <a:p>
            <a:pPr algn="ctr"/>
            <a:r>
              <a:rPr lang="en-US" sz="1200" dirty="0"/>
              <a:t>Started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320C0-3B90-42CA-AAB0-652EA9F7425E}"/>
              </a:ext>
            </a:extLst>
          </p:cNvPr>
          <p:cNvSpPr txBox="1"/>
          <p:nvPr/>
        </p:nvSpPr>
        <p:spPr>
          <a:xfrm>
            <a:off x="4020590" y="3713556"/>
            <a:ext cx="98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</a:t>
            </a:r>
          </a:p>
          <a:p>
            <a:pPr algn="ctr"/>
            <a:r>
              <a:rPr lang="en-US" sz="1200" dirty="0"/>
              <a:t>Completed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6FDA932-CB07-4045-90F3-BDC5F120556D}"/>
              </a:ext>
            </a:extLst>
          </p:cNvPr>
          <p:cNvSpPr/>
          <p:nvPr/>
        </p:nvSpPr>
        <p:spPr>
          <a:xfrm rot="16200000">
            <a:off x="3617906" y="3759223"/>
            <a:ext cx="323231" cy="1485204"/>
          </a:xfrm>
          <a:prstGeom prst="leftBrace">
            <a:avLst>
              <a:gd name="adj1" fmla="val 58333"/>
              <a:gd name="adj2" fmla="val 5093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72FE4-EA1E-4E53-B6AE-225FAAA91D89}"/>
              </a:ext>
            </a:extLst>
          </p:cNvPr>
          <p:cNvSpPr txBox="1"/>
          <p:nvPr/>
        </p:nvSpPr>
        <p:spPr>
          <a:xfrm>
            <a:off x="3114018" y="4643763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553109-E333-46AE-A650-6BC41AA53431}"/>
              </a:ext>
            </a:extLst>
          </p:cNvPr>
          <p:cNvCxnSpPr/>
          <p:nvPr/>
        </p:nvCxnSpPr>
        <p:spPr>
          <a:xfrm>
            <a:off x="6780645" y="3429000"/>
            <a:ext cx="35827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5113A1-32D6-4BAA-9B99-4ABE2F0835EF}"/>
              </a:ext>
            </a:extLst>
          </p:cNvPr>
          <p:cNvCxnSpPr/>
          <p:nvPr/>
        </p:nvCxnSpPr>
        <p:spPr>
          <a:xfrm>
            <a:off x="6805584" y="3171305"/>
            <a:ext cx="0" cy="515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B5351-5CB8-42D0-AA19-6C7879B30C59}"/>
              </a:ext>
            </a:extLst>
          </p:cNvPr>
          <p:cNvCxnSpPr/>
          <p:nvPr/>
        </p:nvCxnSpPr>
        <p:spPr>
          <a:xfrm>
            <a:off x="7963823" y="3171305"/>
            <a:ext cx="0" cy="515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D038F7-443B-4DCD-8563-DD9620D14B68}"/>
              </a:ext>
            </a:extLst>
          </p:cNvPr>
          <p:cNvCxnSpPr/>
          <p:nvPr/>
        </p:nvCxnSpPr>
        <p:spPr>
          <a:xfrm>
            <a:off x="10352347" y="3171305"/>
            <a:ext cx="0" cy="515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96B85E0-EDEF-428F-9A5D-A69B5055A619}"/>
              </a:ext>
            </a:extLst>
          </p:cNvPr>
          <p:cNvSpPr/>
          <p:nvPr/>
        </p:nvSpPr>
        <p:spPr>
          <a:xfrm rot="5400000">
            <a:off x="8210437" y="606833"/>
            <a:ext cx="748138" cy="3557845"/>
          </a:xfrm>
          <a:prstGeom prst="leftBrace">
            <a:avLst>
              <a:gd name="adj1" fmla="val 58333"/>
              <a:gd name="adj2" fmla="val 50935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D2A97E-FEFC-4564-A011-DC8AFB8F04F9}"/>
              </a:ext>
            </a:extLst>
          </p:cNvPr>
          <p:cNvSpPr txBox="1"/>
          <p:nvPr/>
        </p:nvSpPr>
        <p:spPr>
          <a:xfrm>
            <a:off x="7553499" y="1569327"/>
            <a:ext cx="20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0A559-DE60-4DEC-A237-673030F63EC6}"/>
              </a:ext>
            </a:extLst>
          </p:cNvPr>
          <p:cNvSpPr txBox="1"/>
          <p:nvPr/>
        </p:nvSpPr>
        <p:spPr>
          <a:xfrm>
            <a:off x="6315133" y="3713556"/>
            <a:ext cx="98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Ticket</a:t>
            </a:r>
          </a:p>
          <a:p>
            <a:pPr algn="ctr"/>
            <a:r>
              <a:rPr lang="en-US" sz="1200" dirty="0"/>
              <a:t>Created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D6BF4-4C04-4E9D-9678-472025E2D5E0}"/>
              </a:ext>
            </a:extLst>
          </p:cNvPr>
          <p:cNvSpPr txBox="1"/>
          <p:nvPr/>
        </p:nvSpPr>
        <p:spPr>
          <a:xfrm>
            <a:off x="7473373" y="3695315"/>
            <a:ext cx="98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</a:t>
            </a:r>
          </a:p>
          <a:p>
            <a:pPr algn="ctr"/>
            <a:r>
              <a:rPr lang="en-US" sz="1200" dirty="0"/>
              <a:t>Started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D218B-FDFD-4E29-BD6C-BD3B09D59885}"/>
              </a:ext>
            </a:extLst>
          </p:cNvPr>
          <p:cNvSpPr txBox="1"/>
          <p:nvPr/>
        </p:nvSpPr>
        <p:spPr>
          <a:xfrm>
            <a:off x="9861897" y="3713556"/>
            <a:ext cx="98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</a:t>
            </a:r>
          </a:p>
          <a:p>
            <a:pPr algn="ctr"/>
            <a:r>
              <a:rPr lang="en-US" sz="1200" dirty="0"/>
              <a:t>Completed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3393118-AB51-41CE-8AD8-567BCB6A582D}"/>
              </a:ext>
            </a:extLst>
          </p:cNvPr>
          <p:cNvSpPr/>
          <p:nvPr/>
        </p:nvSpPr>
        <p:spPr>
          <a:xfrm rot="16200000">
            <a:off x="9002011" y="3302021"/>
            <a:ext cx="323231" cy="2399608"/>
          </a:xfrm>
          <a:prstGeom prst="leftBrace">
            <a:avLst>
              <a:gd name="adj1" fmla="val 58333"/>
              <a:gd name="adj2" fmla="val 5093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9C8291-9CDA-4255-80C4-054119AE4D6D}"/>
              </a:ext>
            </a:extLst>
          </p:cNvPr>
          <p:cNvSpPr txBox="1"/>
          <p:nvPr/>
        </p:nvSpPr>
        <p:spPr>
          <a:xfrm>
            <a:off x="8530892" y="4642800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256EB-CF73-463F-BF9D-1CA8EADD7336}"/>
              </a:ext>
            </a:extLst>
          </p:cNvPr>
          <p:cNvSpPr txBox="1"/>
          <p:nvPr/>
        </p:nvSpPr>
        <p:spPr>
          <a:xfrm>
            <a:off x="2308177" y="250252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(MONTHS)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453C40-1BAD-4557-AA24-FFCDCDEBCD2B}"/>
              </a:ext>
            </a:extLst>
          </p:cNvPr>
          <p:cNvSpPr txBox="1"/>
          <p:nvPr/>
        </p:nvSpPr>
        <p:spPr>
          <a:xfrm>
            <a:off x="8212803" y="2502527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(WEEKS)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F93349-99E1-4701-8E97-C250CDA7F568}"/>
              </a:ext>
            </a:extLst>
          </p:cNvPr>
          <p:cNvSpPr txBox="1"/>
          <p:nvPr/>
        </p:nvSpPr>
        <p:spPr>
          <a:xfrm>
            <a:off x="829887" y="669157"/>
            <a:ext cx="38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Focusing on overall LEAD 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058963-F210-4D3C-B8F4-DE3832732E76}"/>
              </a:ext>
            </a:extLst>
          </p:cNvPr>
          <p:cNvSpPr txBox="1"/>
          <p:nvPr/>
        </p:nvSpPr>
        <p:spPr>
          <a:xfrm>
            <a:off x="6397081" y="664042"/>
            <a:ext cx="4349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Focusing on overall PROCESS time</a:t>
            </a:r>
          </a:p>
        </p:txBody>
      </p:sp>
    </p:spTree>
    <p:extLst>
      <p:ext uri="{BB962C8B-B14F-4D97-AF65-F5344CB8AC3E}">
        <p14:creationId xmlns:p14="http://schemas.microsoft.com/office/powerpoint/2010/main" val="24580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Deployment Lead Timers Requiring Months</a:t>
            </a:r>
            <a:br>
              <a:rPr lang="en-US" sz="3200" dirty="0"/>
            </a:b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4B84B-FF48-4DF0-8D75-9707BA65B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business as usual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in larger organizations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Bigger problems can occur during testing that increase lead times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 to correct problems increase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Decreases customer satisfaction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that efficient</a:t>
            </a:r>
          </a:p>
        </p:txBody>
      </p:sp>
    </p:spTree>
    <p:extLst>
      <p:ext uri="{BB962C8B-B14F-4D97-AF65-F5344CB8AC3E}">
        <p14:creationId xmlns:p14="http://schemas.microsoft.com/office/powerpoint/2010/main" val="173535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Deployment Lead Times of Minutes</a:t>
            </a:r>
            <a:br>
              <a:rPr lang="en-US" sz="3200" dirty="0"/>
            </a:b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4B84B-FF48-4DF0-8D75-9707BA65B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the focus to process time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to reduce lead time significantly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Smaller changes made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Decreases wait time to start on new requests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 feedback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Increases efficiency</a:t>
            </a:r>
          </a:p>
        </p:txBody>
      </p:sp>
    </p:spTree>
    <p:extLst>
      <p:ext uri="{BB962C8B-B14F-4D97-AF65-F5344CB8AC3E}">
        <p14:creationId xmlns:p14="http://schemas.microsoft.com/office/powerpoint/2010/main" val="189158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Deployment Lead Times of Minutes </a:t>
            </a:r>
            <a:r>
              <a:rPr lang="en-US" sz="3200" dirty="0" err="1"/>
              <a:t>cont</a:t>
            </a:r>
            <a:r>
              <a:rPr lang="en-US" sz="3200" dirty="0"/>
              <a:t>…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4B84B-FF48-4DF0-8D75-9707BA65B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Modular web apps help teams update independently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are isolated and don’t wreck the whole web app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Deploys small bits of code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versioning to load small bits of code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found are smaller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fix problem quicker</a:t>
            </a:r>
          </a:p>
          <a:p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8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1009-55B7-4FE4-804D-41F113C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AA00-F5DF-45F4-B009-1C3910F6F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582008" cy="3541714"/>
          </a:xfrm>
        </p:spPr>
        <p:txBody>
          <a:bodyPr/>
          <a:lstStyle/>
          <a:p>
            <a:r>
              <a:rPr lang="en-US" dirty="0"/>
              <a:t>Lead time is overall</a:t>
            </a:r>
          </a:p>
          <a:p>
            <a:r>
              <a:rPr lang="en-US" dirty="0"/>
              <a:t>Reducing Process time decreases Lead time significantly</a:t>
            </a:r>
          </a:p>
          <a:p>
            <a:r>
              <a:rPr lang="en-US" dirty="0"/>
              <a:t>Versioning small changes are easier to manage</a:t>
            </a:r>
          </a:p>
          <a:p>
            <a:r>
              <a:rPr lang="en-US" dirty="0"/>
              <a:t>Problems in big changes reduces efficiency</a:t>
            </a:r>
          </a:p>
          <a:p>
            <a:r>
              <a:rPr lang="en-US" dirty="0"/>
              <a:t>Modularizing the web apps isolates changes made overall</a:t>
            </a:r>
          </a:p>
          <a:p>
            <a:r>
              <a:rPr lang="en-US" dirty="0"/>
              <a:t>Customer satisfaction increases with lower Lead times</a:t>
            </a:r>
          </a:p>
        </p:txBody>
      </p:sp>
    </p:spTree>
    <p:extLst>
      <p:ext uri="{BB962C8B-B14F-4D97-AF65-F5344CB8AC3E}">
        <p14:creationId xmlns:p14="http://schemas.microsoft.com/office/powerpoint/2010/main" val="127785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362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The technology Value Stream</vt:lpstr>
      <vt:lpstr>Topics to discuss</vt:lpstr>
      <vt:lpstr>Defining Lead Time vs Processing Time </vt:lpstr>
      <vt:lpstr>Defining Lead Time vs Processing Time cont… </vt:lpstr>
      <vt:lpstr>PowerPoint Presentation</vt:lpstr>
      <vt:lpstr>Deployment Lead Timers Requiring Months </vt:lpstr>
      <vt:lpstr>Deployment Lead Times of Minutes </vt:lpstr>
      <vt:lpstr>Deployment Lead Times of Minutes cont…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30</cp:revision>
  <dcterms:created xsi:type="dcterms:W3CDTF">2020-06-14T20:00:34Z</dcterms:created>
  <dcterms:modified xsi:type="dcterms:W3CDTF">2020-07-12T22:18:53Z</dcterms:modified>
</cp:coreProperties>
</file>