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8" r:id="rId14"/>
    <p:sldId id="269" r:id="rId15"/>
    <p:sldId id="270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268" autoAdjust="0"/>
    <p:restoredTop sz="94660"/>
  </p:normalViewPr>
  <p:slideViewPr>
    <p:cSldViewPr>
      <p:cViewPr varScale="1">
        <p:scale>
          <a:sx n="73" d="100"/>
          <a:sy n="73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F2B0-E17D-4754-A007-02536F57FA2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F21D-2B49-4CD8-AA1C-A39E031D6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F2B0-E17D-4754-A007-02536F57FA2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F21D-2B49-4CD8-AA1C-A39E031D6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F2B0-E17D-4754-A007-02536F57FA2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F21D-2B49-4CD8-AA1C-A39E031D6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F2B0-E17D-4754-A007-02536F57FA2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F21D-2B49-4CD8-AA1C-A39E031D6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F2B0-E17D-4754-A007-02536F57FA2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F21D-2B49-4CD8-AA1C-A39E031D6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F2B0-E17D-4754-A007-02536F57FA2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F21D-2B49-4CD8-AA1C-A39E031D6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F2B0-E17D-4754-A007-02536F57FA2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F21D-2B49-4CD8-AA1C-A39E031D6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F2B0-E17D-4754-A007-02536F57FA2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F21D-2B49-4CD8-AA1C-A39E031D6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F2B0-E17D-4754-A007-02536F57FA2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F21D-2B49-4CD8-AA1C-A39E031D6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F2B0-E17D-4754-A007-02536F57FA2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F21D-2B49-4CD8-AA1C-A39E031D6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F2B0-E17D-4754-A007-02536F57FA2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F21D-2B49-4CD8-AA1C-A39E031D6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4F2B0-E17D-4754-A007-02536F57FA24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3F21D-2B49-4CD8-AA1C-A39E031D6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8077200" cy="5943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This video illustrates, </a:t>
            </a:r>
            <a:r>
              <a:rPr lang="en-US" sz="2800" dirty="0" smtClean="0">
                <a:solidFill>
                  <a:schemeClr val="tx1"/>
                </a:solidFill>
              </a:rPr>
              <a:t>from start to </a:t>
            </a:r>
            <a:r>
              <a:rPr lang="en-US" sz="2800" dirty="0" smtClean="0">
                <a:solidFill>
                  <a:schemeClr val="tx1"/>
                </a:solidFill>
              </a:rPr>
              <a:t>finish, creation </a:t>
            </a:r>
            <a:r>
              <a:rPr lang="en-US" sz="2800" dirty="0" smtClean="0">
                <a:solidFill>
                  <a:schemeClr val="tx1"/>
                </a:solidFill>
              </a:rPr>
              <a:t>of 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Bluetooth low energy functionality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1900" dirty="0" smtClean="0">
              <a:solidFill>
                <a:schemeClr val="tx1"/>
              </a:solidFill>
            </a:endParaRPr>
          </a:p>
          <a:p>
            <a:pPr algn="l"/>
            <a:r>
              <a:rPr lang="en-US" sz="3000" dirty="0" smtClean="0">
                <a:solidFill>
                  <a:schemeClr val="tx1"/>
                </a:solidFill>
              </a:rPr>
              <a:t>The hardware is a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“</a:t>
            </a:r>
            <a:r>
              <a:rPr lang="en-US" sz="3000" dirty="0" err="1" smtClean="0">
                <a:solidFill>
                  <a:schemeClr val="tx1"/>
                </a:solidFill>
              </a:rPr>
              <a:t>RedBear</a:t>
            </a:r>
            <a:r>
              <a:rPr lang="en-US" sz="3000" dirty="0" smtClean="0">
                <a:solidFill>
                  <a:schemeClr val="tx1"/>
                </a:solidFill>
              </a:rPr>
              <a:t> BLE </a:t>
            </a:r>
            <a:r>
              <a:rPr lang="en-US" sz="3000" dirty="0" err="1" smtClean="0">
                <a:solidFill>
                  <a:schemeClr val="tx1"/>
                </a:solidFill>
              </a:rPr>
              <a:t>Nano</a:t>
            </a:r>
            <a:r>
              <a:rPr lang="en-US" sz="3000" dirty="0" smtClean="0">
                <a:solidFill>
                  <a:schemeClr val="tx1"/>
                </a:solidFill>
              </a:rPr>
              <a:t> – 2”.</a:t>
            </a:r>
          </a:p>
          <a:p>
            <a:pPr algn="l"/>
            <a:r>
              <a:rPr lang="en-US" sz="3000" dirty="0" smtClean="0">
                <a:solidFill>
                  <a:schemeClr val="tx1"/>
                </a:solidFill>
              </a:rPr>
              <a:t>Red Bear is now part of particle.io.  They make</a:t>
            </a:r>
          </a:p>
          <a:p>
            <a:pPr algn="l"/>
            <a:r>
              <a:rPr lang="en-US" sz="3000" dirty="0" smtClean="0">
                <a:solidFill>
                  <a:schemeClr val="tx1"/>
                </a:solidFill>
              </a:rPr>
              <a:t>many kinds of these powerful little </a:t>
            </a:r>
            <a:r>
              <a:rPr lang="en-US" sz="3000" dirty="0" smtClean="0">
                <a:solidFill>
                  <a:schemeClr val="tx1"/>
                </a:solidFill>
              </a:rPr>
              <a:t> devices</a:t>
            </a:r>
            <a:r>
              <a:rPr lang="en-US" sz="30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3000" dirty="0" smtClean="0">
                <a:solidFill>
                  <a:schemeClr val="tx1"/>
                </a:solidFill>
              </a:rPr>
              <a:t>It has a Nordic  </a:t>
            </a:r>
            <a:r>
              <a:rPr lang="en-US" sz="3000" dirty="0" smtClean="0">
                <a:solidFill>
                  <a:schemeClr val="tx1"/>
                </a:solidFill>
              </a:rPr>
              <a:t>nRF52832 ARM cortex MF4</a:t>
            </a:r>
          </a:p>
          <a:p>
            <a:pPr algn="l"/>
            <a:r>
              <a:rPr lang="en-US" sz="3000" dirty="0" smtClean="0">
                <a:solidFill>
                  <a:schemeClr val="tx1"/>
                </a:solidFill>
              </a:rPr>
              <a:t>Micro-controller and </a:t>
            </a:r>
            <a:r>
              <a:rPr lang="en-US" sz="3000" dirty="0" smtClean="0">
                <a:solidFill>
                  <a:schemeClr val="tx1"/>
                </a:solidFill>
              </a:rPr>
              <a:t> “DAP link” com </a:t>
            </a:r>
            <a:r>
              <a:rPr lang="en-US" sz="3000" dirty="0" smtClean="0">
                <a:solidFill>
                  <a:schemeClr val="tx1"/>
                </a:solidFill>
              </a:rPr>
              <a:t>port </a:t>
            </a:r>
            <a:r>
              <a:rPr lang="en-US" sz="3000" dirty="0" smtClean="0">
                <a:solidFill>
                  <a:schemeClr val="tx1"/>
                </a:solidFill>
              </a:rPr>
              <a:t>debugger.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Code is developed with </a:t>
            </a:r>
            <a:r>
              <a:rPr lang="en-US" sz="2600" dirty="0" smtClean="0">
                <a:solidFill>
                  <a:schemeClr val="tx1"/>
                </a:solidFill>
              </a:rPr>
              <a:t>the C</a:t>
            </a:r>
            <a:r>
              <a:rPr lang="en-US" sz="2600" dirty="0" smtClean="0">
                <a:solidFill>
                  <a:schemeClr val="tx1"/>
                </a:solidFill>
              </a:rPr>
              <a:t>++ </a:t>
            </a:r>
            <a:r>
              <a:rPr lang="en-US" sz="2600" dirty="0" err="1" smtClean="0">
                <a:solidFill>
                  <a:schemeClr val="tx1"/>
                </a:solidFill>
              </a:rPr>
              <a:t>Arduino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/ </a:t>
            </a:r>
            <a:r>
              <a:rPr lang="en-US" sz="2600" dirty="0" err="1" smtClean="0">
                <a:solidFill>
                  <a:schemeClr val="tx1"/>
                </a:solidFill>
              </a:rPr>
              <a:t>Genuino</a:t>
            </a:r>
            <a:r>
              <a:rPr lang="en-US" sz="2600" dirty="0" smtClean="0">
                <a:solidFill>
                  <a:schemeClr val="tx1"/>
                </a:solidFill>
              </a:rPr>
              <a:t> IDE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7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I  used the "</a:t>
            </a:r>
            <a:r>
              <a:rPr lang="en-US" sz="2800" dirty="0" err="1" smtClean="0"/>
              <a:t>nrFConnect</a:t>
            </a:r>
            <a:r>
              <a:rPr lang="en-US" sz="2800" dirty="0" smtClean="0"/>
              <a:t>“ App </a:t>
            </a:r>
            <a:r>
              <a:rPr lang="en-US" sz="2800" dirty="0" smtClean="0"/>
              <a:t>provided by </a:t>
            </a:r>
          </a:p>
          <a:p>
            <a:pPr>
              <a:buNone/>
            </a:pPr>
            <a:r>
              <a:rPr lang="en-US" sz="2800" dirty="0" smtClean="0"/>
              <a:t>Nordic Semiconductor  to test </a:t>
            </a:r>
            <a:r>
              <a:rPr lang="en-US" sz="2800" dirty="0" smtClean="0"/>
              <a:t>my </a:t>
            </a:r>
            <a:r>
              <a:rPr lang="en-US" sz="2800" dirty="0" err="1" smtClean="0"/>
              <a:t>Nano</a:t>
            </a:r>
            <a:r>
              <a:rPr lang="en-US" sz="2800" dirty="0" smtClean="0"/>
              <a:t> – 2 code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Learn more about this </a:t>
            </a:r>
            <a:r>
              <a:rPr lang="en-US" sz="2800" dirty="0" smtClean="0"/>
              <a:t>app from Nordic Semi...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Or -  </a:t>
            </a:r>
            <a:r>
              <a:rPr lang="en-US" sz="2800" dirty="0" smtClean="0"/>
              <a:t>follow these steps </a:t>
            </a:r>
            <a:r>
              <a:rPr lang="en-US" sz="2800" dirty="0" smtClean="0"/>
              <a:t>to press the </a:t>
            </a:r>
            <a:r>
              <a:rPr lang="en-US" sz="2800" dirty="0" smtClean="0"/>
              <a:t>buttons</a:t>
            </a:r>
          </a:p>
          <a:p>
            <a:pPr>
              <a:buNone/>
            </a:pPr>
            <a:r>
              <a:rPr lang="en-US" sz="2800" dirty="0" smtClean="0"/>
              <a:t>to </a:t>
            </a:r>
            <a:r>
              <a:rPr lang="en-US" sz="2800" dirty="0" smtClean="0"/>
              <a:t>see </a:t>
            </a:r>
            <a:r>
              <a:rPr lang="en-US" sz="2800" dirty="0" smtClean="0"/>
              <a:t>the "</a:t>
            </a:r>
            <a:r>
              <a:rPr lang="en-US" sz="2800" dirty="0" err="1" smtClean="0"/>
              <a:t>nrFConnect</a:t>
            </a:r>
            <a:r>
              <a:rPr lang="en-US" sz="2800" dirty="0" smtClean="0"/>
              <a:t>“ App </a:t>
            </a:r>
            <a:r>
              <a:rPr lang="en-US" sz="2800" dirty="0" smtClean="0"/>
              <a:t> in action.</a:t>
            </a:r>
            <a:endParaRPr lang="en-US" sz="2800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sz="2800" dirty="0" smtClean="0"/>
              <a:t>First look </a:t>
            </a:r>
            <a:r>
              <a:rPr lang="en-US" sz="2800" dirty="0" smtClean="0"/>
              <a:t>at on the air </a:t>
            </a:r>
            <a:r>
              <a:rPr lang="en-US" sz="2800" dirty="0" smtClean="0"/>
              <a:t>BLE </a:t>
            </a:r>
            <a:r>
              <a:rPr lang="en-US" sz="2800" dirty="0" smtClean="0"/>
              <a:t>devices to find ours.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"</a:t>
            </a:r>
            <a:r>
              <a:rPr lang="en-US" sz="2800" dirty="0" err="1" smtClean="0"/>
              <a:t>BLE_Periph_JMK</a:t>
            </a:r>
            <a:r>
              <a:rPr lang="en-US" sz="2800" dirty="0" smtClean="0"/>
              <a:t>" </a:t>
            </a:r>
            <a:r>
              <a:rPr lang="en-US" sz="2800" dirty="0" smtClean="0"/>
              <a:t>shows you it is there.</a:t>
            </a:r>
            <a:endParaRPr lang="en-US" sz="2800" dirty="0" smtClean="0"/>
          </a:p>
          <a:p>
            <a:endParaRPr lang="en-US" sz="2400" dirty="0" smtClean="0"/>
          </a:p>
          <a:p>
            <a:r>
              <a:rPr lang="en-US" sz="2800" dirty="0" smtClean="0"/>
              <a:t>Then Press the Connect button.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This opens up the list of </a:t>
            </a:r>
            <a:r>
              <a:rPr lang="en-US" sz="2800" dirty="0" smtClean="0"/>
              <a:t>custom </a:t>
            </a:r>
            <a:r>
              <a:rPr lang="en-US" sz="2800" dirty="0" smtClean="0"/>
              <a:t>Characteristics.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Click on the Up arrow for the one with WRITE property.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date type "Text", type in "</a:t>
            </a:r>
            <a:r>
              <a:rPr lang="en-US" dirty="0" smtClean="0"/>
              <a:t>Joe“.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Go to  “advanced” </a:t>
            </a:r>
            <a:r>
              <a:rPr lang="en-US" dirty="0" smtClean="0"/>
              <a:t>select "</a:t>
            </a:r>
            <a:r>
              <a:rPr lang="en-US" dirty="0" smtClean="0"/>
              <a:t>Command“.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Finally save </a:t>
            </a:r>
            <a:r>
              <a:rPr lang="en-US" dirty="0" smtClean="0"/>
              <a:t>as load choice  "Joe1"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ctr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(Slide 13 and 14)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Press Load, Click on Send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 </a:t>
            </a:r>
            <a:r>
              <a:rPr lang="en-US" dirty="0" smtClean="0"/>
              <a:t>what happens 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On your cell phone the WRITE Characteristic</a:t>
            </a:r>
          </a:p>
          <a:p>
            <a:pPr>
              <a:buNone/>
            </a:pPr>
            <a:r>
              <a:rPr lang="en-US" dirty="0" smtClean="0"/>
              <a:t>Indicates "Joe" was written to the </a:t>
            </a:r>
            <a:r>
              <a:rPr lang="en-US" dirty="0" err="1" smtClean="0"/>
              <a:t>Nano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400" i="1" dirty="0" smtClean="0"/>
              <a:t>(But this does not prove it was really received.)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We </a:t>
            </a:r>
            <a:r>
              <a:rPr lang="en-US" sz="2800" dirty="0" smtClean="0"/>
              <a:t>can </a:t>
            </a:r>
            <a:r>
              <a:rPr lang="en-US" sz="2800" dirty="0" smtClean="0"/>
              <a:t>verify </a:t>
            </a:r>
            <a:r>
              <a:rPr lang="en-US" sz="2800" dirty="0" smtClean="0"/>
              <a:t> </a:t>
            </a:r>
            <a:r>
              <a:rPr lang="en-US" sz="2800" dirty="0" smtClean="0"/>
              <a:t>by reading </a:t>
            </a:r>
            <a:r>
              <a:rPr lang="en-US" sz="2800" dirty="0" smtClean="0"/>
              <a:t>back </a:t>
            </a:r>
            <a:r>
              <a:rPr lang="en-US" sz="2800" dirty="0" smtClean="0"/>
              <a:t>the READ</a:t>
            </a:r>
          </a:p>
          <a:p>
            <a:pPr>
              <a:buNone/>
            </a:pPr>
            <a:r>
              <a:rPr lang="en-US" sz="2800" dirty="0" smtClean="0"/>
              <a:t>Characteristic from the </a:t>
            </a:r>
            <a:r>
              <a:rPr lang="en-US" sz="2800" dirty="0" err="1" smtClean="0"/>
              <a:t>Nano</a:t>
            </a:r>
            <a:r>
              <a:rPr lang="en-US" sz="2800" dirty="0" smtClean="0"/>
              <a:t> by clicking on the </a:t>
            </a:r>
          </a:p>
          <a:p>
            <a:pPr>
              <a:buNone/>
            </a:pPr>
            <a:r>
              <a:rPr lang="en-US" sz="2800" dirty="0" smtClean="0"/>
              <a:t>down arrow as shown.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Once this is done the value "Joe" sent earlier now</a:t>
            </a:r>
          </a:p>
          <a:p>
            <a:pPr>
              <a:buNone/>
            </a:pPr>
            <a:r>
              <a:rPr lang="en-US" sz="2800" dirty="0" smtClean="0"/>
              <a:t>appears as the value of the READ characteristic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This</a:t>
            </a:r>
            <a:r>
              <a:rPr lang="en-US" sz="2800" dirty="0" smtClean="0"/>
              <a:t> </a:t>
            </a:r>
            <a:r>
              <a:rPr lang="en-US" sz="2800" dirty="0" smtClean="0"/>
              <a:t>works for "Mike" as well</a:t>
            </a:r>
            <a:r>
              <a:rPr lang="en-US" sz="2800" dirty="0" smtClean="0"/>
              <a:t>. </a:t>
            </a:r>
            <a:r>
              <a:rPr lang="en-US" sz="2800" i="1" dirty="0" smtClean="0"/>
              <a:t>(Try it if you like.)</a:t>
            </a:r>
            <a:endParaRPr lang="en-US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For more info and source code for the modified </a:t>
            </a:r>
          </a:p>
          <a:p>
            <a:pPr>
              <a:buNone/>
            </a:pPr>
            <a:r>
              <a:rPr lang="en-US" dirty="0" smtClean="0"/>
              <a:t>Sketch, see my </a:t>
            </a:r>
            <a:r>
              <a:rPr lang="en-US" dirty="0" err="1" smtClean="0"/>
              <a:t>git</a:t>
            </a:r>
            <a:r>
              <a:rPr lang="en-US" dirty="0" smtClean="0"/>
              <a:t> hub site listed bottom of this</a:t>
            </a:r>
          </a:p>
          <a:p>
            <a:pPr>
              <a:buNone/>
            </a:pPr>
            <a:r>
              <a:rPr lang="en-US" dirty="0" smtClean="0"/>
              <a:t> slide.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b="1" i="1" dirty="0" smtClean="0">
                <a:solidFill>
                  <a:srgbClr val="00B0F0"/>
                </a:solidFill>
              </a:rPr>
              <a:t>This breaks the ice for future </a:t>
            </a:r>
            <a:r>
              <a:rPr lang="en-US" sz="2800" b="1" i="1" dirty="0" smtClean="0">
                <a:solidFill>
                  <a:srgbClr val="00B0F0"/>
                </a:solidFill>
              </a:rPr>
              <a:t>IOT / BLE  </a:t>
            </a:r>
            <a:r>
              <a:rPr lang="en-US" sz="2800" b="1" i="1" dirty="0" smtClean="0">
                <a:solidFill>
                  <a:srgbClr val="00B0F0"/>
                </a:solidFill>
              </a:rPr>
              <a:t>Adventures 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First setup </a:t>
            </a:r>
            <a:r>
              <a:rPr lang="en-US" sz="3000" dirty="0" smtClean="0"/>
              <a:t>the </a:t>
            </a:r>
            <a:r>
              <a:rPr lang="en-US" sz="3000" dirty="0" err="1" smtClean="0"/>
              <a:t>Arduino</a:t>
            </a:r>
            <a:r>
              <a:rPr lang="en-US" sz="3000" dirty="0" smtClean="0"/>
              <a:t> </a:t>
            </a:r>
            <a:r>
              <a:rPr lang="en-US" sz="3000" dirty="0" smtClean="0"/>
              <a:t>plug in </a:t>
            </a:r>
            <a:r>
              <a:rPr lang="en-US" sz="3000" dirty="0" smtClean="0"/>
              <a:t>for </a:t>
            </a:r>
            <a:r>
              <a:rPr lang="en-US" sz="3000" dirty="0" err="1" smtClean="0"/>
              <a:t>RedBear</a:t>
            </a:r>
            <a:r>
              <a:rPr lang="en-US" sz="3000" dirty="0" smtClean="0"/>
              <a:t>  </a:t>
            </a:r>
          </a:p>
          <a:p>
            <a:pPr>
              <a:buNone/>
            </a:pPr>
            <a:r>
              <a:rPr lang="en-US" sz="3000" dirty="0" smtClean="0"/>
              <a:t>Nano-2 </a:t>
            </a:r>
            <a:r>
              <a:rPr lang="en-US" sz="3000" dirty="0" smtClean="0"/>
              <a:t>hardware. 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With </a:t>
            </a:r>
            <a:r>
              <a:rPr lang="en-US" sz="3000" dirty="0" smtClean="0"/>
              <a:t>some helpful instructions from Red Bear's </a:t>
            </a:r>
            <a:endParaRPr lang="en-US" sz="3000" dirty="0" smtClean="0"/>
          </a:p>
          <a:p>
            <a:pPr>
              <a:buNone/>
            </a:pPr>
            <a:r>
              <a:rPr lang="en-US" sz="3000" dirty="0" err="1" smtClean="0"/>
              <a:t>Github</a:t>
            </a:r>
            <a:r>
              <a:rPr lang="en-US" sz="3000" dirty="0" smtClean="0"/>
              <a:t>  site </a:t>
            </a:r>
            <a:r>
              <a:rPr lang="en-US" sz="3000" dirty="0" smtClean="0"/>
              <a:t>you can get this to </a:t>
            </a:r>
            <a:r>
              <a:rPr lang="en-US" sz="3000" dirty="0" smtClean="0"/>
              <a:t>install. </a:t>
            </a:r>
            <a:endParaRPr lang="en-US" sz="3000" dirty="0" smtClean="0"/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This is just a snippet of the steps, but they do work.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Once </a:t>
            </a:r>
            <a:r>
              <a:rPr lang="en-US" sz="2800" dirty="0" smtClean="0"/>
              <a:t>the support package is </a:t>
            </a:r>
            <a:r>
              <a:rPr lang="en-US" sz="2800" dirty="0" smtClean="0"/>
              <a:t>installed, it becomes one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of </a:t>
            </a:r>
            <a:r>
              <a:rPr lang="en-US" sz="2800" dirty="0" smtClean="0"/>
              <a:t>the </a:t>
            </a:r>
            <a:r>
              <a:rPr lang="en-US" sz="2800" dirty="0" smtClean="0"/>
              <a:t> choices </a:t>
            </a:r>
            <a:r>
              <a:rPr lang="en-US" sz="2800" dirty="0" smtClean="0"/>
              <a:t>you can select when you</a:t>
            </a:r>
          </a:p>
          <a:p>
            <a:pPr>
              <a:buNone/>
            </a:pPr>
            <a:r>
              <a:rPr lang="en-US" sz="2800" dirty="0" smtClean="0"/>
              <a:t>code </a:t>
            </a:r>
            <a:r>
              <a:rPr lang="en-US" sz="2800" dirty="0" smtClean="0"/>
              <a:t>a project  “</a:t>
            </a:r>
            <a:r>
              <a:rPr lang="en-US" sz="2800" dirty="0" err="1" smtClean="0"/>
              <a:t>Arduino</a:t>
            </a:r>
            <a:r>
              <a:rPr lang="en-US" sz="2800" dirty="0" smtClean="0"/>
              <a:t> style”.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I </a:t>
            </a:r>
            <a:r>
              <a:rPr lang="en-US" sz="2800" dirty="0" smtClean="0"/>
              <a:t>selected </a:t>
            </a:r>
            <a:r>
              <a:rPr lang="en-US" sz="2800" dirty="0" smtClean="0"/>
              <a:t>the "</a:t>
            </a:r>
            <a:r>
              <a:rPr lang="en-US" sz="2800" dirty="0" err="1" smtClean="0"/>
              <a:t>BLE_SimplePeripheral</a:t>
            </a:r>
            <a:r>
              <a:rPr lang="en-US" sz="2800" dirty="0" smtClean="0"/>
              <a:t>“ sketch </a:t>
            </a:r>
          </a:p>
          <a:p>
            <a:pPr>
              <a:buNone/>
            </a:pPr>
            <a:r>
              <a:rPr lang="en-US" sz="2800" dirty="0" smtClean="0"/>
              <a:t>in </a:t>
            </a:r>
            <a:r>
              <a:rPr lang="en-US" sz="2800" dirty="0" smtClean="0"/>
              <a:t>"</a:t>
            </a:r>
            <a:r>
              <a:rPr lang="en-US" sz="2800" dirty="0" smtClean="0"/>
              <a:t>Examples for </a:t>
            </a:r>
            <a:r>
              <a:rPr lang="en-US" sz="2800" dirty="0" smtClean="0"/>
              <a:t>BLE_Nano2” hardware as </a:t>
            </a:r>
            <a:r>
              <a:rPr lang="en-US" sz="2800" dirty="0" smtClean="0"/>
              <a:t>my </a:t>
            </a:r>
            <a:r>
              <a:rPr lang="en-US" sz="2800" dirty="0" smtClean="0"/>
              <a:t>starting </a:t>
            </a:r>
          </a:p>
          <a:p>
            <a:pPr>
              <a:buNone/>
            </a:pPr>
            <a:r>
              <a:rPr lang="en-US" sz="2800" dirty="0" smtClean="0"/>
              <a:t>point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My </a:t>
            </a:r>
            <a:r>
              <a:rPr lang="en-US" sz="2400" dirty="0" smtClean="0"/>
              <a:t>goal </a:t>
            </a:r>
            <a:r>
              <a:rPr lang="en-US" sz="2400" dirty="0" smtClean="0"/>
              <a:t>to show you code that can send/receive data</a:t>
            </a:r>
          </a:p>
          <a:p>
            <a:pPr>
              <a:buNone/>
            </a:pPr>
            <a:r>
              <a:rPr lang="en-US" sz="2400" dirty="0" smtClean="0"/>
              <a:t>between  the NANO-2 and an </a:t>
            </a:r>
            <a:r>
              <a:rPr lang="en-US" sz="2400" dirty="0" smtClean="0"/>
              <a:t>Android </a:t>
            </a:r>
            <a:r>
              <a:rPr lang="en-US" sz="2400" dirty="0" smtClean="0"/>
              <a:t> </a:t>
            </a:r>
            <a:r>
              <a:rPr lang="en-US" sz="2400" dirty="0" smtClean="0"/>
              <a:t>/ </a:t>
            </a:r>
            <a:r>
              <a:rPr lang="en-US" sz="2400" dirty="0" smtClean="0"/>
              <a:t>Moto G </a:t>
            </a:r>
            <a:r>
              <a:rPr lang="en-US" sz="2400" dirty="0" smtClean="0"/>
              <a:t>phone.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  </a:t>
            </a:r>
            <a:r>
              <a:rPr lang="en-US" sz="2400" dirty="0" smtClean="0"/>
              <a:t>modified </a:t>
            </a:r>
            <a:r>
              <a:rPr lang="en-US" sz="2400" dirty="0" smtClean="0"/>
              <a:t>“</a:t>
            </a:r>
            <a:r>
              <a:rPr lang="en-US" sz="2400" dirty="0" err="1" smtClean="0"/>
              <a:t>BLE_SimplePeripheral</a:t>
            </a:r>
            <a:r>
              <a:rPr lang="en-US" sz="2400" dirty="0" smtClean="0"/>
              <a:t> </a:t>
            </a:r>
            <a:r>
              <a:rPr lang="en-US" sz="2400" dirty="0" smtClean="0"/>
              <a:t>“ </a:t>
            </a:r>
            <a:r>
              <a:rPr lang="en-US" sz="2400" dirty="0" smtClean="0"/>
              <a:t>sketch </a:t>
            </a:r>
            <a:r>
              <a:rPr lang="en-US" sz="2400" dirty="0" smtClean="0"/>
              <a:t>file </a:t>
            </a:r>
            <a:r>
              <a:rPr lang="en-US" sz="2400" dirty="0" smtClean="0"/>
              <a:t>320</a:t>
            </a:r>
          </a:p>
          <a:p>
            <a:pPr>
              <a:buNone/>
            </a:pPr>
            <a:r>
              <a:rPr lang="en-US" sz="2400" dirty="0" smtClean="0"/>
              <a:t>lines does  </a:t>
            </a:r>
            <a:r>
              <a:rPr lang="en-US" sz="2400" dirty="0" smtClean="0"/>
              <a:t>the job.</a:t>
            </a:r>
            <a:endParaRPr lang="en-US" sz="2400" dirty="0" smtClean="0"/>
          </a:p>
          <a:p>
            <a:pPr>
              <a:buNone/>
            </a:pPr>
            <a:r>
              <a:rPr lang="en-US" sz="1800" i="1" dirty="0" smtClean="0"/>
              <a:t>(There is pre-written  library </a:t>
            </a:r>
            <a:r>
              <a:rPr lang="en-US" sz="1800" i="1" dirty="0" smtClean="0"/>
              <a:t>code backing </a:t>
            </a:r>
            <a:r>
              <a:rPr lang="en-US" sz="1800" i="1" dirty="0" smtClean="0"/>
              <a:t> this up.)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r>
              <a:rPr lang="en-US" sz="2400" dirty="0" smtClean="0"/>
              <a:t>Next </a:t>
            </a:r>
            <a:r>
              <a:rPr lang="en-US" sz="2400" dirty="0" smtClean="0"/>
              <a:t>are slides discussing the code: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dirty="0" smtClean="0"/>
              <a:t>(</a:t>
            </a:r>
            <a:r>
              <a:rPr lang="en-US" dirty="0" smtClean="0"/>
              <a:t>Code slide </a:t>
            </a:r>
            <a:r>
              <a:rPr lang="en-US" dirty="0" smtClean="0"/>
              <a:t>1)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 only </a:t>
            </a:r>
            <a:r>
              <a:rPr lang="en-US" dirty="0" smtClean="0"/>
              <a:t>had to modify or </a:t>
            </a:r>
            <a:r>
              <a:rPr lang="en-US" dirty="0" smtClean="0"/>
              <a:t>add 6 </a:t>
            </a:r>
            <a:r>
              <a:rPr lang="en-US" dirty="0" smtClean="0"/>
              <a:t>lines of code,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But </a:t>
            </a:r>
            <a:r>
              <a:rPr lang="en-US" dirty="0" smtClean="0"/>
              <a:t>I  also added </a:t>
            </a:r>
            <a:r>
              <a:rPr lang="en-US" dirty="0" smtClean="0"/>
              <a:t>about 42 </a:t>
            </a:r>
            <a:r>
              <a:rPr lang="en-US" dirty="0" smtClean="0"/>
              <a:t>lines of comments to assist </a:t>
            </a:r>
            <a:r>
              <a:rPr lang="en-US" dirty="0" smtClean="0"/>
              <a:t>in our</a:t>
            </a:r>
          </a:p>
          <a:p>
            <a:pPr>
              <a:buNone/>
            </a:pPr>
            <a:r>
              <a:rPr lang="en-US" dirty="0" smtClean="0"/>
              <a:t>understanding of how this sketch file works.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On Line 22</a:t>
            </a:r>
            <a:r>
              <a:rPr lang="en-US" dirty="0" smtClean="0"/>
              <a:t>, I changed the </a:t>
            </a:r>
            <a:r>
              <a:rPr lang="en-US" dirty="0" smtClean="0"/>
              <a:t>name </a:t>
            </a:r>
            <a:r>
              <a:rPr lang="en-US" dirty="0" smtClean="0"/>
              <a:t>as it will appear</a:t>
            </a:r>
          </a:p>
          <a:p>
            <a:pPr>
              <a:buNone/>
            </a:pPr>
            <a:r>
              <a:rPr lang="en-US" dirty="0" smtClean="0"/>
              <a:t>on my cell phone to </a:t>
            </a:r>
            <a:r>
              <a:rPr lang="en-US" dirty="0" smtClean="0"/>
              <a:t>“</a:t>
            </a:r>
            <a:r>
              <a:rPr lang="en-US" dirty="0" err="1" smtClean="0"/>
              <a:t>BLE_Periph_JMK</a:t>
            </a:r>
            <a:r>
              <a:rPr lang="en-US" dirty="0" smtClean="0"/>
              <a:t>” to identify my device.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On </a:t>
            </a:r>
            <a:r>
              <a:rPr lang="en-US" b="1" u="sng" dirty="0" smtClean="0"/>
              <a:t>Line 43-46 </a:t>
            </a:r>
            <a:r>
              <a:rPr lang="en-US" b="1" u="sng" dirty="0" smtClean="0"/>
              <a:t> </a:t>
            </a:r>
            <a:r>
              <a:rPr lang="en-US" dirty="0" smtClean="0"/>
              <a:t> comments were added </a:t>
            </a:r>
            <a:r>
              <a:rPr lang="en-US" dirty="0" smtClean="0"/>
              <a:t>to </a:t>
            </a:r>
            <a:r>
              <a:rPr lang="en-US" dirty="0" smtClean="0"/>
              <a:t>clarify  the </a:t>
            </a:r>
            <a:r>
              <a:rPr lang="en-US" dirty="0" smtClean="0"/>
              <a:t>jargon: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smtClean="0"/>
              <a:t>“characteristic” refers to </a:t>
            </a:r>
            <a:r>
              <a:rPr lang="en-US" dirty="0" smtClean="0"/>
              <a:t>data that is sent over the wireless channel.</a:t>
            </a:r>
          </a:p>
          <a:p>
            <a:pPr>
              <a:buNone/>
            </a:pPr>
            <a:r>
              <a:rPr lang="en-US" dirty="0" smtClean="0"/>
              <a:t>This </a:t>
            </a:r>
            <a:r>
              <a:rPr lang="en-US" dirty="0" smtClean="0"/>
              <a:t>can be of different types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1) </a:t>
            </a:r>
            <a:r>
              <a:rPr lang="en-US" dirty="0" smtClean="0"/>
              <a:t>A Write Characteristic is sent by the cell phone to the IOT device.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2) </a:t>
            </a:r>
            <a:r>
              <a:rPr lang="en-US" dirty="0" smtClean="0"/>
              <a:t>A Read Characteristic is sent by IOT device to  cell </a:t>
            </a:r>
            <a:r>
              <a:rPr lang="en-US" dirty="0" smtClean="0"/>
              <a:t>phone </a:t>
            </a:r>
            <a:r>
              <a:rPr lang="en-US" dirty="0" smtClean="0"/>
              <a:t>upon request.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3</a:t>
            </a:r>
            <a:r>
              <a:rPr lang="en-US" dirty="0" smtClean="0"/>
              <a:t>) A Notify Characteristic is sent by  IOT  device to cell </a:t>
            </a:r>
            <a:r>
              <a:rPr lang="en-US" dirty="0" smtClean="0"/>
              <a:t>phone </a:t>
            </a:r>
            <a:r>
              <a:rPr lang="en-US" dirty="0" smtClean="0"/>
              <a:t>automatically.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(Code slide </a:t>
            </a:r>
            <a:r>
              <a:rPr lang="en-US" sz="2400" dirty="0" smtClean="0"/>
              <a:t>2)</a:t>
            </a:r>
          </a:p>
          <a:p>
            <a:pPr>
              <a:buNone/>
            </a:pPr>
            <a:r>
              <a:rPr lang="en-US" sz="2600" dirty="0" smtClean="0"/>
              <a:t>A </a:t>
            </a:r>
            <a:r>
              <a:rPr lang="en-US" sz="2600" dirty="0" smtClean="0"/>
              <a:t>very important function is </a:t>
            </a:r>
            <a:r>
              <a:rPr lang="en-US" sz="2600" dirty="0" smtClean="0"/>
              <a:t>"</a:t>
            </a:r>
            <a:r>
              <a:rPr lang="en-US" sz="2600" dirty="0" err="1" smtClean="0"/>
              <a:t>gattServerWriteCallBack</a:t>
            </a:r>
            <a:r>
              <a:rPr lang="en-US" sz="2600" dirty="0" smtClean="0"/>
              <a:t>(..)" </a:t>
            </a: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400" dirty="0" smtClean="0"/>
              <a:t>This </a:t>
            </a:r>
            <a:r>
              <a:rPr lang="en-US" sz="2400" dirty="0" smtClean="0"/>
              <a:t>is an event handler </a:t>
            </a:r>
            <a:r>
              <a:rPr lang="en-US" sz="2400" dirty="0" smtClean="0"/>
              <a:t>(a </a:t>
            </a:r>
            <a:r>
              <a:rPr lang="en-US" sz="2400" dirty="0" smtClean="0"/>
              <a:t>call back function</a:t>
            </a:r>
            <a:r>
              <a:rPr lang="en-US" sz="2400" dirty="0" smtClean="0"/>
              <a:t>) that </a:t>
            </a:r>
            <a:r>
              <a:rPr lang="en-US" sz="2400" dirty="0" smtClean="0"/>
              <a:t>occurs </a:t>
            </a:r>
            <a:r>
              <a:rPr lang="en-US" sz="2400" dirty="0" smtClean="0"/>
              <a:t>when</a:t>
            </a:r>
          </a:p>
          <a:p>
            <a:pPr>
              <a:buNone/>
            </a:pPr>
            <a:r>
              <a:rPr lang="en-US" sz="2400" dirty="0" smtClean="0"/>
              <a:t>the </a:t>
            </a:r>
            <a:r>
              <a:rPr lang="en-US" sz="2400" dirty="0" smtClean="0"/>
              <a:t>BLE </a:t>
            </a:r>
            <a:r>
              <a:rPr lang="en-US" sz="2400" dirty="0" err="1" smtClean="0"/>
              <a:t>nano</a:t>
            </a:r>
            <a:r>
              <a:rPr lang="en-US" sz="2400" dirty="0" smtClean="0"/>
              <a:t> receives data from cell </a:t>
            </a:r>
            <a:r>
              <a:rPr lang="en-US" sz="2400" dirty="0" smtClean="0"/>
              <a:t>phone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2000" dirty="0" smtClean="0"/>
              <a:t>This occurs when data sent by the cell Phone is received by  the </a:t>
            </a:r>
            <a:r>
              <a:rPr lang="en-US" sz="2000" dirty="0" err="1" smtClean="0"/>
              <a:t>Nano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 lines184 </a:t>
            </a:r>
            <a:r>
              <a:rPr lang="en-US" sz="2000" dirty="0" smtClean="0"/>
              <a:t>and 185 I added </a:t>
            </a:r>
            <a:r>
              <a:rPr lang="en-US" sz="2000" dirty="0" smtClean="0"/>
              <a:t>code to assign </a:t>
            </a:r>
            <a:r>
              <a:rPr lang="en-US" sz="2000" dirty="0" smtClean="0"/>
              <a:t>the data in the </a:t>
            </a:r>
            <a:r>
              <a:rPr lang="en-US" sz="2000" dirty="0" smtClean="0"/>
              <a:t>Write </a:t>
            </a:r>
          </a:p>
          <a:p>
            <a:pPr>
              <a:buNone/>
            </a:pPr>
            <a:r>
              <a:rPr lang="en-US" sz="2000" dirty="0" smtClean="0"/>
              <a:t>characteristic#1 also to  the Read characteristic#2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That way </a:t>
            </a:r>
            <a:r>
              <a:rPr lang="en-US" sz="2000" dirty="0" smtClean="0"/>
              <a:t>user </a:t>
            </a:r>
            <a:r>
              <a:rPr lang="en-US" sz="2000" dirty="0" smtClean="0"/>
              <a:t>of the cell phone can latter request a </a:t>
            </a:r>
            <a:r>
              <a:rPr lang="en-US" sz="2000" dirty="0" smtClean="0"/>
              <a:t>read of </a:t>
            </a:r>
            <a:r>
              <a:rPr lang="en-US" sz="2000" dirty="0" smtClean="0"/>
              <a:t>this data to </a:t>
            </a:r>
            <a:r>
              <a:rPr lang="en-US" sz="2000" dirty="0" smtClean="0"/>
              <a:t>verify</a:t>
            </a:r>
          </a:p>
          <a:p>
            <a:pPr>
              <a:buNone/>
            </a:pPr>
            <a:r>
              <a:rPr lang="en-US" sz="2000" dirty="0" smtClean="0"/>
              <a:t>that </a:t>
            </a:r>
            <a:r>
              <a:rPr lang="en-US" sz="2000" dirty="0" smtClean="0"/>
              <a:t>whatever was sent, was </a:t>
            </a:r>
            <a:r>
              <a:rPr lang="en-US" sz="2000" dirty="0" smtClean="0"/>
              <a:t>received.</a:t>
            </a:r>
          </a:p>
          <a:p>
            <a:pPr>
              <a:buNone/>
            </a:pPr>
            <a:r>
              <a:rPr lang="en-US" sz="1800" i="1" dirty="0" smtClean="0"/>
              <a:t>(This is known as  a Loop Back test.)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dirty="0" smtClean="0"/>
              <a:t>(Code Slide 3)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taskHandle</a:t>
            </a:r>
            <a:r>
              <a:rPr lang="en-US" dirty="0" smtClean="0"/>
              <a:t>(void) is the callback </a:t>
            </a:r>
            <a:r>
              <a:rPr lang="en-US" dirty="0" smtClean="0"/>
              <a:t> </a:t>
            </a:r>
            <a:r>
              <a:rPr lang="en-US" dirty="0" smtClean="0"/>
              <a:t>for the 1 second time </a:t>
            </a:r>
            <a:r>
              <a:rPr lang="en-US" dirty="0"/>
              <a:t>task.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At </a:t>
            </a:r>
            <a:r>
              <a:rPr lang="en-US" b="1" u="sng" dirty="0" smtClean="0"/>
              <a:t>line </a:t>
            </a:r>
            <a:r>
              <a:rPr lang="en-US" b="1" u="sng" dirty="0" smtClean="0"/>
              <a:t>196:  </a:t>
            </a:r>
            <a:r>
              <a:rPr lang="en-US" dirty="0" smtClean="0"/>
              <a:t>I </a:t>
            </a:r>
            <a:r>
              <a:rPr lang="en-US" dirty="0" smtClean="0"/>
              <a:t>Eliminated a </a:t>
            </a:r>
            <a:r>
              <a:rPr lang="en-US" dirty="0" smtClean="0"/>
              <a:t> </a:t>
            </a:r>
            <a:r>
              <a:rPr lang="en-US" dirty="0" err="1" smtClean="0"/>
              <a:t>Serial.println</a:t>
            </a:r>
            <a:r>
              <a:rPr lang="en-US" dirty="0" smtClean="0"/>
              <a:t> call and </a:t>
            </a:r>
          </a:p>
          <a:p>
            <a:pPr>
              <a:buNone/>
            </a:pPr>
            <a:r>
              <a:rPr lang="en-US" dirty="0" smtClean="0"/>
              <a:t>At line 218-19  I added </a:t>
            </a:r>
            <a:r>
              <a:rPr lang="en-US" dirty="0" smtClean="0"/>
              <a:t>instead an LED </a:t>
            </a:r>
            <a:r>
              <a:rPr lang="en-US" dirty="0" smtClean="0"/>
              <a:t>blink, instead.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It replaces debug output with a blinking led to indicate this task is </a:t>
            </a:r>
          </a:p>
          <a:p>
            <a:pPr>
              <a:buNone/>
            </a:pPr>
            <a:r>
              <a:rPr lang="en-US" dirty="0" smtClean="0"/>
              <a:t>working. </a:t>
            </a:r>
            <a:r>
              <a:rPr lang="en-US" dirty="0" smtClean="0"/>
              <a:t>This makes reading </a:t>
            </a:r>
            <a:r>
              <a:rPr lang="en-US" dirty="0" smtClean="0"/>
              <a:t>other debug </a:t>
            </a:r>
            <a:r>
              <a:rPr lang="en-US" dirty="0" smtClean="0"/>
              <a:t>output easier.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 also put in  a long  comment on how I </a:t>
            </a:r>
            <a:r>
              <a:rPr lang="en-US" dirty="0" smtClean="0"/>
              <a:t>located </a:t>
            </a:r>
            <a:r>
              <a:rPr lang="en-US" dirty="0" smtClean="0"/>
              <a:t>the port for the LED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Asside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 a</a:t>
            </a:r>
            <a:r>
              <a:rPr lang="en-US" dirty="0" smtClean="0"/>
              <a:t>lso added comments pointing out where this task </a:t>
            </a:r>
            <a:r>
              <a:rPr lang="en-US" dirty="0" smtClean="0"/>
              <a:t>updates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custom </a:t>
            </a:r>
            <a:r>
              <a:rPr lang="en-US" dirty="0" smtClean="0"/>
              <a:t>Notify characteristic #</a:t>
            </a:r>
            <a:r>
              <a:rPr lang="en-US" dirty="0" smtClean="0"/>
              <a:t>3, and also where it loads a new simulated</a:t>
            </a:r>
          </a:p>
          <a:p>
            <a:pPr>
              <a:buNone/>
            </a:pPr>
            <a:r>
              <a:rPr lang="en-US" dirty="0" smtClean="0"/>
              <a:t>heart beat rate every second.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Heart </a:t>
            </a:r>
            <a:r>
              <a:rPr lang="en-US" dirty="0" smtClean="0"/>
              <a:t>rate simulation is typical BLE sample code.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ctr">
              <a:buNone/>
            </a:pPr>
            <a:r>
              <a:rPr lang="en-US" sz="2000" dirty="0" smtClean="0"/>
              <a:t>(Code Slide 4)</a:t>
            </a:r>
            <a:endParaRPr lang="en-US" sz="2000" dirty="0" smtClean="0"/>
          </a:p>
          <a:p>
            <a:pPr>
              <a:buNone/>
            </a:pPr>
            <a:r>
              <a:rPr lang="en-US" sz="2800" dirty="0" smtClean="0"/>
              <a:t>Finally,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800" dirty="0" smtClean="0"/>
              <a:t>The </a:t>
            </a:r>
            <a:r>
              <a:rPr lang="en-US" sz="2800" dirty="0" smtClean="0"/>
              <a:t>"loop()" is where non event related code gets put </a:t>
            </a:r>
          </a:p>
          <a:p>
            <a:pPr>
              <a:buNone/>
            </a:pPr>
            <a:r>
              <a:rPr lang="en-US" sz="2800" dirty="0" smtClean="0"/>
              <a:t>to run any </a:t>
            </a:r>
            <a:r>
              <a:rPr lang="en-US" sz="2800" dirty="0" err="1" smtClean="0"/>
              <a:t>Arduino</a:t>
            </a:r>
            <a:r>
              <a:rPr lang="en-US" sz="2800" dirty="0" smtClean="0"/>
              <a:t> application.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800" dirty="0" smtClean="0"/>
              <a:t>For this demo sketch all the action happens in the</a:t>
            </a:r>
          </a:p>
          <a:p>
            <a:pPr>
              <a:buNone/>
            </a:pPr>
            <a:r>
              <a:rPr lang="en-US" sz="2800" dirty="0" smtClean="0"/>
              <a:t>event  related code.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800" dirty="0" smtClean="0"/>
              <a:t>So we just wait for events.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Now lets talk about my test setup for Android G</a:t>
            </a:r>
          </a:p>
          <a:p>
            <a:pPr>
              <a:buNone/>
            </a:pPr>
            <a:r>
              <a:rPr lang="en-US" dirty="0" smtClean="0"/>
              <a:t>phone.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convenience and easy screen shot capture, </a:t>
            </a:r>
          </a:p>
          <a:p>
            <a:pPr>
              <a:buNone/>
            </a:pPr>
            <a:r>
              <a:rPr lang="en-US" dirty="0" smtClean="0"/>
              <a:t>I remotely controlled my cell phone over a USB </a:t>
            </a:r>
          </a:p>
          <a:p>
            <a:pPr>
              <a:buNone/>
            </a:pPr>
            <a:r>
              <a:rPr lang="en-US" dirty="0" smtClean="0"/>
              <a:t>cable with a free PC program called </a:t>
            </a:r>
            <a:r>
              <a:rPr lang="en-US" dirty="0" smtClean="0"/>
              <a:t>“Visor”.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876</Words>
  <Application>Microsoft Office PowerPoint</Application>
  <PresentationFormat>On-screen Show (4:3)</PresentationFormat>
  <Paragraphs>148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jmkuss@sbcglobal.net</dc:creator>
  <cp:lastModifiedBy>jmkuss@sbcglobal.net</cp:lastModifiedBy>
  <cp:revision>63</cp:revision>
  <dcterms:created xsi:type="dcterms:W3CDTF">2018-10-06T03:45:40Z</dcterms:created>
  <dcterms:modified xsi:type="dcterms:W3CDTF">2018-10-08T22:26:27Z</dcterms:modified>
</cp:coreProperties>
</file>