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3" r:id="rId2"/>
    <p:sldId id="269" r:id="rId3"/>
    <p:sldId id="281" r:id="rId4"/>
    <p:sldId id="282" r:id="rId5"/>
    <p:sldId id="287" r:id="rId6"/>
    <p:sldId id="280" r:id="rId7"/>
    <p:sldId id="286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/>
    <p:restoredTop sz="91390"/>
  </p:normalViewPr>
  <p:slideViewPr>
    <p:cSldViewPr snapToGrid="0" snapToObjects="1">
      <p:cViewPr varScale="1">
        <p:scale>
          <a:sx n="120" d="100"/>
          <a:sy n="120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BD76-EA0C-AB4E-A48D-34CACC7FB085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A05FD-E97F-2742-AA8C-4A4C14160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3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7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2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975-48BF-3A4C-8358-E375E2015929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EB90-DF07-3A4C-8B96-13CB86E97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69269-13D9-2242-8351-F4425CAEF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Data for Municipal Private infrastructure Investment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868092-5B2E-B849-B002-B7C2B1521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of the World Bank Private Participation in Infrastructure Database</a:t>
            </a:r>
          </a:p>
        </p:txBody>
      </p:sp>
    </p:spTree>
    <p:extLst>
      <p:ext uri="{BB962C8B-B14F-4D97-AF65-F5344CB8AC3E}">
        <p14:creationId xmlns:p14="http://schemas.microsoft.com/office/powerpoint/2010/main" val="19177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93FAE-DCE8-1B4E-B719-BCBFDE94EBFD}"/>
              </a:ext>
            </a:extLst>
          </p:cNvPr>
          <p:cNvSpPr txBox="1"/>
          <p:nvPr/>
        </p:nvSpPr>
        <p:spPr>
          <a:xfrm>
            <a:off x="762001" y="1473054"/>
            <a:ext cx="3351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CCFLA </a:t>
            </a:r>
            <a:r>
              <a:rPr lang="fr-FR" sz="1200" dirty="0"/>
              <a:t> (</a:t>
            </a:r>
            <a:r>
              <a:rPr lang="fr-FR" sz="1200" dirty="0" err="1"/>
              <a:t>Cities</a:t>
            </a:r>
            <a:r>
              <a:rPr lang="fr-FR" sz="1200" dirty="0"/>
              <a:t> </a:t>
            </a:r>
            <a:r>
              <a:rPr lang="fr-FR" sz="1200" dirty="0" err="1"/>
              <a:t>Climate</a:t>
            </a:r>
            <a:r>
              <a:rPr lang="fr-FR" sz="1200" dirty="0"/>
              <a:t> Finance Leadership Alliance)</a:t>
            </a:r>
            <a:endParaRPr lang="fr-FR" sz="1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826335-8111-DA4A-9557-C3D3CC3932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The Data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0C5E86-1112-A64B-8945-D857B3D9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06541"/>
            <a:ext cx="7886700" cy="40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93FAE-DCE8-1B4E-B719-BCBFDE94EBFD}"/>
              </a:ext>
            </a:extLst>
          </p:cNvPr>
          <p:cNvSpPr txBox="1"/>
          <p:nvPr/>
        </p:nvSpPr>
        <p:spPr>
          <a:xfrm>
            <a:off x="762001" y="1473054"/>
            <a:ext cx="3351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CCFLA </a:t>
            </a:r>
            <a:r>
              <a:rPr lang="fr-FR" sz="1200" dirty="0"/>
              <a:t> (</a:t>
            </a:r>
            <a:r>
              <a:rPr lang="fr-FR" sz="1200" dirty="0" err="1"/>
              <a:t>Cities</a:t>
            </a:r>
            <a:r>
              <a:rPr lang="fr-FR" sz="1200" dirty="0"/>
              <a:t> </a:t>
            </a:r>
            <a:r>
              <a:rPr lang="fr-FR" sz="1200" dirty="0" err="1"/>
              <a:t>Climate</a:t>
            </a:r>
            <a:r>
              <a:rPr lang="fr-FR" sz="1200" dirty="0"/>
              <a:t> Finance Leadership Alliance)</a:t>
            </a:r>
            <a:endParaRPr lang="fr-FR" sz="1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826335-8111-DA4A-9557-C3D3CC3932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The Data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D6FBE9D-FCD5-C746-8E7D-7136E7ED4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71879"/>
              </p:ext>
            </p:extLst>
          </p:nvPr>
        </p:nvGraphicFramePr>
        <p:xfrm>
          <a:off x="628650" y="2123233"/>
          <a:ext cx="78867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8126026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86612641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5029388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526151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Government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Total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Private Investment (Millions 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7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4,611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127,136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dirty="0"/>
                        <a:t>1930 –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State/Provincial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1,127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208,814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dirty="0"/>
                        <a:t>1985 –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Local/Municipal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1,837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127,139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dirty="0"/>
                        <a:t>1992 –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1488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5E2215D1-BBAB-614A-A7F7-1963F2F4E250}"/>
              </a:ext>
            </a:extLst>
          </p:cNvPr>
          <p:cNvSpPr txBox="1"/>
          <p:nvPr/>
        </p:nvSpPr>
        <p:spPr>
          <a:xfrm>
            <a:off x="628650" y="454010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includes location, sector, investment amounts, contract structure, sponsors, &amp; banks for low and middle income countries</a:t>
            </a:r>
          </a:p>
        </p:txBody>
      </p:sp>
    </p:spTree>
    <p:extLst>
      <p:ext uri="{BB962C8B-B14F-4D97-AF65-F5344CB8AC3E}">
        <p14:creationId xmlns:p14="http://schemas.microsoft.com/office/powerpoint/2010/main" val="23043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D99-67D6-D14E-A46E-1B4CCB1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Finding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BBC9C5-A2D0-3949-8057-C801984AEA8F}"/>
              </a:ext>
            </a:extLst>
          </p:cNvPr>
          <p:cNvSpPr txBox="1"/>
          <p:nvPr/>
        </p:nvSpPr>
        <p:spPr>
          <a:xfrm>
            <a:off x="628650" y="2248786"/>
            <a:ext cx="7886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Privately financed municipal infrastructure is different than either national or provincial government projects: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Different sectors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Different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Different contract types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35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D99-67D6-D14E-A46E-1B4CCB1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 Findings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E06DE0-1523-9745-8832-D13553EE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2041451"/>
            <a:ext cx="7787263" cy="44362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B3258E-469C-1E4E-95F7-A14564DF2719}"/>
              </a:ext>
            </a:extLst>
          </p:cNvPr>
          <p:cNvSpPr txBox="1"/>
          <p:nvPr/>
        </p:nvSpPr>
        <p:spPr>
          <a:xfrm>
            <a:off x="623576" y="1856785"/>
            <a:ext cx="53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China accounts for a majority of the municipal projects.</a:t>
            </a:r>
          </a:p>
        </p:txBody>
      </p:sp>
    </p:spTree>
    <p:extLst>
      <p:ext uri="{BB962C8B-B14F-4D97-AF65-F5344CB8AC3E}">
        <p14:creationId xmlns:p14="http://schemas.microsoft.com/office/powerpoint/2010/main" val="332656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D99-67D6-D14E-A46E-1B4CCB1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 Findings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4C58A7-7515-3B40-AD3F-0072D79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7" y="2418878"/>
            <a:ext cx="7891773" cy="44391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BBC9C5-A2D0-3949-8057-C801984AEA8F}"/>
              </a:ext>
            </a:extLst>
          </p:cNvPr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investment in local government projects has outpaced provincial governments but is well behind national governments.</a:t>
            </a:r>
          </a:p>
        </p:txBody>
      </p:sp>
    </p:spTree>
    <p:extLst>
      <p:ext uri="{BB962C8B-B14F-4D97-AF65-F5344CB8AC3E}">
        <p14:creationId xmlns:p14="http://schemas.microsoft.com/office/powerpoint/2010/main" val="37215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D99-67D6-D14E-A46E-1B4CCB1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 Findings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4C58A7-7515-3B40-AD3F-0072D79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184961"/>
            <a:ext cx="7891772" cy="44391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BBC9C5-A2D0-3949-8057-C801984AEA8F}"/>
              </a:ext>
            </a:extLst>
          </p:cNvPr>
          <p:cNvSpPr txBox="1"/>
          <p:nvPr/>
        </p:nvSpPr>
        <p:spPr>
          <a:xfrm>
            <a:off x="633723" y="169068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investment varies significantly by region and government type.</a:t>
            </a:r>
          </a:p>
        </p:txBody>
      </p:sp>
    </p:spTree>
    <p:extLst>
      <p:ext uri="{BB962C8B-B14F-4D97-AF65-F5344CB8AC3E}">
        <p14:creationId xmlns:p14="http://schemas.microsoft.com/office/powerpoint/2010/main" val="405952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CD99-67D6-D14E-A46E-1B4CCB1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 Findings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4C58A7-7515-3B40-AD3F-0072D79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3577" y="2418878"/>
            <a:ext cx="7891772" cy="44391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BBC9C5-A2D0-3949-8057-C801984AEA8F}"/>
              </a:ext>
            </a:extLst>
          </p:cNvPr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generation investment at the municipal level has largely made the transition to renewable energy, but there is high variation between years.</a:t>
            </a:r>
          </a:p>
        </p:txBody>
      </p:sp>
    </p:spTree>
    <p:extLst>
      <p:ext uri="{BB962C8B-B14F-4D97-AF65-F5344CB8AC3E}">
        <p14:creationId xmlns:p14="http://schemas.microsoft.com/office/powerpoint/2010/main" val="27376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1106 CPLN 577 Class" id="{FD30079D-6C93-AF41-AAC3-72807410D064}" vid="{81316339-D253-F84D-BC45-8A02E8873E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4671</TotalTime>
  <Words>186</Words>
  <Application>Microsoft Macintosh PowerPoint</Application>
  <PresentationFormat>Affichage à l'écran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Open Data for Municipal Private infrastructure Investment</vt:lpstr>
      <vt:lpstr>The Data</vt:lpstr>
      <vt:lpstr>The Data</vt:lpstr>
      <vt:lpstr>Key Finding</vt:lpstr>
      <vt:lpstr>Initial Findings</vt:lpstr>
      <vt:lpstr>Initial Findings</vt:lpstr>
      <vt:lpstr>Initial Findings</vt:lpstr>
      <vt:lpstr>Initial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Tools: Resources for Innovation</dc:title>
  <dc:creator>Birch, Eugenie L.</dc:creator>
  <cp:lastModifiedBy>John Michael LaSalle</cp:lastModifiedBy>
  <cp:revision>43</cp:revision>
  <cp:lastPrinted>2019-11-10T22:33:20Z</cp:lastPrinted>
  <dcterms:created xsi:type="dcterms:W3CDTF">2019-11-07T18:00:37Z</dcterms:created>
  <dcterms:modified xsi:type="dcterms:W3CDTF">2019-11-26T20:29:04Z</dcterms:modified>
</cp:coreProperties>
</file>