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04" r:id="rId2"/>
    <p:sldMasterId id="2147483691" r:id="rId3"/>
    <p:sldMasterId id="2147483678" r:id="rId4"/>
  </p:sldMasterIdLst>
  <p:notesMasterIdLst>
    <p:notesMasterId r:id="rId6"/>
  </p:notesMasterIdLst>
  <p:handoutMasterIdLst>
    <p:handoutMasterId r:id="rId7"/>
  </p:handoutMasterIdLst>
  <p:sldIdLst>
    <p:sldId id="2087" r:id="rId5"/>
  </p:sldIdLst>
  <p:sldSz cx="9906000" cy="6858000" type="A4"/>
  <p:notesSz cx="6797675" cy="9929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7" userDrawn="1">
          <p15:clr>
            <a:srgbClr val="A4A3A4"/>
          </p15:clr>
        </p15:guide>
        <p15:guide id="2" pos="2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0E4296"/>
    <a:srgbClr val="4070AA"/>
    <a:srgbClr val="E7931B"/>
    <a:srgbClr val="D18B27"/>
    <a:srgbClr val="17375E"/>
    <a:srgbClr val="033A7C"/>
    <a:srgbClr val="1D2088"/>
    <a:srgbClr val="376091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42" autoAdjust="0"/>
    <p:restoredTop sz="95662" autoAdjust="0"/>
  </p:normalViewPr>
  <p:slideViewPr>
    <p:cSldViewPr>
      <p:cViewPr varScale="1">
        <p:scale>
          <a:sx n="107" d="100"/>
          <a:sy n="107" d="100"/>
        </p:scale>
        <p:origin x="1638" y="102"/>
      </p:cViewPr>
      <p:guideLst>
        <p:guide orient="horz" pos="2387"/>
        <p:guide pos="2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3162" y="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4" y="0"/>
            <a:ext cx="2946145" cy="497047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913" y="0"/>
            <a:ext cx="2946144" cy="497047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>
              <a:defRPr sz="1300"/>
            </a:lvl1pPr>
          </a:lstStyle>
          <a:p>
            <a:fld id="{D441650F-C714-4F38-87F0-8E5E9836212F}" type="datetimeFigureOut">
              <a:rPr lang="ko-KR" altLang="en-US" smtClean="0"/>
              <a:pPr/>
              <a:t>2024-04-29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4" y="9431182"/>
            <a:ext cx="2946145" cy="497046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913" y="9431182"/>
            <a:ext cx="2946144" cy="497046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>
              <a:defRPr sz="1300"/>
            </a:lvl1pPr>
          </a:lstStyle>
          <a:p>
            <a:fld id="{45602A4B-C97F-405A-BA63-96BA1D3186E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1529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5659" cy="496491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5" y="1"/>
            <a:ext cx="2945659" cy="496491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>
              <a:defRPr sz="1300"/>
            </a:lvl1pPr>
          </a:lstStyle>
          <a:p>
            <a:fld id="{418B79D0-EAEE-4126-8E2C-CA316D9DCC96}" type="datetimeFigureOut">
              <a:rPr lang="ko-KR" altLang="en-US" smtClean="0"/>
              <a:pPr/>
              <a:t>2024-04-29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08025" y="744538"/>
            <a:ext cx="5381625" cy="3725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0" tIns="45715" rIns="91430" bIns="45715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6663"/>
            <a:ext cx="5438140" cy="4468416"/>
          </a:xfrm>
          <a:prstGeom prst="rect">
            <a:avLst/>
          </a:prstGeom>
        </p:spPr>
        <p:txBody>
          <a:bodyPr vert="horz" lIns="91430" tIns="45715" rIns="91430" bIns="4571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31600"/>
            <a:ext cx="2945659" cy="496491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5" y="9431600"/>
            <a:ext cx="2945659" cy="496491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>
              <a:defRPr sz="1300"/>
            </a:lvl1pPr>
          </a:lstStyle>
          <a:p>
            <a:fld id="{13E6E561-749C-4177-8B3C-FEADF4F8A5F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0368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6E561-749C-4177-8B3C-FEADF4F8A5F4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1738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-8359"/>
            <a:ext cx="9906000" cy="71058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Picture 30" descr="NICE알앤씨05_05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47" t="58696" r="17932" b="34358"/>
          <a:stretch/>
        </p:blipFill>
        <p:spPr bwMode="auto">
          <a:xfrm>
            <a:off x="9345488" y="147172"/>
            <a:ext cx="400813" cy="400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9508554" y="6693952"/>
            <a:ext cx="168316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1B654E69-C673-4FCE-8DD7-F4420BF763E1}" type="slidenum">
              <a:rPr kumimoji="0" lang="ko-KR" altLang="en-US" sz="1000" b="1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맑은 고딕" pitchFamily="50" charset="-127"/>
                <a:ea typeface="맑은 고딕" pitchFamily="50" charset="-127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ko-KR" altLang="en-US" sz="1000" b="1" dirty="0">
              <a:solidFill>
                <a:sysClr val="windowText" lastClr="000000">
                  <a:lumMod val="75000"/>
                  <a:lumOff val="25000"/>
                </a:sys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6F2187F7-F8C5-4EA4-A77E-7D387A63A32B}" type="datetimeFigureOut">
              <a:rPr lang="ko-KR" altLang="en-US" smtClean="0"/>
              <a:pPr/>
              <a:t>2024-04-29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D4414FBE-C8E1-4EBC-B774-FAE4C2756B9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6F2187F7-F8C5-4EA4-A77E-7D387A63A32B}" type="datetimeFigureOut">
              <a:rPr lang="ko-KR" altLang="en-US" smtClean="0"/>
              <a:pPr/>
              <a:t>2024-04-29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D4414FBE-C8E1-4EBC-B774-FAE4C2756B9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6F2187F7-F8C5-4EA4-A77E-7D387A63A32B}" type="datetimeFigureOut">
              <a:rPr lang="ko-KR" altLang="en-US" smtClean="0"/>
              <a:pPr/>
              <a:t>2024-04-29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D4414FBE-C8E1-4EBC-B774-FAE4C2756B9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6F2187F7-F8C5-4EA4-A77E-7D387A63A32B}" type="datetimeFigureOut">
              <a:rPr lang="ko-KR" altLang="en-US" smtClean="0"/>
              <a:pPr/>
              <a:t>2024-04-29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D4414FBE-C8E1-4EBC-B774-FAE4C2756B9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6F2187F7-F8C5-4EA4-A77E-7D387A63A32B}" type="datetimeFigureOut">
              <a:rPr lang="ko-KR" altLang="en-US" smtClean="0"/>
              <a:pPr/>
              <a:t>2024-04-29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D4414FBE-C8E1-4EBC-B774-FAE4C2756B9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6F2187F7-F8C5-4EA4-A77E-7D387A63A32B}" type="datetimeFigureOut">
              <a:rPr lang="ko-KR" altLang="en-US" smtClean="0"/>
              <a:pPr/>
              <a:t>2024-04-29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D4414FBE-C8E1-4EBC-B774-FAE4C2756B9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6F2187F7-F8C5-4EA4-A77E-7D387A63A32B}" type="datetimeFigureOut">
              <a:rPr lang="ko-KR" altLang="en-US" smtClean="0"/>
              <a:pPr/>
              <a:t>2024-04-29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D4414FBE-C8E1-4EBC-B774-FAE4C2756B9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6F2187F7-F8C5-4EA4-A77E-7D387A63A32B}" type="datetimeFigureOut">
              <a:rPr lang="ko-KR" altLang="en-US" smtClean="0"/>
              <a:pPr/>
              <a:t>2024-04-29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D4414FBE-C8E1-4EBC-B774-FAE4C2756B9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6F2187F7-F8C5-4EA4-A77E-7D387A63A32B}" type="datetimeFigureOut">
              <a:rPr lang="ko-KR" altLang="en-US" smtClean="0"/>
              <a:pPr/>
              <a:t>2024-04-29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D4414FBE-C8E1-4EBC-B774-FAE4C2756B9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6F2187F7-F8C5-4EA4-A77E-7D387A63A32B}" type="datetimeFigureOut">
              <a:rPr lang="ko-KR" altLang="en-US" smtClean="0"/>
              <a:pPr/>
              <a:t>2024-04-29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D4414FBE-C8E1-4EBC-B774-FAE4C2756B9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6F2187F7-F8C5-4EA4-A77E-7D387A63A32B}" type="datetimeFigureOut">
              <a:rPr lang="ko-KR" altLang="en-US" smtClean="0"/>
              <a:pPr/>
              <a:t>2024-04-29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D4414FBE-C8E1-4EBC-B774-FAE4C2756B9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53FC-EF3F-4EBB-B0C5-60FF5538B27C}" type="datetimeFigureOut">
              <a:rPr lang="ko-KR" altLang="en-US" smtClean="0"/>
              <a:pPr/>
              <a:t>2024-04-29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1E62-496D-4645-A45E-0A76FCBA923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53FC-EF3F-4EBB-B0C5-60FF5538B27C}" type="datetimeFigureOut">
              <a:rPr lang="ko-KR" altLang="en-US" smtClean="0"/>
              <a:pPr/>
              <a:t>2024-04-29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1E62-496D-4645-A45E-0A76FCBA923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53FC-EF3F-4EBB-B0C5-60FF5538B27C}" type="datetimeFigureOut">
              <a:rPr lang="ko-KR" altLang="en-US" smtClean="0"/>
              <a:pPr/>
              <a:t>2024-04-29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1E62-496D-4645-A45E-0A76FCBA923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53FC-EF3F-4EBB-B0C5-60FF5538B27C}" type="datetimeFigureOut">
              <a:rPr lang="ko-KR" altLang="en-US" smtClean="0"/>
              <a:pPr/>
              <a:t>2024-04-29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1E62-496D-4645-A45E-0A76FCBA923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53FC-EF3F-4EBB-B0C5-60FF5538B27C}" type="datetimeFigureOut">
              <a:rPr lang="ko-KR" altLang="en-US" smtClean="0"/>
              <a:pPr/>
              <a:t>2024-04-29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1E62-496D-4645-A45E-0A76FCBA923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53FC-EF3F-4EBB-B0C5-60FF5538B27C}" type="datetimeFigureOut">
              <a:rPr lang="ko-KR" altLang="en-US" smtClean="0"/>
              <a:pPr/>
              <a:t>2024-04-29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1E62-496D-4645-A45E-0A76FCBA923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53FC-EF3F-4EBB-B0C5-60FF5538B27C}" type="datetimeFigureOut">
              <a:rPr lang="ko-KR" altLang="en-US" smtClean="0"/>
              <a:pPr/>
              <a:t>2024-04-29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1E62-496D-4645-A45E-0A76FCBA923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53FC-EF3F-4EBB-B0C5-60FF5538B27C}" type="datetimeFigureOut">
              <a:rPr lang="ko-KR" altLang="en-US" smtClean="0"/>
              <a:pPr/>
              <a:t>2024-04-29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1E62-496D-4645-A45E-0A76FCBA923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53FC-EF3F-4EBB-B0C5-60FF5538B27C}" type="datetimeFigureOut">
              <a:rPr lang="ko-KR" altLang="en-US" smtClean="0"/>
              <a:pPr/>
              <a:t>2024-04-29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1E62-496D-4645-A45E-0A76FCBA923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53FC-EF3F-4EBB-B0C5-60FF5538B27C}" type="datetimeFigureOut">
              <a:rPr lang="ko-KR" altLang="en-US" smtClean="0"/>
              <a:pPr/>
              <a:t>2024-04-29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1E62-496D-4645-A45E-0A76FCBA923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53FC-EF3F-4EBB-B0C5-60FF5538B27C}" type="datetimeFigureOut">
              <a:rPr lang="ko-KR" altLang="en-US" smtClean="0"/>
              <a:pPr/>
              <a:t>2024-04-29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1E62-496D-4645-A45E-0A76FCBA923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ECA6-0EE8-4EDF-B879-7F34742761A7}" type="datetimeFigureOut">
              <a:rPr lang="ko-KR" altLang="en-US" smtClean="0"/>
              <a:pPr/>
              <a:t>2024-04-29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CF47-FF02-4001-A9EC-4269E12D6A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ECA6-0EE8-4EDF-B879-7F34742761A7}" type="datetimeFigureOut">
              <a:rPr lang="ko-KR" altLang="en-US" smtClean="0"/>
              <a:pPr/>
              <a:t>2024-04-29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CF47-FF02-4001-A9EC-4269E12D6A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ECA6-0EE8-4EDF-B879-7F34742761A7}" type="datetimeFigureOut">
              <a:rPr lang="ko-KR" altLang="en-US" smtClean="0"/>
              <a:pPr/>
              <a:t>2024-04-29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CF47-FF02-4001-A9EC-4269E12D6A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ECA6-0EE8-4EDF-B879-7F34742761A7}" type="datetimeFigureOut">
              <a:rPr lang="ko-KR" altLang="en-US" smtClean="0"/>
              <a:pPr/>
              <a:t>2024-04-29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CF47-FF02-4001-A9EC-4269E12D6A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ECA6-0EE8-4EDF-B879-7F34742761A7}" type="datetimeFigureOut">
              <a:rPr lang="ko-KR" altLang="en-US" smtClean="0"/>
              <a:pPr/>
              <a:t>2024-04-29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CF47-FF02-4001-A9EC-4269E12D6A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ECA6-0EE8-4EDF-B879-7F34742761A7}" type="datetimeFigureOut">
              <a:rPr lang="ko-KR" altLang="en-US" smtClean="0"/>
              <a:pPr/>
              <a:t>2024-04-29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CF47-FF02-4001-A9EC-4269E12D6A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ECA6-0EE8-4EDF-B879-7F34742761A7}" type="datetimeFigureOut">
              <a:rPr lang="ko-KR" altLang="en-US" smtClean="0"/>
              <a:pPr/>
              <a:t>2024-04-29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CF47-FF02-4001-A9EC-4269E12D6A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ECA6-0EE8-4EDF-B879-7F34742761A7}" type="datetimeFigureOut">
              <a:rPr lang="ko-KR" altLang="en-US" smtClean="0"/>
              <a:pPr/>
              <a:t>2024-04-29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CF47-FF02-4001-A9EC-4269E12D6A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ECA6-0EE8-4EDF-B879-7F34742761A7}" type="datetimeFigureOut">
              <a:rPr lang="ko-KR" altLang="en-US" smtClean="0"/>
              <a:pPr/>
              <a:t>2024-04-29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CF47-FF02-4001-A9EC-4269E12D6A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ECA6-0EE8-4EDF-B879-7F34742761A7}" type="datetimeFigureOut">
              <a:rPr lang="ko-KR" altLang="en-US" smtClean="0"/>
              <a:pPr/>
              <a:t>2024-04-29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CF47-FF02-4001-A9EC-4269E12D6A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ECA6-0EE8-4EDF-B879-7F34742761A7}" type="datetimeFigureOut">
              <a:rPr lang="ko-KR" altLang="en-US" smtClean="0"/>
              <a:pPr/>
              <a:t>2024-04-29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CF47-FF02-4001-A9EC-4269E12D6A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9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86B44-E37A-4F9F-A536-3D6E22BD648C}" type="datetimeFigureOut">
              <a:rPr lang="ko-KR" altLang="en-US" smtClean="0"/>
              <a:pPr/>
              <a:t>2024-04-29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9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9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EFD36-D780-4D8B-B956-2E2F4DF18F9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053FC-EF3F-4EBB-B0C5-60FF5538B27C}" type="datetimeFigureOut">
              <a:rPr lang="ko-KR" altLang="en-US" smtClean="0"/>
              <a:pPr/>
              <a:t>2024-04-29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81E62-496D-4645-A45E-0A76FCBA923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18" t="1" r="1" b="21307"/>
          <a:stretch/>
        </p:blipFill>
        <p:spPr>
          <a:xfrm>
            <a:off x="0" y="-1677"/>
            <a:ext cx="9906000" cy="5518909"/>
          </a:xfrm>
          <a:prstGeom prst="rect">
            <a:avLst/>
          </a:prstGeom>
        </p:spPr>
      </p:pic>
      <p:sp>
        <p:nvSpPr>
          <p:cNvPr id="11" name="Rectangle 30"/>
          <p:cNvSpPr txBox="1">
            <a:spLocks noChangeArrowheads="1"/>
          </p:cNvSpPr>
          <p:nvPr/>
        </p:nvSpPr>
        <p:spPr>
          <a:xfrm>
            <a:off x="3944888" y="44624"/>
            <a:ext cx="4091700" cy="487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chemeClr val="tx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2017. 9. 1.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주간업무보고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pic>
        <p:nvPicPr>
          <p:cNvPr id="12" name="Picture 30" descr="NICE알앤씨05_05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47" t="58696" r="17932" b="34358"/>
          <a:stretch/>
        </p:blipFill>
        <p:spPr bwMode="auto">
          <a:xfrm>
            <a:off x="9372034" y="102753"/>
            <a:ext cx="360000" cy="35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979243" y="620688"/>
            <a:ext cx="32861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80975" indent="-180975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kumimoji="0" lang="ko-KR" altLang="en-US" sz="1400" b="1" dirty="0">
                <a:latin typeface="+mn-ea"/>
                <a:ea typeface="+mn-ea"/>
              </a:rPr>
              <a:t>차주의 업무추진계획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725" y="600745"/>
            <a:ext cx="32861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80975" indent="-180975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kumimoji="0" lang="ko-KR" altLang="en-US" sz="1400" b="1" dirty="0">
                <a:latin typeface="+mn-ea"/>
                <a:ea typeface="+mn-ea"/>
              </a:rPr>
              <a:t>금주의 업무현황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4ECA6-0EE8-4EDF-B879-7F34742761A7}" type="datetimeFigureOut">
              <a:rPr lang="ko-KR" altLang="en-US" smtClean="0"/>
              <a:pPr/>
              <a:t>2024-04-29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3CF47-FF02-4001-A9EC-4269E12D6A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18" t="1" r="1" b="21307"/>
          <a:stretch/>
        </p:blipFill>
        <p:spPr>
          <a:xfrm>
            <a:off x="0" y="-1677"/>
            <a:ext cx="9906000" cy="5518909"/>
          </a:xfrm>
          <a:prstGeom prst="rect">
            <a:avLst/>
          </a:prstGeom>
        </p:spPr>
      </p:pic>
      <p:sp>
        <p:nvSpPr>
          <p:cNvPr id="11" name="Rectangle 30"/>
          <p:cNvSpPr txBox="1">
            <a:spLocks noChangeArrowheads="1"/>
          </p:cNvSpPr>
          <p:nvPr/>
        </p:nvSpPr>
        <p:spPr>
          <a:xfrm>
            <a:off x="3944888" y="44624"/>
            <a:ext cx="4091700" cy="487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chemeClr val="tx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2017. 9. 1.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주간업무보고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pic>
        <p:nvPicPr>
          <p:cNvPr id="12" name="Picture 30" descr="NICE알앤씨05_05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47" t="58696" r="17932" b="34358"/>
          <a:stretch/>
        </p:blipFill>
        <p:spPr bwMode="auto">
          <a:xfrm>
            <a:off x="9372034" y="102753"/>
            <a:ext cx="360000" cy="35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979243" y="620688"/>
            <a:ext cx="32861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80975" indent="-180975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kumimoji="0" lang="ko-KR" altLang="en-US" sz="1400" b="1" dirty="0">
                <a:latin typeface="+mn-ea"/>
                <a:ea typeface="+mn-ea"/>
              </a:rPr>
              <a:t>차주의 업무추진계획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725" y="600745"/>
            <a:ext cx="32861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80975" indent="-180975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kumimoji="0" lang="ko-KR" altLang="en-US" sz="1400" b="1" dirty="0">
                <a:latin typeface="+mn-ea"/>
                <a:ea typeface="+mn-ea"/>
              </a:rPr>
              <a:t>금주의 업무현황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128464" y="145207"/>
            <a:ext cx="288032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 anchor="ctr">
            <a:noAutofit/>
          </a:bodyPr>
          <a:lstStyle/>
          <a:p>
            <a:pPr marL="434975" indent="-342900">
              <a:lnSpc>
                <a:spcPct val="150000"/>
              </a:lnSpc>
              <a:buClr>
                <a:schemeClr val="bg1">
                  <a:lumMod val="85000"/>
                </a:schemeClr>
              </a:buClr>
              <a:buSzPct val="100000"/>
            </a:pPr>
            <a:r>
              <a:rPr lang="en-US" altLang="ko-KR" b="1" spc="-50" dirty="0">
                <a:solidFill>
                  <a:schemeClr val="bg1"/>
                </a:solidFill>
                <a:effectLst>
                  <a:reflection blurRad="6350" stA="20000" endPos="45500" dir="5400000" sy="-100000" algn="bl" rotWithShape="0"/>
                </a:effectLst>
                <a:latin typeface="맑은 고딕" pitchFamily="50" charset="-127"/>
              </a:rPr>
              <a:t>Ⅵ. </a:t>
            </a:r>
            <a:r>
              <a:rPr lang="ko-KR" altLang="en-US" b="1" spc="-50" dirty="0" err="1">
                <a:solidFill>
                  <a:schemeClr val="bg1"/>
                </a:solidFill>
                <a:effectLst>
                  <a:reflection blurRad="6350" stA="20000" endPos="45500" dir="5400000" sy="-100000" algn="bl" rotWithShape="0"/>
                </a:effectLst>
                <a:latin typeface="맑은 고딕" pitchFamily="50" charset="-127"/>
              </a:rPr>
              <a:t>리얼허브</a:t>
            </a:r>
            <a:endParaRPr lang="ko-KR" altLang="en-US" b="1" spc="-50" dirty="0">
              <a:solidFill>
                <a:schemeClr val="bg1"/>
              </a:solidFill>
              <a:effectLst>
                <a:reflection blurRad="6350" stA="20000" endPos="45500" dir="5400000" sy="-100000" algn="bl" rotWithShape="0"/>
              </a:effectLst>
              <a:latin typeface="맑은 고딕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D5E1BE37-B27B-4D73-B309-41A49F68B899}"/>
              </a:ext>
            </a:extLst>
          </p:cNvPr>
          <p:cNvSpPr/>
          <p:nvPr/>
        </p:nvSpPr>
        <p:spPr>
          <a:xfrm>
            <a:off x="272480" y="787592"/>
            <a:ext cx="7200800" cy="267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l"/>
              <a:defRPr/>
            </a:pPr>
            <a:r>
              <a:rPr lang="en-US" altLang="ko-KR" sz="1100" b="1" spc="-50" dirty="0">
                <a:latin typeface="+mn-ea"/>
              </a:rPr>
              <a:t> </a:t>
            </a:r>
            <a:r>
              <a:rPr lang="ko-KR" altLang="en-US" sz="1100" b="1" spc="-50" dirty="0" smtClean="0">
                <a:latin typeface="+mn-ea"/>
              </a:rPr>
              <a:t>개발부문 </a:t>
            </a:r>
            <a:r>
              <a:rPr lang="en-US" altLang="ko-KR" sz="1100" b="1" spc="-50" dirty="0" smtClean="0">
                <a:latin typeface="+mn-ea"/>
              </a:rPr>
              <a:t>– 2024.05.02</a:t>
            </a:r>
            <a:endParaRPr lang="en-US" altLang="ko-KR" sz="1000" spc="-50" dirty="0">
              <a:latin typeface="+mn-ea"/>
            </a:endParaRP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xmlns="" id="{EAC27EAD-E9D2-474F-A72E-6568B676C9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19652"/>
              </p:ext>
            </p:extLst>
          </p:nvPr>
        </p:nvGraphicFramePr>
        <p:xfrm>
          <a:off x="344488" y="1081205"/>
          <a:ext cx="9289034" cy="5136670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469144">
                  <a:extLst>
                    <a:ext uri="{9D8B030D-6E8A-4147-A177-3AD203B41FA5}">
                      <a16:colId xmlns:a16="http://schemas.microsoft.com/office/drawing/2014/main" xmlns="" val="3452251298"/>
                    </a:ext>
                  </a:extLst>
                </a:gridCol>
                <a:gridCol w="466960">
                  <a:extLst>
                    <a:ext uri="{9D8B030D-6E8A-4147-A177-3AD203B41FA5}">
                      <a16:colId xmlns:a16="http://schemas.microsoft.com/office/drawing/2014/main" xmlns="" val="135006128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576451348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764132280"/>
                    </a:ext>
                  </a:extLst>
                </a:gridCol>
                <a:gridCol w="45319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1759">
                  <a:extLst>
                    <a:ext uri="{9D8B030D-6E8A-4147-A177-3AD203B41FA5}">
                      <a16:colId xmlns:a16="http://schemas.microsoft.com/office/drawing/2014/main" xmlns="" val="1691879856"/>
                    </a:ext>
                  </a:extLst>
                </a:gridCol>
                <a:gridCol w="1226989">
                  <a:extLst>
                    <a:ext uri="{9D8B030D-6E8A-4147-A177-3AD203B41FA5}">
                      <a16:colId xmlns:a16="http://schemas.microsoft.com/office/drawing/2014/main" xmlns="" val="2003984906"/>
                    </a:ext>
                  </a:extLst>
                </a:gridCol>
              </a:tblGrid>
              <a:tr h="37470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8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kern="120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대분류</a:t>
                      </a:r>
                      <a:endParaRPr lang="ko-KR" altLang="en-US" sz="800" b="1" i="0" kern="120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8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중분류</a:t>
                      </a:r>
                      <a:endParaRPr lang="ko-KR" altLang="en-US" sz="800" b="1" i="0" kern="120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8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kern="120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사업명</a:t>
                      </a:r>
                      <a:endParaRPr lang="ko-KR" altLang="en-US" sz="800" b="1" i="0" kern="120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8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솔루션</a:t>
                      </a:r>
                      <a:endParaRPr lang="en-US" altLang="ko-KR" sz="800" b="1" i="0" kern="120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8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개발 내용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850"/>
                        </a:lnSpc>
                        <a:spcBef>
                          <a:spcPts val="0"/>
                        </a:spcBef>
                      </a:pPr>
                      <a:r>
                        <a:rPr lang="ko-KR" altLang="en-US" sz="800" b="1" i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850"/>
                        </a:lnSpc>
                        <a:spcBef>
                          <a:spcPts val="0"/>
                        </a:spcBef>
                      </a:pPr>
                      <a:r>
                        <a:rPr lang="en-US" altLang="ko-KR" sz="800" b="1" i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Site</a:t>
                      </a:r>
                      <a:endParaRPr lang="ko-KR" altLang="en-US" sz="800" b="1" i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0463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ts val="8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중장기</a:t>
                      </a:r>
                      <a:endParaRPr kumimoji="0" lang="en-US" altLang="ko-KR" sz="800" b="0" kern="1200" spc="-7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ts val="8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개발</a:t>
                      </a:r>
                      <a:endParaRPr kumimoji="0" lang="en-US" altLang="ko-KR" sz="800" b="0" kern="1200" spc="-7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ts val="8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VMS</a:t>
                      </a:r>
                      <a:endParaRPr kumimoji="0" lang="en-US" altLang="ko-KR" sz="800" b="0" kern="1200" spc="-7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ts val="8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kern="1200" spc="-7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선별관제</a:t>
                      </a:r>
                      <a:r>
                        <a:rPr kumimoji="0" lang="ko-KR" altLang="en-US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통합</a:t>
                      </a:r>
                      <a:endParaRPr kumimoji="0" lang="en-US" altLang="ko-KR" sz="800" b="0" kern="1200" spc="-7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ts val="8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kern="1200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XIDE-SD3</a:t>
                      </a:r>
                      <a:endParaRPr kumimoji="0" lang="en-US" altLang="ko-KR" sz="800" b="0" kern="1200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ts val="8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진행 상황</a:t>
                      </a:r>
                      <a:endParaRPr kumimoji="0" lang="en-US" altLang="ko-KR" sz="800" b="0" kern="1200" spc="-7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268288" marR="0" lvl="1" indent="-88900" algn="l" defTabSz="914400" rtl="0" eaLnBrk="1" fontAlgn="ctr" latinLnBrk="1" hangingPunct="1">
                        <a:lnSpc>
                          <a:spcPts val="8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>
                          <a:tab pos="179388" algn="l"/>
                        </a:tabLst>
                        <a:defRPr/>
                      </a:pPr>
                      <a:r>
                        <a:rPr kumimoji="0" lang="en-US" altLang="ko-KR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22 (</a:t>
                      </a:r>
                      <a:r>
                        <a:rPr kumimoji="0" lang="ko-KR" altLang="en-US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처리된 건수</a:t>
                      </a:r>
                      <a:r>
                        <a:rPr kumimoji="0" lang="en-US" altLang="ko-KR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)/43 (</a:t>
                      </a:r>
                      <a:r>
                        <a:rPr kumimoji="0" lang="ko-KR" altLang="en-US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전체 요청 건수</a:t>
                      </a:r>
                      <a:r>
                        <a:rPr kumimoji="0" lang="en-US" altLang="ko-KR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   -&gt; 12 </a:t>
                      </a:r>
                      <a:r>
                        <a:rPr kumimoji="0" lang="ko-KR" altLang="en-US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개 추가 </a:t>
                      </a:r>
                      <a:endParaRPr kumimoji="0" lang="en-US" altLang="ko-KR" sz="800" b="0" kern="1200" spc="-7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ts val="8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작업 사항 </a:t>
                      </a:r>
                      <a:endParaRPr kumimoji="0" lang="en-US" altLang="ko-KR" sz="800" b="0" kern="1200" spc="-7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268288" marR="0" lvl="1" indent="-88900" algn="l" defTabSz="914400" rtl="0" eaLnBrk="1" fontAlgn="ctr" latinLnBrk="1" hangingPunct="1">
                        <a:lnSpc>
                          <a:spcPts val="8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800" b="0" kern="1200" spc="-7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씨닉스</a:t>
                      </a:r>
                      <a:r>
                        <a:rPr kumimoji="0" lang="ko-KR" altLang="en-US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이벤트 수신 조건 수정</a:t>
                      </a:r>
                      <a:r>
                        <a:rPr kumimoji="0" lang="en-US" altLang="ko-KR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(~4/29)</a:t>
                      </a:r>
                    </a:p>
                    <a:p>
                      <a:pPr marL="268288" marR="0" lvl="1" indent="-88900" algn="l" defTabSz="914400" rtl="0" eaLnBrk="1" fontAlgn="ctr" latinLnBrk="1" hangingPunct="1">
                        <a:lnSpc>
                          <a:spcPts val="8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선별관제 </a:t>
                      </a:r>
                      <a:r>
                        <a:rPr kumimoji="0" lang="en-US" altLang="ko-KR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-&gt; </a:t>
                      </a:r>
                      <a:r>
                        <a:rPr kumimoji="0" lang="ko-KR" altLang="en-US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일반관제 변경 시 사용중인 카메라 영상 전환 출력</a:t>
                      </a:r>
                      <a:r>
                        <a:rPr kumimoji="0" lang="en-US" altLang="ko-KR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기능이 동작할 수 있도록 수정</a:t>
                      </a:r>
                      <a:r>
                        <a:rPr kumimoji="0" lang="en-US" altLang="ko-KR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(~5/3)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ts val="8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이슈 사항 </a:t>
                      </a:r>
                      <a:endParaRPr kumimoji="0" lang="en-US" altLang="ko-KR" sz="800" b="0" kern="1200" spc="-7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268288" marR="0" lvl="1" indent="-88900" algn="l" defTabSz="914400" rtl="0" eaLnBrk="1" fontAlgn="ctr" latinLnBrk="1" hangingPunct="1">
                        <a:lnSpc>
                          <a:spcPts val="8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금주 양양군청 선별관제 소개 예정</a:t>
                      </a:r>
                      <a:r>
                        <a:rPr kumimoji="0" lang="en-US" altLang="ko-KR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데모 예정 없음</a:t>
                      </a:r>
                      <a:r>
                        <a:rPr kumimoji="0" lang="en-US" altLang="ko-KR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68288" marR="0" lvl="1" indent="-88900" algn="l" defTabSz="914400" rtl="0" eaLnBrk="1" fontAlgn="ctr" latinLnBrk="1" hangingPunct="1">
                        <a:lnSpc>
                          <a:spcPts val="8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급한 현장 요청 사항을  우선적으로 현장 대응하는 관계로 작업 처리가 지체 </a:t>
                      </a:r>
                      <a:endParaRPr kumimoji="0" lang="en-US" altLang="ko-KR" sz="800" b="0" kern="1200" spc="-7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268288" marR="0" lvl="1" indent="-88900" algn="l" defTabSz="914400" rtl="0" eaLnBrk="1" fontAlgn="ctr" latinLnBrk="1" hangingPunct="1">
                        <a:lnSpc>
                          <a:spcPts val="8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요구사항이 </a:t>
                      </a:r>
                      <a:r>
                        <a:rPr kumimoji="0" lang="en-US" altLang="ko-KR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ko-KR" altLang="en-US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월 </a:t>
                      </a:r>
                      <a:r>
                        <a:rPr kumimoji="0" lang="en-US" altLang="ko-KR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ko-KR" altLang="en-US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일 기준으로 </a:t>
                      </a:r>
                      <a:r>
                        <a:rPr kumimoji="0" lang="en-US" altLang="ko-KR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12 </a:t>
                      </a:r>
                      <a:r>
                        <a:rPr kumimoji="0" lang="ko-KR" altLang="en-US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개 추가되어 </a:t>
                      </a:r>
                      <a:r>
                        <a:rPr kumimoji="0" lang="en-US" altLang="ko-KR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43 </a:t>
                      </a:r>
                      <a:r>
                        <a:rPr kumimoji="0" lang="ko-KR" altLang="en-US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건으로 증가함</a:t>
                      </a:r>
                      <a:endParaRPr kumimoji="0" lang="en-US" altLang="ko-KR" sz="800" b="0" kern="1200" spc="-7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ts val="8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차 개발</a:t>
                      </a:r>
                      <a:endParaRPr kumimoji="0" lang="en-US" altLang="ko-KR" sz="800" b="0" kern="1200" spc="-7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ts val="8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(~6</a:t>
                      </a:r>
                      <a:r>
                        <a:rPr kumimoji="0" lang="ko-KR" altLang="en-US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kumimoji="0" lang="en-US" altLang="ko-KR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en-US" altLang="ko-KR" sz="800" b="0" kern="1200" spc="-7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ts val="8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부산 강서구청</a:t>
                      </a:r>
                      <a:endParaRPr kumimoji="0" lang="en-US" altLang="ko-KR" sz="800" b="0" kern="1200" spc="-7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ts val="8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(BMT </a:t>
                      </a:r>
                      <a:r>
                        <a:rPr kumimoji="0" lang="ko-KR" altLang="en-US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아직</a:t>
                      </a:r>
                      <a:r>
                        <a:rPr kumimoji="0" lang="en-US" altLang="ko-KR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일정 없음</a:t>
                      </a:r>
                      <a:r>
                        <a:rPr kumimoji="0" lang="en-US" altLang="ko-KR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en-US" altLang="ko-KR" sz="800" b="0" kern="1200" spc="-7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15398766"/>
                  </a:ext>
                </a:extLst>
              </a:tr>
              <a:tr h="230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ts val="8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VMS </a:t>
                      </a:r>
                      <a:r>
                        <a:rPr kumimoji="0" lang="ko-KR" altLang="en-US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파생</a:t>
                      </a:r>
                      <a:endParaRPr kumimoji="0" lang="en-US" altLang="ko-KR" sz="800" b="0" kern="1200" spc="-7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ts val="8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XM-DMS </a:t>
                      </a:r>
                      <a:r>
                        <a:rPr kumimoji="0" lang="ko-KR" altLang="en-US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고도화</a:t>
                      </a:r>
                      <a:endParaRPr kumimoji="0" lang="en-US" altLang="ko-KR" sz="800" b="0" kern="1200" spc="-7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ts val="8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kern="1200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XM-DMS</a:t>
                      </a:r>
                      <a:endParaRPr kumimoji="0" lang="en-US" altLang="ko-KR" sz="800" b="0" kern="1200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ctr" latinLnBrk="1" hangingPunct="1">
                        <a:lnSpc>
                          <a:spcPts val="8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itchFamily="2" charset="2"/>
                        </a:rPr>
                        <a:t>진행사항</a:t>
                      </a:r>
                      <a:endParaRPr kumimoji="0" lang="en-US" altLang="ko-KR" sz="800" b="0" kern="1200" spc="-7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88900" marR="0" lvl="0" indent="-88900" algn="l" defTabSz="914400" rtl="0" eaLnBrk="1" fontAlgn="ctr" latinLnBrk="1" hangingPunct="1">
                        <a:lnSpc>
                          <a:spcPts val="8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US" altLang="ko-KR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8 (</a:t>
                      </a:r>
                      <a:r>
                        <a:rPr kumimoji="0" lang="ko-KR" altLang="en-US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처리된 건수</a:t>
                      </a:r>
                      <a:r>
                        <a:rPr kumimoji="0" lang="en-US" altLang="ko-KR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)/33 (</a:t>
                      </a:r>
                      <a:r>
                        <a:rPr kumimoji="0" lang="ko-KR" altLang="en-US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전체 요청 건수</a:t>
                      </a:r>
                      <a:r>
                        <a:rPr kumimoji="0" lang="en-US" altLang="ko-KR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  <a:endParaRPr kumimoji="0" lang="en-US" altLang="ko-KR" sz="800" b="0" kern="1200" spc="-7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88900" marR="0" indent="-88900" algn="l" defTabSz="914400" rtl="0" eaLnBrk="1" fontAlgn="ctr" latinLnBrk="1" hangingPunct="1">
                        <a:lnSpc>
                          <a:spcPts val="8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itchFamily="2" charset="2"/>
                        </a:rPr>
                        <a:t>작업사항</a:t>
                      </a:r>
                      <a:endParaRPr kumimoji="0" lang="en-US" altLang="ko-KR" sz="800" b="0" kern="1200" spc="-7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268288" marR="0" lvl="1" indent="-88900" algn="l" defTabSz="914400" rtl="0" eaLnBrk="1" fontAlgn="ctr" latinLnBrk="1" hangingPunct="1">
                        <a:lnSpc>
                          <a:spcPts val="8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itchFamily="2" charset="2"/>
                        </a:rPr>
                        <a:t>VMS </a:t>
                      </a:r>
                      <a:r>
                        <a:rPr kumimoji="0" lang="ko-KR" altLang="en-US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itchFamily="2" charset="2"/>
                        </a:rPr>
                        <a:t>개소</a:t>
                      </a:r>
                      <a:r>
                        <a:rPr kumimoji="0" lang="en-US" altLang="ko-KR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itchFamily="2" charset="2"/>
                        </a:rPr>
                        <a:t>, </a:t>
                      </a:r>
                      <a:r>
                        <a:rPr kumimoji="0" lang="ko-KR" altLang="en-US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itchFamily="2" charset="2"/>
                        </a:rPr>
                        <a:t>카메라 테이블 연동 적용 </a:t>
                      </a:r>
                      <a:r>
                        <a:rPr kumimoji="0" lang="en-US" altLang="ko-KR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itchFamily="2" charset="2"/>
                        </a:rPr>
                        <a:t>/ </a:t>
                      </a:r>
                      <a:r>
                        <a:rPr kumimoji="0" lang="ko-KR" altLang="en-US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itchFamily="2" charset="2"/>
                        </a:rPr>
                        <a:t>카테고리</a:t>
                      </a:r>
                      <a:r>
                        <a:rPr kumimoji="0" lang="en-US" altLang="ko-KR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itchFamily="2" charset="2"/>
                        </a:rPr>
                        <a:t>, </a:t>
                      </a:r>
                      <a:r>
                        <a:rPr kumimoji="0" lang="ko-KR" altLang="en-US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itchFamily="2" charset="2"/>
                        </a:rPr>
                        <a:t>관할구역 엑셀 파일로 등록 기능 추가</a:t>
                      </a:r>
                      <a:r>
                        <a:rPr kumimoji="0" lang="en-US" altLang="ko-KR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itchFamily="2" charset="2"/>
                        </a:rPr>
                        <a:t>(~5/3)</a:t>
                      </a:r>
                    </a:p>
                    <a:p>
                      <a:pPr marL="88900" marR="0" indent="-88900" algn="l" defTabSz="914400" rtl="0" eaLnBrk="1" fontAlgn="ctr" latinLnBrk="1" hangingPunct="1">
                        <a:lnSpc>
                          <a:spcPts val="8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itchFamily="2" charset="2"/>
                        </a:rPr>
                        <a:t>이슈 사항</a:t>
                      </a:r>
                      <a:endParaRPr kumimoji="0" lang="en-US" altLang="ko-KR" sz="800" b="0" kern="1200" spc="-7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268288" marR="0" lvl="1" indent="-88900" algn="l" defTabSz="914400" rtl="0" eaLnBrk="1" fontAlgn="ctr" latinLnBrk="1" hangingPunct="1">
                        <a:lnSpc>
                          <a:spcPts val="8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itchFamily="2" charset="2"/>
                        </a:rPr>
                        <a:t>진주시청 요청사항을 우선적으로 처리</a:t>
                      </a:r>
                      <a:endParaRPr kumimoji="0" lang="en-US" altLang="ko-KR" sz="800" b="0" kern="1200" spc="-7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ts val="8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~12</a:t>
                      </a:r>
                      <a:r>
                        <a:rPr kumimoji="0" lang="ko-KR" altLang="en-US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endParaRPr kumimoji="0" lang="en-US" altLang="ko-KR" sz="800" b="0" kern="1200" spc="-7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ts val="8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진주시청</a:t>
                      </a:r>
                      <a:endParaRPr kumimoji="0" lang="en-US" altLang="ko-KR" sz="800" b="0" kern="1200" spc="-7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0463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ts val="8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kern="1200" spc="-7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ts val="8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솔루션</a:t>
                      </a:r>
                      <a:endParaRPr kumimoji="0" lang="en-US" altLang="ko-KR" sz="800" b="0" kern="1200" spc="-7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ts val="8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주차영상유도시스템</a:t>
                      </a:r>
                      <a:endParaRPr kumimoji="0" lang="en-US" altLang="ko-KR" sz="800" b="0" kern="1200" spc="-7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ts val="8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kern="1200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XM-PGV</a:t>
                      </a:r>
                      <a:endParaRPr kumimoji="0" lang="en-US" altLang="ko-KR" sz="800" b="0" kern="1200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ctr" latinLnBrk="1" hangingPunct="1">
                        <a:lnSpc>
                          <a:spcPts val="8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itchFamily="2" charset="2"/>
                        </a:rPr>
                        <a:t>주차유도 </a:t>
                      </a:r>
                      <a:r>
                        <a:rPr kumimoji="0" lang="ko-KR" altLang="en-US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itchFamily="2" charset="2"/>
                        </a:rPr>
                        <a:t>카메라 </a:t>
                      </a:r>
                      <a:r>
                        <a:rPr kumimoji="0" lang="ko-KR" altLang="en-US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itchFamily="2" charset="2"/>
                        </a:rPr>
                        <a:t>연동</a:t>
                      </a:r>
                      <a:endParaRPr kumimoji="0" lang="en-US" altLang="ko-KR" sz="800" b="0" kern="1200" spc="-7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268288" marR="0" lvl="1" indent="-88900" algn="l" defTabSz="914400" rtl="0" eaLnBrk="1" fontAlgn="ctr" latinLnBrk="1" hangingPunct="1">
                        <a:lnSpc>
                          <a:spcPts val="8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itchFamily="2" charset="2"/>
                        </a:rPr>
                        <a:t>진행 사항 </a:t>
                      </a:r>
                      <a:r>
                        <a:rPr kumimoji="0" lang="en-US" altLang="ko-KR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itchFamily="2" charset="2"/>
                        </a:rPr>
                        <a:t>: 80% </a:t>
                      </a:r>
                      <a:r>
                        <a:rPr kumimoji="0" lang="ko-KR" altLang="en-US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itchFamily="2" charset="2"/>
                        </a:rPr>
                        <a:t>진행</a:t>
                      </a:r>
                      <a:endParaRPr kumimoji="0" lang="en-US" altLang="ko-KR" sz="800" b="0" kern="1200" spc="-7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268288" marR="0" lvl="1" indent="-88900" algn="l" defTabSz="914400" rtl="0" eaLnBrk="1" fontAlgn="ctr" latinLnBrk="1" hangingPunct="1">
                        <a:lnSpc>
                          <a:spcPts val="8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itchFamily="2" charset="2"/>
                        </a:rPr>
                        <a:t>작업 사항 </a:t>
                      </a:r>
                      <a:r>
                        <a:rPr kumimoji="0" lang="en-US" altLang="ko-KR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itchFamily="2" charset="2"/>
                        </a:rPr>
                        <a:t>: </a:t>
                      </a:r>
                      <a:r>
                        <a:rPr kumimoji="0" lang="ko-KR" altLang="en-US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itchFamily="2" charset="2"/>
                        </a:rPr>
                        <a:t>주차유도모드 연동 추가</a:t>
                      </a:r>
                      <a:r>
                        <a:rPr kumimoji="0" lang="en-US" altLang="ko-KR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itchFamily="2" charset="2"/>
                        </a:rPr>
                        <a:t>(~5/3)  : 2x1 </a:t>
                      </a:r>
                      <a:r>
                        <a:rPr kumimoji="0" lang="ko-KR" altLang="en-US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itchFamily="2" charset="2"/>
                        </a:rPr>
                        <a:t>모드 추가 지원</a:t>
                      </a:r>
                      <a:endParaRPr kumimoji="0" lang="en-US" altLang="ko-KR" sz="800" b="0" kern="1200" spc="-7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268288" marR="0" lvl="1" indent="-88900" algn="l" defTabSz="914400" rtl="0" eaLnBrk="1" fontAlgn="ctr" latinLnBrk="1" hangingPunct="1">
                        <a:lnSpc>
                          <a:spcPts val="8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itchFamily="2" charset="2"/>
                        </a:rPr>
                        <a:t>이슈 사항 </a:t>
                      </a:r>
                      <a:r>
                        <a:rPr kumimoji="0" lang="en-US" altLang="ko-KR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itchFamily="2" charset="2"/>
                        </a:rPr>
                        <a:t>:  </a:t>
                      </a:r>
                      <a:r>
                        <a:rPr kumimoji="0" lang="ko-KR" altLang="en-US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itchFamily="2" charset="2"/>
                        </a:rPr>
                        <a:t>기존 </a:t>
                      </a:r>
                      <a:r>
                        <a:rPr kumimoji="0" lang="en-US" altLang="ko-KR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itchFamily="2" charset="2"/>
                        </a:rPr>
                        <a:t>2x2 </a:t>
                      </a:r>
                      <a:r>
                        <a:rPr kumimoji="0" lang="ko-KR" altLang="en-US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itchFamily="2" charset="2"/>
                        </a:rPr>
                        <a:t>모드 지원에서 추가로 </a:t>
                      </a:r>
                      <a:r>
                        <a:rPr kumimoji="0" lang="en-US" altLang="ko-KR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itchFamily="2" charset="2"/>
                        </a:rPr>
                        <a:t>2x1 </a:t>
                      </a:r>
                      <a:r>
                        <a:rPr kumimoji="0" lang="ko-KR" altLang="en-US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itchFamily="2" charset="2"/>
                        </a:rPr>
                        <a:t>모드 지원을 영업에서 요청하여 개발 작업 진행</a:t>
                      </a:r>
                      <a:endParaRPr kumimoji="0" lang="en-US" altLang="ko-KR" sz="800" b="0" kern="1200" spc="-7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88900" marR="0" indent="-88900" algn="l" defTabSz="914400" rtl="0" eaLnBrk="1" fontAlgn="ctr" latinLnBrk="1" hangingPunct="1">
                        <a:lnSpc>
                          <a:spcPts val="8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itchFamily="2" charset="2"/>
                        </a:rPr>
                        <a:t>메인 </a:t>
                      </a:r>
                      <a:r>
                        <a:rPr kumimoji="0" lang="en-US" altLang="ko-KR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itchFamily="2" charset="2"/>
                        </a:rPr>
                        <a:t>UI </a:t>
                      </a:r>
                      <a:r>
                        <a:rPr kumimoji="0" lang="ko-KR" altLang="en-US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itchFamily="2" charset="2"/>
                        </a:rPr>
                        <a:t>구현</a:t>
                      </a:r>
                      <a:endParaRPr kumimoji="0" lang="en-US" altLang="ko-KR" sz="800" b="0" kern="1200" spc="-7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268288" marR="0" lvl="1" indent="-88900" algn="l" defTabSz="914400" rtl="0" eaLnBrk="1" fontAlgn="ctr" latinLnBrk="1" hangingPunct="1">
                        <a:lnSpc>
                          <a:spcPts val="8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itchFamily="2" charset="2"/>
                        </a:rPr>
                        <a:t>진행 사항 </a:t>
                      </a:r>
                      <a:r>
                        <a:rPr kumimoji="0" lang="en-US" altLang="ko-KR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itchFamily="2" charset="2"/>
                        </a:rPr>
                        <a:t>: 50% </a:t>
                      </a:r>
                      <a:r>
                        <a:rPr kumimoji="0" lang="ko-KR" altLang="en-US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itchFamily="2" charset="2"/>
                        </a:rPr>
                        <a:t>진행</a:t>
                      </a:r>
                      <a:endParaRPr kumimoji="0" lang="en-US" altLang="ko-KR" sz="800" b="0" kern="1200" spc="-7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268288" marR="0" lvl="1" indent="-88900" algn="l" defTabSz="914400" rtl="0" eaLnBrk="1" fontAlgn="ctr" latinLnBrk="1" hangingPunct="1">
                        <a:lnSpc>
                          <a:spcPts val="8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itchFamily="2" charset="2"/>
                        </a:rPr>
                        <a:t>주차유도 카메라 설정 창 작업 진행 예정 </a:t>
                      </a:r>
                      <a:r>
                        <a:rPr kumimoji="0" lang="en-US" altLang="ko-KR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itchFamily="2" charset="2"/>
                        </a:rPr>
                        <a:t>(~ 5/3)</a:t>
                      </a:r>
                    </a:p>
                    <a:p>
                      <a:pPr marL="268288" marR="0" lvl="1" indent="-88900" algn="l" defTabSz="914400" rtl="0" eaLnBrk="1" fontAlgn="ctr" latinLnBrk="1" hangingPunct="1">
                        <a:lnSpc>
                          <a:spcPts val="8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itchFamily="2" charset="2"/>
                        </a:rPr>
                        <a:t>이슈사항 </a:t>
                      </a:r>
                      <a:r>
                        <a:rPr kumimoji="0" lang="en-US" altLang="ko-KR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itchFamily="2" charset="2"/>
                        </a:rPr>
                        <a:t>: 5</a:t>
                      </a:r>
                      <a:r>
                        <a:rPr kumimoji="0" lang="ko-KR" altLang="en-US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itchFamily="2" charset="2"/>
                        </a:rPr>
                        <a:t>월 마지막 주에 최종 시연 예정</a:t>
                      </a:r>
                      <a:r>
                        <a:rPr kumimoji="0" lang="en-US" altLang="ko-KR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itchFamily="2" charset="2"/>
                        </a:rPr>
                        <a:t>, </a:t>
                      </a:r>
                      <a:r>
                        <a:rPr kumimoji="0" lang="ko-KR" altLang="en-US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itchFamily="2" charset="2"/>
                        </a:rPr>
                        <a:t>전광판을 다른 제품으로 교체할 가능성이 있어 추후 관련   연동 개발 작업 대응 필요</a:t>
                      </a:r>
                      <a:endParaRPr kumimoji="0" lang="en-US" altLang="ko-KR" sz="800" b="0" kern="1200" spc="-7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ts val="8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~5</a:t>
                      </a:r>
                      <a:r>
                        <a:rPr kumimoji="0" lang="ko-KR" altLang="en-US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월</a:t>
                      </a:r>
                      <a:endParaRPr kumimoji="0" lang="en-US" altLang="ko-KR" sz="800" b="0" kern="1200" spc="-7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ts val="8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음성 동문 </a:t>
                      </a:r>
                      <a:r>
                        <a:rPr kumimoji="0" lang="ko-KR" altLang="en-US" sz="800" b="0" kern="1200" spc="-7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디이스트</a:t>
                      </a:r>
                      <a:endParaRPr kumimoji="0" lang="en-US" altLang="ko-KR" sz="800" b="0" kern="1200" spc="-7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09843830"/>
                  </a:ext>
                </a:extLst>
              </a:tr>
              <a:tr h="38174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ts val="8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kern="1200" spc="-7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ts val="8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AI</a:t>
                      </a:r>
                      <a:endParaRPr kumimoji="0" lang="en-US" altLang="ko-KR" sz="800" b="0" kern="1200" spc="-7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ts val="8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영상분석</a:t>
                      </a:r>
                      <a:r>
                        <a:rPr kumimoji="0" lang="en-US" altLang="ko-KR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인터페이스 개발 및 환경 구축</a:t>
                      </a:r>
                      <a:endParaRPr kumimoji="0" lang="en-US" altLang="ko-KR" sz="800" b="0" kern="1200" spc="-7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ts val="8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kern="1200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미정</a:t>
                      </a:r>
                      <a:endParaRPr kumimoji="0" lang="en-US" altLang="ko-KR" sz="800" b="0" kern="1200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1" fontAlgn="ctr" latinLnBrk="1" hangingPunct="1">
                        <a:lnSpc>
                          <a:spcPts val="8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itchFamily="2" charset="2"/>
                        </a:rPr>
                        <a:t>기능</a:t>
                      </a:r>
                      <a:r>
                        <a:rPr kumimoji="0" lang="en-US" altLang="ko-KR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itchFamily="2" charset="2"/>
                        </a:rPr>
                        <a:t> </a:t>
                      </a:r>
                      <a:r>
                        <a:rPr kumimoji="0" lang="ko-KR" altLang="en-US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itchFamily="2" charset="2"/>
                        </a:rPr>
                        <a:t>요구사항 작성 부분 </a:t>
                      </a:r>
                      <a:r>
                        <a:rPr kumimoji="0" lang="en-US" altLang="ko-KR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itchFamily="2" charset="2"/>
                        </a:rPr>
                        <a:t>– </a:t>
                      </a:r>
                      <a:r>
                        <a:rPr kumimoji="0" lang="ko-KR" altLang="en-US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itchFamily="2" charset="2"/>
                        </a:rPr>
                        <a:t>작업 진행률 </a:t>
                      </a:r>
                      <a:r>
                        <a:rPr kumimoji="0" lang="en-US" altLang="ko-KR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itchFamily="2" charset="2"/>
                        </a:rPr>
                        <a:t>40%</a:t>
                      </a:r>
                    </a:p>
                    <a:p>
                      <a:pPr marL="88900" marR="0" lvl="0" indent="-88900" algn="l" defTabSz="914400" rtl="0" eaLnBrk="1" fontAlgn="ctr" latinLnBrk="1" hangingPunct="1">
                        <a:lnSpc>
                          <a:spcPts val="8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itchFamily="2" charset="2"/>
                        </a:rPr>
                        <a:t>분석 서버 성능 요구사항 </a:t>
                      </a:r>
                      <a:r>
                        <a:rPr kumimoji="0" lang="ko-KR" altLang="en-US" sz="800" b="0" kern="1200" spc="-7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itchFamily="2" charset="2"/>
                        </a:rPr>
                        <a:t>영업팀에</a:t>
                      </a:r>
                      <a:r>
                        <a:rPr kumimoji="0" lang="ko-KR" altLang="en-US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itchFamily="2" charset="2"/>
                        </a:rPr>
                        <a:t> 요청</a:t>
                      </a:r>
                      <a:endParaRPr kumimoji="0" lang="en-US" altLang="ko-KR" sz="800" b="0" kern="1200" spc="-7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88900" marR="0" lvl="0" indent="-88900" algn="l" defTabSz="914400" rtl="0" eaLnBrk="1" fontAlgn="ctr" latinLnBrk="1" hangingPunct="1">
                        <a:lnSpc>
                          <a:spcPts val="8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US" altLang="ko-KR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itchFamily="2" charset="2"/>
                        </a:rPr>
                        <a:t>SDK </a:t>
                      </a:r>
                      <a:r>
                        <a:rPr kumimoji="0" lang="ko-KR" altLang="en-US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itchFamily="2" charset="2"/>
                        </a:rPr>
                        <a:t>개발</a:t>
                      </a:r>
                      <a:r>
                        <a:rPr kumimoji="0" lang="en-US" altLang="ko-KR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itchFamily="2" charset="2"/>
                        </a:rPr>
                        <a:t> </a:t>
                      </a:r>
                      <a:r>
                        <a:rPr kumimoji="0" lang="ko-KR" altLang="en-US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itchFamily="2" charset="2"/>
                        </a:rPr>
                        <a:t>관련 구조 설계를 위한 라이브러리 인터페이스 연동 방안 확인 중 </a:t>
                      </a:r>
                      <a:endParaRPr kumimoji="0" lang="en-US" altLang="ko-KR" sz="800" b="0" kern="1200" spc="-7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ts val="8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~12</a:t>
                      </a:r>
                      <a:r>
                        <a:rPr kumimoji="0" lang="ko-KR" altLang="en-US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월</a:t>
                      </a:r>
                      <a:endParaRPr kumimoji="0" lang="en-US" altLang="ko-KR" sz="800" b="0" kern="1200" spc="-7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ts val="8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kern="1200" spc="-7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1744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ts val="8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고객</a:t>
                      </a:r>
                      <a:endParaRPr kumimoji="0" lang="en-US" altLang="ko-KR" sz="800" b="0" kern="1200" spc="-7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ts val="8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대응</a:t>
                      </a:r>
                      <a:endParaRPr kumimoji="0" lang="en-US" altLang="ko-KR" sz="800" b="0" kern="1200" spc="-7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ts val="8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VMS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ts val="8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파생</a:t>
                      </a:r>
                      <a:endParaRPr kumimoji="0" lang="en-US" altLang="ko-KR" sz="800" b="0" kern="1200" spc="-7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ts val="8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kern="1200" spc="-70" baseline="0" dirty="0" smtClean="0">
                          <a:ln>
                            <a:solidFill>
                              <a:srgbClr val="007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낙동강 ∙ 금강 </a:t>
                      </a:r>
                      <a:r>
                        <a:rPr kumimoji="0" lang="ko-KR" altLang="en-US" sz="800" b="0" kern="1200" spc="-70" baseline="0" dirty="0" err="1" smtClean="0">
                          <a:ln>
                            <a:solidFill>
                              <a:srgbClr val="007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유역환경청</a:t>
                      </a:r>
                      <a:r>
                        <a:rPr kumimoji="0" lang="ko-KR" altLang="en-US" sz="800" b="0" kern="1200" spc="-70" baseline="0" dirty="0" smtClean="0">
                          <a:ln>
                            <a:solidFill>
                              <a:srgbClr val="007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800" b="0" kern="1200" spc="-70" baseline="0" dirty="0" smtClean="0">
                          <a:ln>
                            <a:solidFill>
                              <a:srgbClr val="007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GIS SW </a:t>
                      </a:r>
                      <a:r>
                        <a:rPr kumimoji="0" lang="ko-KR" altLang="en-US" sz="800" b="0" kern="1200" spc="-70" baseline="0" dirty="0" smtClean="0">
                          <a:ln>
                            <a:solidFill>
                              <a:srgbClr val="007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개발</a:t>
                      </a:r>
                      <a:endParaRPr kumimoji="0" lang="en-US" altLang="ko-KR" sz="800" b="0" kern="1200" spc="-70" baseline="0" dirty="0" smtClean="0">
                        <a:ln>
                          <a:solidFill>
                            <a:srgbClr val="007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ts val="8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kern="1200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XIDE-SD3</a:t>
                      </a:r>
                      <a:endParaRPr kumimoji="0" lang="en-US" altLang="ko-KR" sz="800" b="0" kern="1200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ts val="8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itchFamily="2" charset="2"/>
                        </a:rPr>
                        <a:t>- </a:t>
                      </a:r>
                      <a:r>
                        <a:rPr kumimoji="0" lang="ko-KR" altLang="en-US" sz="800" b="0" kern="1200" spc="-7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itchFamily="2" charset="2"/>
                        </a:rPr>
                        <a:t>듀얼스트림</a:t>
                      </a:r>
                      <a:r>
                        <a:rPr kumimoji="0" lang="ko-KR" altLang="en-US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itchFamily="2" charset="2"/>
                        </a:rPr>
                        <a:t> 사용 중 카메라 연결 시 한번에 연결되지 않을 수 있던 문제 수정</a:t>
                      </a:r>
                      <a:r>
                        <a:rPr kumimoji="0" lang="en-US" altLang="ko-KR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itchFamily="2" charset="2"/>
                        </a:rPr>
                        <a:t>(~4/30)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ts val="8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itchFamily="2" charset="2"/>
                        </a:rPr>
                        <a:t>- </a:t>
                      </a:r>
                      <a:r>
                        <a:rPr kumimoji="0" lang="ko-KR" altLang="en-US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itchFamily="2" charset="2"/>
                        </a:rPr>
                        <a:t>맵 </a:t>
                      </a:r>
                      <a:r>
                        <a:rPr kumimoji="0" lang="ko-KR" altLang="en-US" sz="800" b="0" kern="1200" spc="-7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itchFamily="2" charset="2"/>
                        </a:rPr>
                        <a:t>즐겨찾기</a:t>
                      </a:r>
                      <a:r>
                        <a:rPr kumimoji="0" lang="ko-KR" altLang="en-US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itchFamily="2" charset="2"/>
                        </a:rPr>
                        <a:t> 추가 </a:t>
                      </a:r>
                      <a:r>
                        <a:rPr kumimoji="0" lang="en-US" altLang="ko-KR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itchFamily="2" charset="2"/>
                        </a:rPr>
                        <a:t>/ </a:t>
                      </a:r>
                      <a:r>
                        <a:rPr kumimoji="0" lang="ko-KR" altLang="en-US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itchFamily="2" charset="2"/>
                        </a:rPr>
                        <a:t>수정 </a:t>
                      </a:r>
                      <a:r>
                        <a:rPr kumimoji="0" lang="en-US" altLang="ko-KR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itchFamily="2" charset="2"/>
                        </a:rPr>
                        <a:t>/ </a:t>
                      </a:r>
                      <a:r>
                        <a:rPr kumimoji="0" lang="ko-KR" altLang="en-US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itchFamily="2" charset="2"/>
                        </a:rPr>
                        <a:t>삭제</a:t>
                      </a:r>
                      <a:r>
                        <a:rPr kumimoji="0" lang="en-US" altLang="ko-KR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itchFamily="2" charset="2"/>
                        </a:rPr>
                        <a:t>(~4/30)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ts val="8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kern="1200" spc="-7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ts val="8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kern="1200" spc="-70" baseline="0" dirty="0" smtClean="0">
                          <a:ln>
                            <a:solidFill>
                              <a:srgbClr val="007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낙동강 ∙ 금강 </a:t>
                      </a:r>
                      <a:r>
                        <a:rPr kumimoji="0" lang="ko-KR" altLang="en-US" sz="800" b="0" kern="1200" spc="-70" baseline="0" dirty="0" err="1" smtClean="0">
                          <a:ln>
                            <a:solidFill>
                              <a:srgbClr val="007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유역환경청</a:t>
                      </a:r>
                      <a:endParaRPr kumimoji="0" lang="en-US" altLang="ko-KR" sz="800" b="0" kern="1200" spc="-7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87348604"/>
                  </a:ext>
                </a:extLst>
              </a:tr>
              <a:tr h="2963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ts val="8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kern="1200" spc="-70" baseline="0" dirty="0" smtClean="0">
                        <a:ln>
                          <a:solidFill>
                            <a:srgbClr val="007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ts val="8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kern="1200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XIDE-DMS V2</a:t>
                      </a:r>
                      <a:endParaRPr kumimoji="0" lang="en-US" altLang="ko-KR" sz="800" b="0" kern="1200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ts val="8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itchFamily="2" charset="2"/>
                        </a:rPr>
                        <a:t>- </a:t>
                      </a:r>
                      <a:r>
                        <a:rPr kumimoji="0" lang="ko-KR" altLang="en-US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itchFamily="2" charset="2"/>
                        </a:rPr>
                        <a:t>맵 </a:t>
                      </a:r>
                      <a:r>
                        <a:rPr kumimoji="0" lang="ko-KR" altLang="en-US" sz="800" b="0" kern="1200" spc="-7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itchFamily="2" charset="2"/>
                        </a:rPr>
                        <a:t>즐겨찾기</a:t>
                      </a:r>
                      <a:r>
                        <a:rPr kumimoji="0" lang="ko-KR" altLang="en-US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itchFamily="2" charset="2"/>
                        </a:rPr>
                        <a:t> 수정 및 삭제 기능 추가</a:t>
                      </a:r>
                      <a:r>
                        <a:rPr kumimoji="0" lang="en-US" altLang="ko-KR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itchFamily="2" charset="2"/>
                        </a:rPr>
                        <a:t>(~5/3)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ts val="8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kern="1200" spc="-7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ts val="8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kern="1200" spc="-7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59629863"/>
                  </a:ext>
                </a:extLst>
              </a:tr>
              <a:tr h="38174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ts val="8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kern="1200" spc="-7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ts val="8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VMS</a:t>
                      </a:r>
                      <a:endParaRPr kumimoji="0" lang="en-US" altLang="ko-KR" sz="800" b="0" kern="1200" spc="-7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ts val="8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kern="1200" spc="-70" baseline="0" dirty="0" smtClean="0">
                          <a:ln>
                            <a:solidFill>
                              <a:srgbClr val="007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과학화</a:t>
                      </a:r>
                      <a:r>
                        <a:rPr kumimoji="0" lang="en-US" altLang="ko-KR" sz="800" b="0" kern="1200" spc="-70" baseline="0" dirty="0" smtClean="0">
                          <a:ln>
                            <a:solidFill>
                              <a:srgbClr val="007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kern="1200" spc="-70" baseline="0" dirty="0" smtClean="0">
                          <a:ln>
                            <a:solidFill>
                              <a:srgbClr val="007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보안 설비</a:t>
                      </a:r>
                      <a:endParaRPr kumimoji="0" lang="en-US" altLang="ko-KR" sz="800" b="0" kern="1200" spc="-70" baseline="0" dirty="0" smtClean="0">
                        <a:ln>
                          <a:solidFill>
                            <a:srgbClr val="007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ts val="8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kern="1200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XIDE-IMS</a:t>
                      </a:r>
                      <a:endParaRPr kumimoji="0" lang="en-US" altLang="ko-KR" sz="800" b="0" kern="1200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ctr" latinLnBrk="1" hangingPunct="1">
                        <a:lnSpc>
                          <a:spcPts val="8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itchFamily="2" charset="2"/>
                        </a:rPr>
                        <a:t>오류 사항 수정 모듈 현장 적용 </a:t>
                      </a:r>
                      <a:r>
                        <a:rPr kumimoji="0" lang="en-US" altLang="ko-KR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itchFamily="2" charset="2"/>
                        </a:rPr>
                        <a:t>( 4/29)</a:t>
                      </a:r>
                    </a:p>
                    <a:p>
                      <a:pPr marL="88900" marR="0" indent="-88900" algn="l" defTabSz="914400" rtl="0" eaLnBrk="1" fontAlgn="ctr" latinLnBrk="1" hangingPunct="1">
                        <a:lnSpc>
                          <a:spcPts val="8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itchFamily="2" charset="2"/>
                        </a:rPr>
                        <a:t>적용 후 동작 이상 없음 확인</a:t>
                      </a:r>
                      <a:endParaRPr kumimoji="0" lang="en-US" altLang="ko-KR" sz="800" b="0" kern="1200" spc="-7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ts val="8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kern="1200" spc="-7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ts val="8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김포 </a:t>
                      </a:r>
                      <a:r>
                        <a:rPr kumimoji="0" lang="ko-KR" altLang="en-US" sz="800" b="0" kern="1200" spc="-7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열병합발전소</a:t>
                      </a:r>
                      <a:endParaRPr kumimoji="0" lang="en-US" altLang="ko-KR" sz="800" b="0" kern="1200" spc="-7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641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ts val="8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기타</a:t>
                      </a:r>
                      <a:endParaRPr kumimoji="0" lang="en-US" altLang="ko-KR" sz="800" b="0" kern="1200" spc="-7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ts val="8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인증</a:t>
                      </a:r>
                      <a:endParaRPr kumimoji="0" lang="en-US" altLang="ko-KR" sz="800" b="0" kern="1200" spc="-7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ts val="8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kern="1200" spc="-7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TTA </a:t>
                      </a:r>
                      <a:r>
                        <a:rPr kumimoji="0" lang="ko-KR" altLang="en-US" sz="800" b="0" kern="1200" spc="-7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인증</a:t>
                      </a:r>
                      <a:endParaRPr kumimoji="0" lang="en-US" altLang="ko-KR" sz="800" b="0" kern="1200" spc="-7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ts val="8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kern="1200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XIDE-NVR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850"/>
                        </a:lnSpc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US" altLang="ko-KR" sz="8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 사항 </a:t>
                      </a:r>
                      <a:r>
                        <a:rPr lang="en-US" altLang="ko-KR" sz="8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8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</a:t>
                      </a:r>
                      <a:r>
                        <a:rPr lang="en-US" altLang="ko-KR" sz="8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35%</a:t>
                      </a:r>
                    </a:p>
                    <a:p>
                      <a:pPr marL="0" indent="0" latinLnBrk="1">
                        <a:lnSpc>
                          <a:spcPts val="850"/>
                        </a:lnSpc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US" altLang="ko-KR" sz="8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보안 테스트 수정</a:t>
                      </a:r>
                      <a:endParaRPr lang="en-US" altLang="ko-KR" sz="800" spc="-7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68288" lvl="1" indent="-88900" latinLnBrk="1">
                        <a:lnSpc>
                          <a:spcPts val="850"/>
                        </a:lnSpc>
                        <a:spcBef>
                          <a:spcPts val="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8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</a:t>
                      </a:r>
                      <a:r>
                        <a:rPr lang="ko-KR" altLang="en-US" sz="8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 작성 기능 수정</a:t>
                      </a:r>
                      <a:r>
                        <a:rPr lang="en-US" altLang="ko-KR" sz="8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(~4/29)</a:t>
                      </a:r>
                    </a:p>
                    <a:p>
                      <a:pPr marL="268288" lvl="1" indent="-88900" latinLnBrk="1">
                        <a:lnSpc>
                          <a:spcPts val="850"/>
                        </a:lnSpc>
                        <a:spcBef>
                          <a:spcPts val="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800" spc="-7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Onvif</a:t>
                      </a:r>
                      <a:r>
                        <a:rPr lang="en-US" altLang="ko-KR" sz="8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8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Profile S </a:t>
                      </a:r>
                      <a:r>
                        <a:rPr lang="ko-KR" altLang="en-US" sz="8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명령어 중 </a:t>
                      </a:r>
                      <a:r>
                        <a:rPr lang="en-US" altLang="ko-KR" sz="8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PTZ </a:t>
                      </a:r>
                      <a:r>
                        <a:rPr lang="ko-KR" altLang="en-US" sz="8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필수 명령어 기능 추가</a:t>
                      </a:r>
                      <a:r>
                        <a:rPr lang="en-US" altLang="ko-KR" sz="8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(~5/2)</a:t>
                      </a:r>
                    </a:p>
                    <a:p>
                      <a:pPr marL="268288" lvl="1" indent="-88900" latinLnBrk="1">
                        <a:lnSpc>
                          <a:spcPts val="850"/>
                        </a:lnSpc>
                        <a:spcBef>
                          <a:spcPts val="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800" spc="-7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Onvif</a:t>
                      </a:r>
                      <a:r>
                        <a:rPr lang="en-US" altLang="ko-KR" sz="8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8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Profile S </a:t>
                      </a:r>
                      <a:r>
                        <a:rPr lang="ko-KR" altLang="en-US" sz="8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명령어 지원 리스트 문서 수정</a:t>
                      </a:r>
                      <a:r>
                        <a:rPr lang="en-US" altLang="ko-KR" sz="8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(~5/3)</a:t>
                      </a:r>
                      <a:endParaRPr lang="en-US" altLang="ko-KR" sz="800" spc="-7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ts val="8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인증 시험</a:t>
                      </a:r>
                      <a:endParaRPr kumimoji="0" lang="en-US" altLang="ko-KR" sz="800" b="0" kern="1200" spc="-7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ts val="8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(7</a:t>
                      </a:r>
                      <a:r>
                        <a:rPr kumimoji="0" lang="ko-KR" altLang="en-US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 중 예정</a:t>
                      </a:r>
                      <a:r>
                        <a:rPr kumimoji="0" lang="en-US" altLang="ko-KR" sz="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ts val="8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kern="1200" spc="-7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TTA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35656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9912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wrap="square" lIns="0" tIns="0" rIns="0" bIns="0" rtlCol="0" anchor="ctr">
        <a:noAutofit/>
      </a:bodyPr>
      <a:lstStyle>
        <a:defPPr marL="434975" indent="-342900">
          <a:lnSpc>
            <a:spcPct val="150000"/>
          </a:lnSpc>
          <a:buClr>
            <a:schemeClr val="bg1">
              <a:lumMod val="85000"/>
            </a:schemeClr>
          </a:buClr>
          <a:buSzPct val="100000"/>
          <a:defRPr sz="1400" spc="-50" dirty="0" smtClean="0">
            <a:effectLst>
              <a:reflection blurRad="6350" stA="20000" endPos="45500" dir="5400000" sy="-100000" algn="bl" rotWithShape="0"/>
            </a:effectLst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131025</TotalTime>
  <Words>431</Words>
  <Application>Microsoft Office PowerPoint</Application>
  <PresentationFormat>A4 용지(210x297mm)</PresentationFormat>
  <Paragraphs>88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맑은 고딕</vt:lpstr>
      <vt:lpstr>Arial</vt:lpstr>
      <vt:lpstr>Wingdings</vt:lpstr>
      <vt:lpstr>Office 테마</vt:lpstr>
      <vt:lpstr>2_디자인 사용자 지정</vt:lpstr>
      <vt:lpstr>1_디자인 사용자 지정</vt:lpstr>
      <vt:lpstr>디자인 사용자 지정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신진호</dc:creator>
  <cp:lastModifiedBy>이재명</cp:lastModifiedBy>
  <cp:revision>8747</cp:revision>
  <cp:lastPrinted>2024-03-18T07:59:28Z</cp:lastPrinted>
  <dcterms:created xsi:type="dcterms:W3CDTF">2016-03-10T05:18:05Z</dcterms:created>
  <dcterms:modified xsi:type="dcterms:W3CDTF">2024-04-29T08:53:12Z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Y:\기획관리실\기획\업무보고\2020년\내부보고\주간업무보고\주간업무보고-200724.pptx</vt:lpwstr>
  </property>
</Properties>
</file>