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9" r:id="rId4"/>
    <p:sldId id="259" r:id="rId5"/>
    <p:sldId id="270" r:id="rId6"/>
    <p:sldId id="268" r:id="rId7"/>
    <p:sldId id="265" r:id="rId8"/>
    <p:sldId id="262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FFE6"/>
    <a:srgbClr val="FDF0DF"/>
    <a:srgbClr val="B96362"/>
    <a:srgbClr val="FEE5C6"/>
    <a:srgbClr val="E9CE97"/>
    <a:srgbClr val="7D6962"/>
    <a:srgbClr val="91B6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EAD-E3A5-4E1D-B70D-9B6D79A8CCD7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731E-BE63-4FE4-96F2-1FC6997BA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56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EAD-E3A5-4E1D-B70D-9B6D79A8CCD7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731E-BE63-4FE4-96F2-1FC6997BA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41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EAD-E3A5-4E1D-B70D-9B6D79A8CCD7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731E-BE63-4FE4-96F2-1FC6997BA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07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EAD-E3A5-4E1D-B70D-9B6D79A8CCD7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731E-BE63-4FE4-96F2-1FC6997BA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7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EAD-E3A5-4E1D-B70D-9B6D79A8CCD7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731E-BE63-4FE4-96F2-1FC6997BA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3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EAD-E3A5-4E1D-B70D-9B6D79A8CCD7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731E-BE63-4FE4-96F2-1FC6997BA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29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EAD-E3A5-4E1D-B70D-9B6D79A8CCD7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731E-BE63-4FE4-96F2-1FC6997BA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3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EAD-E3A5-4E1D-B70D-9B6D79A8CCD7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731E-BE63-4FE4-96F2-1FC6997BA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EAD-E3A5-4E1D-B70D-9B6D79A8CCD7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731E-BE63-4FE4-96F2-1FC6997BA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62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EAD-E3A5-4E1D-B70D-9B6D79A8CCD7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731E-BE63-4FE4-96F2-1FC6997BA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63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EAD-E3A5-4E1D-B70D-9B6D79A8CCD7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731E-BE63-4FE4-96F2-1FC6997BA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7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7CEAD-E3A5-4E1D-B70D-9B6D79A8CCD7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B731E-BE63-4FE4-96F2-1FC6997BA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10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dotnet/csharp/language-reference/keywords/readonly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holjjack.tistory.com/95" TargetMode="External"/><Relationship Id="rId4" Type="http://schemas.openxmlformats.org/officeDocument/2006/relationships/hyperlink" Target="https://docs.microsoft.com/ko-kr/dotnet/csharp/language-reference/keywords/cons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" t="1253" r="-8" b="52272"/>
          <a:stretch/>
        </p:blipFill>
        <p:spPr>
          <a:xfrm>
            <a:off x="0" y="0"/>
            <a:ext cx="9144000" cy="6957392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24442" y="3713782"/>
            <a:ext cx="4467838" cy="11989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D6962"/>
                </a:solidFill>
                <a:latin typeface="태룡고딕240" pitchFamily="18" charset="-127"/>
                <a:ea typeface="태룡고딕240" pitchFamily="18" charset="-127"/>
              </a:rPr>
              <a:t>소프트웨어학과</a:t>
            </a:r>
            <a:endParaRPr lang="en-US" altLang="ko-KR" sz="2000" dirty="0">
              <a:solidFill>
                <a:srgbClr val="7D6962"/>
              </a:solidFill>
              <a:latin typeface="태룡고딕240" pitchFamily="18" charset="-127"/>
              <a:ea typeface="태룡고딕24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7D6962"/>
                </a:solidFill>
                <a:latin typeface="태룡고딕240" pitchFamily="18" charset="-127"/>
                <a:ea typeface="태룡고딕240" pitchFamily="18" charset="-127"/>
              </a:rPr>
              <a:t>2019575047 </a:t>
            </a:r>
            <a:r>
              <a:rPr lang="ko-KR" altLang="en-US" sz="2000" dirty="0">
                <a:solidFill>
                  <a:srgbClr val="7D6962"/>
                </a:solidFill>
                <a:latin typeface="태룡고딕240" pitchFamily="18" charset="-127"/>
                <a:ea typeface="태룡고딕240" pitchFamily="18" charset="-127"/>
              </a:rPr>
              <a:t>이지민</a:t>
            </a:r>
            <a:endParaRPr lang="en-US" altLang="ko-KR" sz="2000" dirty="0">
              <a:solidFill>
                <a:srgbClr val="7D6962"/>
              </a:solidFill>
              <a:latin typeface="태룡고딕240" pitchFamily="18" charset="-127"/>
              <a:ea typeface="태룡고딕24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71600" y="620688"/>
            <a:ext cx="6768752" cy="3552879"/>
            <a:chOff x="1448190" y="1369170"/>
            <a:chExt cx="5212042" cy="2976815"/>
          </a:xfrm>
        </p:grpSpPr>
        <p:sp>
          <p:nvSpPr>
            <p:cNvPr id="12" name="직사각형 11"/>
            <p:cNvSpPr/>
            <p:nvPr/>
          </p:nvSpPr>
          <p:spPr>
            <a:xfrm>
              <a:off x="2339752" y="2996952"/>
              <a:ext cx="4320480" cy="864096"/>
            </a:xfrm>
            <a:prstGeom prst="rect">
              <a:avLst/>
            </a:prstGeom>
            <a:solidFill>
              <a:srgbClr val="FFFF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err="1">
                  <a:solidFill>
                    <a:schemeClr val="tx1"/>
                  </a:solidFill>
                  <a:latin typeface="태룡고딕240" pitchFamily="18" charset="-127"/>
                  <a:ea typeface="태룡고딕240" pitchFamily="18" charset="-127"/>
                </a:rPr>
                <a:t>Readonly</a:t>
              </a:r>
              <a:r>
                <a:rPr lang="en-US" altLang="ko-KR" sz="3200" dirty="0">
                  <a:solidFill>
                    <a:schemeClr val="tx1"/>
                  </a:solidFill>
                  <a:latin typeface="태룡고딕240" pitchFamily="18" charset="-127"/>
                  <a:ea typeface="태룡고딕240" pitchFamily="18" charset="-127"/>
                </a:rPr>
                <a:t> / const </a:t>
              </a:r>
              <a:r>
                <a:rPr lang="ko-KR" altLang="en-US" sz="3200" dirty="0" err="1">
                  <a:solidFill>
                    <a:schemeClr val="tx1"/>
                  </a:solidFill>
                  <a:latin typeface="태룡고딕240" pitchFamily="18" charset="-127"/>
                  <a:ea typeface="태룡고딕240" pitchFamily="18" charset="-127"/>
                </a:rPr>
                <a:t>수정자</a:t>
              </a:r>
              <a:endParaRPr lang="ko-KR" altLang="en-US" sz="3200" dirty="0">
                <a:solidFill>
                  <a:schemeClr val="tx1"/>
                </a:solidFill>
                <a:latin typeface="태룡고딕240" pitchFamily="18" charset="-127"/>
                <a:ea typeface="태룡고딕240" pitchFamily="18" charset="-127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6280">
              <a:off x="1448190" y="1369170"/>
              <a:ext cx="1488408" cy="29768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241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309320"/>
          </a:xfrm>
          <a:prstGeom prst="rect">
            <a:avLst/>
          </a:prstGeom>
        </p:spPr>
      </p:pic>
      <p:sp>
        <p:nvSpPr>
          <p:cNvPr id="5" name="육각형 4"/>
          <p:cNvSpPr/>
          <p:nvPr/>
        </p:nvSpPr>
        <p:spPr>
          <a:xfrm>
            <a:off x="4530908" y="4084521"/>
            <a:ext cx="576064" cy="496607"/>
          </a:xfrm>
          <a:prstGeom prst="hexagon">
            <a:avLst/>
          </a:prstGeom>
          <a:solidFill>
            <a:srgbClr val="7D696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태룡고딕240" pitchFamily="18" charset="-127"/>
                <a:ea typeface="태룡고딕240" pitchFamily="18" charset="-127"/>
              </a:rPr>
              <a:t>D</a:t>
            </a:r>
            <a:endParaRPr lang="ko-KR" altLang="en-US" dirty="0">
              <a:latin typeface="태룡고딕240" pitchFamily="18" charset="-127"/>
              <a:ea typeface="태룡고딕240" pitchFamily="18" charset="-127"/>
            </a:endParaRPr>
          </a:p>
        </p:txBody>
      </p:sp>
      <p:sp>
        <p:nvSpPr>
          <p:cNvPr id="6" name="육각형 5"/>
          <p:cNvSpPr/>
          <p:nvPr/>
        </p:nvSpPr>
        <p:spPr>
          <a:xfrm>
            <a:off x="4535096" y="1854538"/>
            <a:ext cx="576064" cy="496607"/>
          </a:xfrm>
          <a:prstGeom prst="hexagon">
            <a:avLst/>
          </a:prstGeom>
          <a:solidFill>
            <a:srgbClr val="B9636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태룡고딕240" pitchFamily="18" charset="-127"/>
                <a:ea typeface="태룡고딕240" pitchFamily="18" charset="-127"/>
              </a:rPr>
              <a:t>A</a:t>
            </a:r>
            <a:endParaRPr lang="ko-KR" altLang="en-US" dirty="0">
              <a:latin typeface="태룡고딕240" pitchFamily="18" charset="-127"/>
              <a:ea typeface="태룡고딕240" pitchFamily="18" charset="-127"/>
            </a:endParaRPr>
          </a:p>
        </p:txBody>
      </p:sp>
      <p:sp>
        <p:nvSpPr>
          <p:cNvPr id="7" name="육각형 6"/>
          <p:cNvSpPr/>
          <p:nvPr/>
        </p:nvSpPr>
        <p:spPr>
          <a:xfrm>
            <a:off x="4535096" y="3341194"/>
            <a:ext cx="576064" cy="496607"/>
          </a:xfrm>
          <a:prstGeom prst="hexagon">
            <a:avLst/>
          </a:prstGeom>
          <a:solidFill>
            <a:srgbClr val="91B6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E6"/>
                </a:solidFill>
                <a:latin typeface="태룡고딕240" pitchFamily="18" charset="-127"/>
                <a:ea typeface="태룡고딕240" pitchFamily="18" charset="-127"/>
              </a:rPr>
              <a:t>C</a:t>
            </a:r>
            <a:endParaRPr lang="ko-KR" altLang="en-US" dirty="0">
              <a:solidFill>
                <a:srgbClr val="FFFFE6"/>
              </a:solidFill>
              <a:latin typeface="태룡고딕240" pitchFamily="18" charset="-127"/>
              <a:ea typeface="태룡고딕240" pitchFamily="18" charset="-127"/>
            </a:endParaRPr>
          </a:p>
        </p:txBody>
      </p:sp>
      <p:sp>
        <p:nvSpPr>
          <p:cNvPr id="8" name="육각형 7"/>
          <p:cNvSpPr/>
          <p:nvPr/>
        </p:nvSpPr>
        <p:spPr>
          <a:xfrm>
            <a:off x="4528389" y="2597866"/>
            <a:ext cx="576064" cy="496607"/>
          </a:xfrm>
          <a:prstGeom prst="hexagon">
            <a:avLst/>
          </a:prstGeom>
          <a:solidFill>
            <a:srgbClr val="FFFFE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D6962"/>
                </a:solidFill>
                <a:latin typeface="태룡고딕240" pitchFamily="18" charset="-127"/>
                <a:ea typeface="태룡고딕240" pitchFamily="18" charset="-127"/>
              </a:rPr>
              <a:t>B</a:t>
            </a:r>
            <a:endParaRPr lang="ko-KR" altLang="en-US" dirty="0">
              <a:solidFill>
                <a:srgbClr val="7D6962"/>
              </a:solidFill>
              <a:latin typeface="태룡고딕240" pitchFamily="18" charset="-127"/>
              <a:ea typeface="태룡고딕24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8029" y="75715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n w="3175">
                  <a:solidFill>
                    <a:schemeClr val="tx1"/>
                  </a:solidFill>
                </a:ln>
                <a:solidFill>
                  <a:srgbClr val="FFFFE6"/>
                </a:solidFill>
                <a:latin typeface="태룡고딕240" pitchFamily="18" charset="-127"/>
                <a:ea typeface="태룡고딕240" pitchFamily="18" charset="-127"/>
              </a:rPr>
              <a:t>INDEX</a:t>
            </a:r>
            <a:endParaRPr lang="ko-KR" altLang="en-US" sz="6000" dirty="0">
              <a:ln w="3175">
                <a:solidFill>
                  <a:schemeClr val="tx1"/>
                </a:solidFill>
              </a:ln>
              <a:solidFill>
                <a:srgbClr val="FFFFE6"/>
              </a:solidFill>
              <a:latin typeface="태룡고딕240" pitchFamily="18" charset="-127"/>
              <a:ea typeface="태룡고딕24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20477" y="1555045"/>
            <a:ext cx="3823523" cy="3033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000" dirty="0" err="1">
                <a:latin typeface="태룡고딕240" pitchFamily="18" charset="-127"/>
                <a:ea typeface="태룡고딕240" pitchFamily="18" charset="-127"/>
              </a:rPr>
              <a:t>Readonly</a:t>
            </a:r>
            <a:r>
              <a:rPr lang="en-US" altLang="ko-KR" sz="2000" dirty="0">
                <a:latin typeface="태룡고딕240" pitchFamily="18" charset="-127"/>
                <a:ea typeface="태룡고딕240" pitchFamily="18" charset="-127"/>
              </a:rPr>
              <a:t> const </a:t>
            </a:r>
            <a:r>
              <a:rPr lang="ko-KR" altLang="en-US" sz="2000" dirty="0">
                <a:latin typeface="태룡고딕240" pitchFamily="18" charset="-127"/>
                <a:ea typeface="태룡고딕240" pitchFamily="18" charset="-127"/>
              </a:rPr>
              <a:t>의미</a:t>
            </a:r>
            <a:endParaRPr lang="en-US" altLang="ko-KR" sz="2000" dirty="0">
              <a:latin typeface="태룡고딕240" pitchFamily="18" charset="-127"/>
              <a:ea typeface="태룡고딕240" pitchFamily="18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000" dirty="0" err="1">
                <a:latin typeface="태룡고딕240" pitchFamily="18" charset="-127"/>
                <a:ea typeface="태룡고딕240" pitchFamily="18" charset="-127"/>
              </a:rPr>
              <a:t>Readonly</a:t>
            </a:r>
            <a:r>
              <a:rPr lang="en-US" altLang="ko-KR" sz="2000" dirty="0">
                <a:latin typeface="태룡고딕240" pitchFamily="18" charset="-127"/>
                <a:ea typeface="태룡고딕240" pitchFamily="18" charset="-127"/>
              </a:rPr>
              <a:t> const </a:t>
            </a:r>
            <a:r>
              <a:rPr lang="ko-KR" altLang="en-US" sz="2000" dirty="0">
                <a:latin typeface="태룡고딕240" pitchFamily="18" charset="-127"/>
                <a:ea typeface="태룡고딕240" pitchFamily="18" charset="-127"/>
              </a:rPr>
              <a:t>차이</a:t>
            </a:r>
            <a:endParaRPr lang="en-US" altLang="ko-KR" sz="2000" dirty="0">
              <a:latin typeface="태룡고딕240" pitchFamily="18" charset="-127"/>
              <a:ea typeface="태룡고딕240" pitchFamily="18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2000" dirty="0">
                <a:latin typeface="태룡고딕240" pitchFamily="18" charset="-127"/>
                <a:ea typeface="태룡고딕240" pitchFamily="18" charset="-127"/>
              </a:rPr>
              <a:t>예제</a:t>
            </a:r>
            <a:endParaRPr lang="en-US" altLang="ko-KR" sz="2000" dirty="0">
              <a:latin typeface="태룡고딕240" pitchFamily="18" charset="-127"/>
              <a:ea typeface="태룡고딕240" pitchFamily="18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2000" dirty="0">
                <a:latin typeface="태룡고딕240" pitchFamily="18" charset="-127"/>
                <a:ea typeface="태룡고딕240" pitchFamily="18" charset="-127"/>
              </a:rPr>
              <a:t>참조</a:t>
            </a:r>
            <a:endParaRPr lang="en-US" altLang="ko-KR" sz="2000" dirty="0">
              <a:latin typeface="태룡고딕240" pitchFamily="18" charset="-127"/>
              <a:ea typeface="태룡고딕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742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147" r="13904"/>
          <a:stretch/>
        </p:blipFill>
        <p:spPr>
          <a:xfrm>
            <a:off x="0" y="-243408"/>
            <a:ext cx="9144000" cy="28803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45" t="65231" r="20498" b="25743"/>
          <a:stretch/>
        </p:blipFill>
        <p:spPr>
          <a:xfrm>
            <a:off x="7740352" y="6021288"/>
            <a:ext cx="1247016" cy="61897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863315" y="817548"/>
            <a:ext cx="1417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const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3F64AC-4B67-85B4-2D08-4F25E285C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53" y="2246764"/>
            <a:ext cx="728212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태룡 고딕 (본문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태룡 고딕 (본문)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태룡 고딕 (본문)"/>
              </a:rPr>
              <a:t>컴파일 타입의 상수이다. 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태룡 고딕 (본문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태룡 고딕 (본문)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태룡 고딕 (본문)"/>
              </a:rPr>
              <a:t>(컴파일 시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태룡 고딕 (본문)"/>
              </a:rPr>
              <a:t>const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태룡 고딕 (본문)"/>
              </a:rPr>
              <a:t> 변수의 값을 가져온다.)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태룡 고딕 (본문)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태룡 고딕 (본문)"/>
              </a:rPr>
              <a:t>변수 선언과 동시에 값을 할당 해야 한다. 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태룡 고딕 (본문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sz="2400" dirty="0">
                <a:latin typeface="태룡 고딕 (본문)"/>
              </a:rPr>
              <a:t> 한번 할당되면 변경 불가능하다</a:t>
            </a:r>
            <a:r>
              <a:rPr lang="en-US" altLang="ko-KR" sz="2400" dirty="0">
                <a:latin typeface="태룡 고딕 (본문)"/>
              </a:rPr>
              <a:t>.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태룡 고딕 (본문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태룡 고딕 (본문)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태룡 고딕 (본문)"/>
              </a:rPr>
              <a:t>메모리 할당 위치는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태룡 고딕 (본문)"/>
              </a:rPr>
              <a:t>Stack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태룡 고딕 (본문)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태룡 고딕 (본문)"/>
              </a:rPr>
              <a:t>Memory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태룡 고딕 (본문)"/>
              </a:rPr>
              <a:t> 이다. 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태룡 고딕 (본문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400" dirty="0">
                <a:latin typeface="태룡 고딕 (본문)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태룡 고딕 (본문)"/>
              </a:rPr>
              <a:t>단,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태룡 고딕 (본문)"/>
              </a:rPr>
              <a:t>static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태룡 고딕 (본문)"/>
              </a:rPr>
              <a:t> 선언을 하면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태룡 고딕 (본문)"/>
              </a:rPr>
              <a:t>Heap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태룡 고딕 (본문)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태룡 고딕 (본문)"/>
              </a:rPr>
              <a:t>Memory에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태룡 고딕 (본문)"/>
              </a:rPr>
              <a:t> 저장 가능하다.</a:t>
            </a:r>
          </a:p>
        </p:txBody>
      </p:sp>
    </p:spTree>
    <p:extLst>
      <p:ext uri="{BB962C8B-B14F-4D97-AF65-F5344CB8AC3E}">
        <p14:creationId xmlns:p14="http://schemas.microsoft.com/office/powerpoint/2010/main" val="411268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147" r="13904"/>
          <a:stretch/>
        </p:blipFill>
        <p:spPr>
          <a:xfrm>
            <a:off x="0" y="-243408"/>
            <a:ext cx="9144000" cy="28803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45" t="65231" r="20498" b="25743"/>
          <a:stretch/>
        </p:blipFill>
        <p:spPr>
          <a:xfrm>
            <a:off x="7740352" y="6021288"/>
            <a:ext cx="1247016" cy="61897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532294" y="817548"/>
            <a:ext cx="2079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readonly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5ECF3CB-11B4-DB64-FADC-44D899478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2020198"/>
            <a:ext cx="800732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태룡 고딕 (본문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태룡 고딕 (본문)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태룡 고딕 (본문)"/>
              </a:rPr>
              <a:t>런타임 상수이다. 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태룡 고딕 (본문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태룡 고딕 (본문)"/>
              </a:rPr>
              <a:t>   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태룡 고딕 (본문)"/>
              </a:rPr>
              <a:t>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태룡 고딕 (본문)"/>
              </a:rPr>
              <a:t>exe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태룡 고딕 (본문)"/>
              </a:rPr>
              <a:t> 또는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태룡 고딕 (본문)"/>
              </a:rPr>
              <a:t>dll을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태룡 고딕 (본문)"/>
              </a:rPr>
              <a:t> 사용할 때 변수의 값을 가져온다.)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태룡 고딕 (본문)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태룡 고딕 (본문)"/>
              </a:rPr>
              <a:t>모든 자료형에 사용 할 수 있으며, 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태룡 고딕 (본문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400" dirty="0">
                <a:latin typeface="태룡 고딕 (본문)"/>
              </a:rPr>
              <a:t> 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태룡 고딕 (본문)"/>
              </a:rPr>
              <a:t>생성과 동시에 초기화 할 필요는 없다.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태룡 고딕 (본문)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태룡 고딕 (본문)"/>
              </a:rPr>
              <a:t>단, 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태룡 고딕 (본문)"/>
              </a:rPr>
              <a:t>생성자 단계에서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태룡 고딕 (본문)"/>
              </a:rPr>
              <a:t>1번 할당을 통해 초기화 할 수 있다.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태룡 고딕 (본문)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태룡 고딕 (본문)"/>
              </a:rPr>
              <a:t>메모리 할당 위치는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태룡 고딕 (본문)"/>
              </a:rPr>
              <a:t>Heap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태룡 고딕 (본문)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태룡 고딕 (본문)"/>
              </a:rPr>
              <a:t>Memory이다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태룡 고딕 (본문)"/>
              </a:rPr>
              <a:t>.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태룡 고딕 (본문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400" dirty="0">
                <a:latin typeface="태룡 고딕 (본문)"/>
              </a:rPr>
              <a:t> (static</a:t>
            </a:r>
            <a:r>
              <a:rPr lang="ko-KR" altLang="en-US" sz="2400" dirty="0">
                <a:latin typeface="태룡 고딕 (본문)"/>
              </a:rPr>
              <a:t>이 아님</a:t>
            </a:r>
            <a:r>
              <a:rPr lang="en-US" altLang="ko-KR" sz="2400" dirty="0">
                <a:latin typeface="태룡 고딕 (본문)"/>
              </a:rPr>
              <a:t>)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태룡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376800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147" r="13904"/>
          <a:stretch/>
        </p:blipFill>
        <p:spPr>
          <a:xfrm>
            <a:off x="0" y="-243408"/>
            <a:ext cx="9144000" cy="28803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45" t="65231" r="20498" b="25743"/>
          <a:stretch/>
        </p:blipFill>
        <p:spPr>
          <a:xfrm>
            <a:off x="7740352" y="6021288"/>
            <a:ext cx="1247016" cy="61897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157723" y="817548"/>
            <a:ext cx="4828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Readonly</a:t>
            </a:r>
            <a:r>
              <a: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/ const </a:t>
            </a:r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차이</a:t>
            </a:r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583668" y="2634482"/>
            <a:ext cx="5976665" cy="396287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태룡고딕240" pitchFamily="18" charset="-127"/>
                <a:ea typeface="태룡고딕240" pitchFamily="18" charset="-127"/>
              </a:rPr>
              <a:t>const</a:t>
            </a:r>
            <a:r>
              <a:rPr lang="ko-KR" altLang="en-US" sz="1800" dirty="0">
                <a:solidFill>
                  <a:schemeClr val="tx1"/>
                </a:solidFill>
                <a:latin typeface="태룡고딕240" pitchFamily="18" charset="-127"/>
                <a:ea typeface="태룡고딕240" pitchFamily="18" charset="-127"/>
              </a:rPr>
              <a:t>는 </a:t>
            </a:r>
            <a:r>
              <a:rPr lang="en-US" altLang="ko-KR" sz="1800" dirty="0">
                <a:solidFill>
                  <a:schemeClr val="tx1"/>
                </a:solidFill>
                <a:latin typeface="태룡고딕240" pitchFamily="18" charset="-127"/>
                <a:ea typeface="태룡고딕240" pitchFamily="18" charset="-127"/>
              </a:rPr>
              <a:t>Stack Memory</a:t>
            </a:r>
            <a:r>
              <a:rPr lang="ko-KR" altLang="en-US" sz="1800" dirty="0">
                <a:solidFill>
                  <a:schemeClr val="tx1"/>
                </a:solidFill>
                <a:latin typeface="태룡고딕240" pitchFamily="18" charset="-127"/>
                <a:ea typeface="태룡고딕240" pitchFamily="18" charset="-127"/>
              </a:rPr>
              <a:t>에 저장 되기 때문에 접근이 빠르다는 장점이 있지만</a:t>
            </a:r>
            <a:r>
              <a:rPr lang="en-US" altLang="ko-KR" sz="1800" dirty="0">
                <a:solidFill>
                  <a:schemeClr val="tx1"/>
                </a:solidFill>
                <a:latin typeface="태룡고딕240" pitchFamily="18" charset="-127"/>
                <a:ea typeface="태룡고딕240" pitchFamily="18" charset="-127"/>
              </a:rPr>
              <a:t>, const</a:t>
            </a:r>
            <a:r>
              <a:rPr lang="ko-KR" altLang="en-US" sz="1800" dirty="0">
                <a:solidFill>
                  <a:schemeClr val="tx1"/>
                </a:solidFill>
                <a:latin typeface="태룡고딕240" pitchFamily="18" charset="-127"/>
                <a:ea typeface="태룡고딕240" pitchFamily="18" charset="-127"/>
              </a:rPr>
              <a:t>는 컴파일 상수이기 때문에</a:t>
            </a:r>
            <a:r>
              <a:rPr lang="en-US" altLang="ko-KR" sz="1800" dirty="0">
                <a:solidFill>
                  <a:schemeClr val="tx1"/>
                </a:solidFill>
                <a:latin typeface="태룡고딕240" pitchFamily="18" charset="-127"/>
                <a:ea typeface="태룡고딕240" pitchFamily="18" charset="-127"/>
              </a:rPr>
              <a:t>, const </a:t>
            </a:r>
            <a:r>
              <a:rPr lang="ko-KR" altLang="en-US" sz="1800" dirty="0">
                <a:solidFill>
                  <a:schemeClr val="tx1"/>
                </a:solidFill>
                <a:latin typeface="태룡고딕240" pitchFamily="18" charset="-127"/>
                <a:ea typeface="태룡고딕240" pitchFamily="18" charset="-127"/>
              </a:rPr>
              <a:t>변수 값이 바뀌는 경우 해당 프로젝트 뿐만 아니라 참조 받거나 영향을 받는 프로젝트 모두 재 컴파일을 해야 하는 단점이 있다</a:t>
            </a:r>
            <a:r>
              <a:rPr lang="en-US" altLang="ko-KR" sz="1800" dirty="0">
                <a:solidFill>
                  <a:schemeClr val="tx1"/>
                </a:solidFill>
                <a:latin typeface="태룡고딕240" pitchFamily="18" charset="-127"/>
                <a:ea typeface="태룡고딕240" pitchFamily="18" charset="-127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태룡고딕240" pitchFamily="18" charset="-127"/>
                <a:ea typeface="태룡고딕240" pitchFamily="18" charset="-127"/>
              </a:rPr>
              <a:t> </a:t>
            </a:r>
          </a:p>
          <a:p>
            <a:pPr algn="l">
              <a:lnSpc>
                <a:spcPct val="12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태룡고딕240" pitchFamily="18" charset="-127"/>
                <a:ea typeface="태룡고딕240" pitchFamily="18" charset="-127"/>
              </a:rPr>
              <a:t>반면</a:t>
            </a:r>
            <a:r>
              <a:rPr lang="en-US" altLang="ko-KR" sz="1800" dirty="0">
                <a:solidFill>
                  <a:schemeClr val="tx1"/>
                </a:solidFill>
                <a:latin typeface="태룡고딕240" pitchFamily="18" charset="-127"/>
                <a:ea typeface="태룡고딕240" pitchFamily="18" charset="-127"/>
              </a:rPr>
              <a:t>, </a:t>
            </a:r>
            <a:r>
              <a:rPr lang="en-US" altLang="ko-KR" sz="1800" dirty="0" err="1">
                <a:solidFill>
                  <a:schemeClr val="tx1"/>
                </a:solidFill>
                <a:latin typeface="태룡고딕240" pitchFamily="18" charset="-127"/>
                <a:ea typeface="태룡고딕240" pitchFamily="18" charset="-127"/>
              </a:rPr>
              <a:t>readonly</a:t>
            </a:r>
            <a:r>
              <a:rPr lang="ko-KR" altLang="en-US" sz="1800" dirty="0">
                <a:solidFill>
                  <a:schemeClr val="tx1"/>
                </a:solidFill>
                <a:latin typeface="태룡고딕240" pitchFamily="18" charset="-127"/>
                <a:ea typeface="태룡고딕240" pitchFamily="18" charset="-127"/>
              </a:rPr>
              <a:t>는 생성시 선언하지 않아도</a:t>
            </a:r>
            <a:r>
              <a:rPr lang="en-US" altLang="ko-KR" sz="1800" dirty="0">
                <a:solidFill>
                  <a:schemeClr val="tx1"/>
                </a:solidFill>
                <a:latin typeface="태룡고딕240" pitchFamily="18" charset="-127"/>
                <a:ea typeface="태룡고딕240" pitchFamily="18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태룡고딕240" pitchFamily="18" charset="-127"/>
                <a:ea typeface="태룡고딕240" pitchFamily="18" charset="-127"/>
              </a:rPr>
              <a:t>생성자에서 초기화 하여 사용 할 수 있기 때문에 유연하며</a:t>
            </a:r>
            <a:r>
              <a:rPr lang="en-US" altLang="ko-KR" sz="1800" dirty="0">
                <a:solidFill>
                  <a:schemeClr val="tx1"/>
                </a:solidFill>
                <a:latin typeface="태룡고딕240" pitchFamily="18" charset="-127"/>
                <a:ea typeface="태룡고딕240" pitchFamily="18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태룡고딕240" pitchFamily="18" charset="-127"/>
                <a:ea typeface="태룡고딕240" pitchFamily="18" charset="-127"/>
              </a:rPr>
              <a:t>실제 사용하는 단계에서 변수의 값을 가져오는 장점이 존재한다</a:t>
            </a:r>
            <a:r>
              <a:rPr lang="en-US" altLang="ko-KR" sz="1800" dirty="0">
                <a:solidFill>
                  <a:schemeClr val="tx1"/>
                </a:solidFill>
                <a:latin typeface="태룡고딕240" pitchFamily="18" charset="-127"/>
                <a:ea typeface="태룡고딕240" pitchFamily="18" charset="-127"/>
              </a:rPr>
              <a:t>.</a:t>
            </a:r>
          </a:p>
          <a:p>
            <a:pPr algn="l">
              <a:lnSpc>
                <a:spcPct val="120000"/>
              </a:lnSpc>
            </a:pPr>
            <a:endParaRPr lang="ko-KR" altLang="en-US" sz="1800" dirty="0">
              <a:solidFill>
                <a:schemeClr val="tx1"/>
              </a:solidFill>
              <a:latin typeface="태룡고딕240" pitchFamily="18" charset="-127"/>
              <a:ea typeface="태룡고딕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675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356BDC3C-4723-7085-DB03-4ACB43768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300501"/>
            <a:ext cx="5210902" cy="48298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5536" y="1971087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 w="3175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Readonly</a:t>
            </a:r>
            <a:r>
              <a:rPr lang="ko-KR" altLang="en-US" sz="2400" dirty="0">
                <a:ln w="3175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예제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395536" y="273523"/>
            <a:ext cx="2362535" cy="1450023"/>
            <a:chOff x="5641850" y="2763616"/>
            <a:chExt cx="2362535" cy="1450023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72534" y="2763616"/>
              <a:ext cx="524362" cy="1048724"/>
            </a:xfrm>
            <a:prstGeom prst="rect">
              <a:avLst/>
            </a:prstGeom>
          </p:spPr>
        </p:pic>
        <p:sp>
          <p:nvSpPr>
            <p:cNvPr id="16" name="육각형 15"/>
            <p:cNvSpPr/>
            <p:nvPr/>
          </p:nvSpPr>
          <p:spPr>
            <a:xfrm>
              <a:off x="5641850" y="3221188"/>
              <a:ext cx="576064" cy="496607"/>
            </a:xfrm>
            <a:prstGeom prst="hexagon">
              <a:avLst/>
            </a:prstGeom>
            <a:solidFill>
              <a:srgbClr val="B9636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FFE6"/>
                  </a:solidFill>
                  <a:latin typeface="태룡고딕240" pitchFamily="18" charset="-127"/>
                  <a:ea typeface="태룡고딕240" pitchFamily="18" charset="-127"/>
                </a:rPr>
                <a:t>A</a:t>
              </a:r>
              <a:endParaRPr lang="ko-KR" altLang="en-US" dirty="0">
                <a:solidFill>
                  <a:srgbClr val="FFFFE6"/>
                </a:solidFill>
                <a:latin typeface="태룡고딕240" pitchFamily="18" charset="-127"/>
                <a:ea typeface="태룡고딕240" pitchFamily="18" charset="-127"/>
              </a:endParaRPr>
            </a:p>
          </p:txBody>
        </p:sp>
        <p:sp>
          <p:nvSpPr>
            <p:cNvPr id="17" name="육각형 16"/>
            <p:cNvSpPr/>
            <p:nvPr/>
          </p:nvSpPr>
          <p:spPr>
            <a:xfrm>
              <a:off x="5641850" y="3717032"/>
              <a:ext cx="576064" cy="496607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태룡고딕240" pitchFamily="18" charset="-127"/>
                  <a:ea typeface="태룡고딕240" pitchFamily="18" charset="-127"/>
                </a:rPr>
                <a:t>B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태룡고딕240" pitchFamily="18" charset="-127"/>
                <a:ea typeface="태룡고딕240" pitchFamily="18" charset="-127"/>
              </a:endParaRPr>
            </a:p>
          </p:txBody>
        </p:sp>
        <p:sp>
          <p:nvSpPr>
            <p:cNvPr id="18" name="육각형 17"/>
            <p:cNvSpPr/>
            <p:nvPr/>
          </p:nvSpPr>
          <p:spPr>
            <a:xfrm>
              <a:off x="6096470" y="3468729"/>
              <a:ext cx="576064" cy="496607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태룡고딕240" pitchFamily="18" charset="-127"/>
                  <a:ea typeface="태룡고딕240" pitchFamily="18" charset="-127"/>
                </a:rPr>
                <a:t>C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태룡고딕240" pitchFamily="18" charset="-127"/>
                <a:ea typeface="태룡고딕240" pitchFamily="18" charset="-127"/>
              </a:endParaRPr>
            </a:p>
          </p:txBody>
        </p:sp>
        <p:sp>
          <p:nvSpPr>
            <p:cNvPr id="19" name="육각형 18"/>
            <p:cNvSpPr/>
            <p:nvPr/>
          </p:nvSpPr>
          <p:spPr>
            <a:xfrm>
              <a:off x="7428321" y="3228513"/>
              <a:ext cx="576064" cy="496607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태룡고딕240" pitchFamily="18" charset="-127"/>
                  <a:ea typeface="태룡고딕240" pitchFamily="18" charset="-127"/>
                </a:rPr>
                <a:t>F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태룡고딕240" pitchFamily="18" charset="-127"/>
                <a:ea typeface="태룡고딕240" pitchFamily="18" charset="-127"/>
              </a:endParaRPr>
            </a:p>
          </p:txBody>
        </p:sp>
        <p:sp>
          <p:nvSpPr>
            <p:cNvPr id="20" name="육각형 19"/>
            <p:cNvSpPr/>
            <p:nvPr/>
          </p:nvSpPr>
          <p:spPr>
            <a:xfrm>
              <a:off x="6530428" y="3717032"/>
              <a:ext cx="576064" cy="496607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태룡고딕240" pitchFamily="18" charset="-127"/>
                  <a:ea typeface="태룡고딕240" pitchFamily="18" charset="-127"/>
                </a:rPr>
                <a:t>D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태룡고딕240" pitchFamily="18" charset="-127"/>
                <a:ea typeface="태룡고딕240" pitchFamily="18" charset="-127"/>
              </a:endParaRPr>
            </a:p>
          </p:txBody>
        </p:sp>
        <p:sp>
          <p:nvSpPr>
            <p:cNvPr id="21" name="육각형 20"/>
            <p:cNvSpPr/>
            <p:nvPr/>
          </p:nvSpPr>
          <p:spPr>
            <a:xfrm>
              <a:off x="6985048" y="3468729"/>
              <a:ext cx="576064" cy="496607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태룡고딕240" pitchFamily="18" charset="-127"/>
                  <a:ea typeface="태룡고딕240" pitchFamily="18" charset="-127"/>
                </a:rPr>
                <a:t>E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태룡고딕240" pitchFamily="18" charset="-127"/>
                <a:ea typeface="태룡고딕240" pitchFamily="18" charset="-127"/>
              </a:endParaRPr>
            </a:p>
          </p:txBody>
        </p:sp>
      </p:grpSp>
      <p:sp>
        <p:nvSpPr>
          <p:cNvPr id="10" name="액자 9">
            <a:extLst>
              <a:ext uri="{FF2B5EF4-FFF2-40B4-BE49-F238E27FC236}">
                <a16:creationId xmlns:a16="http://schemas.microsoft.com/office/drawing/2014/main" id="{3CC3BDC4-5E0E-2CAA-43B9-FEA9F31260EC}"/>
              </a:ext>
            </a:extLst>
          </p:cNvPr>
          <p:cNvSpPr/>
          <p:nvPr/>
        </p:nvSpPr>
        <p:spPr>
          <a:xfrm>
            <a:off x="4317765" y="978636"/>
            <a:ext cx="672553" cy="401299"/>
          </a:xfrm>
          <a:prstGeom prst="frame">
            <a:avLst>
              <a:gd name="adj1" fmla="val 449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B071D2B-0C1A-3EFC-D361-2B3935F47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1" y="5400036"/>
            <a:ext cx="3867690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3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8210BE8-CBD5-3DE6-B86A-16E05C2AD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38" y="1805307"/>
            <a:ext cx="5387740" cy="37421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90862" y="1060989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 w="3175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Const </a:t>
            </a:r>
            <a:r>
              <a:rPr lang="ko-KR" altLang="en-US" sz="2400" dirty="0">
                <a:ln w="3175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예제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6300192" y="322793"/>
            <a:ext cx="2362535" cy="1450023"/>
            <a:chOff x="5641850" y="2763616"/>
            <a:chExt cx="2362535" cy="1450023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72534" y="2763616"/>
              <a:ext cx="524362" cy="1048724"/>
            </a:xfrm>
            <a:prstGeom prst="rect">
              <a:avLst/>
            </a:prstGeom>
          </p:spPr>
        </p:pic>
        <p:sp>
          <p:nvSpPr>
            <p:cNvPr id="16" name="육각형 15"/>
            <p:cNvSpPr/>
            <p:nvPr/>
          </p:nvSpPr>
          <p:spPr>
            <a:xfrm>
              <a:off x="5641850" y="3221188"/>
              <a:ext cx="576064" cy="496607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태룡고딕240" pitchFamily="18" charset="-127"/>
                  <a:ea typeface="태룡고딕240" pitchFamily="18" charset="-127"/>
                </a:rPr>
                <a:t>A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태룡고딕240" pitchFamily="18" charset="-127"/>
                <a:ea typeface="태룡고딕240" pitchFamily="18" charset="-127"/>
              </a:endParaRPr>
            </a:p>
          </p:txBody>
        </p:sp>
        <p:sp>
          <p:nvSpPr>
            <p:cNvPr id="17" name="육각형 16"/>
            <p:cNvSpPr/>
            <p:nvPr/>
          </p:nvSpPr>
          <p:spPr>
            <a:xfrm>
              <a:off x="5641850" y="3717032"/>
              <a:ext cx="576064" cy="496607"/>
            </a:xfrm>
            <a:prstGeom prst="hexagon">
              <a:avLst/>
            </a:prstGeom>
            <a:solidFill>
              <a:srgbClr val="FEE5C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B96362"/>
                  </a:solidFill>
                  <a:latin typeface="태룡고딕240" pitchFamily="18" charset="-127"/>
                  <a:ea typeface="태룡고딕240" pitchFamily="18" charset="-127"/>
                </a:rPr>
                <a:t>B</a:t>
              </a:r>
              <a:endParaRPr lang="ko-KR" altLang="en-US" dirty="0">
                <a:solidFill>
                  <a:srgbClr val="B96362"/>
                </a:solidFill>
                <a:latin typeface="태룡고딕240" pitchFamily="18" charset="-127"/>
                <a:ea typeface="태룡고딕240" pitchFamily="18" charset="-127"/>
              </a:endParaRPr>
            </a:p>
          </p:txBody>
        </p:sp>
        <p:sp>
          <p:nvSpPr>
            <p:cNvPr id="18" name="육각형 17"/>
            <p:cNvSpPr/>
            <p:nvPr/>
          </p:nvSpPr>
          <p:spPr>
            <a:xfrm>
              <a:off x="6096470" y="3468729"/>
              <a:ext cx="576064" cy="496607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태룡고딕240" pitchFamily="18" charset="-127"/>
                  <a:ea typeface="태룡고딕240" pitchFamily="18" charset="-127"/>
                </a:rPr>
                <a:t>C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태룡고딕240" pitchFamily="18" charset="-127"/>
                <a:ea typeface="태룡고딕240" pitchFamily="18" charset="-127"/>
              </a:endParaRPr>
            </a:p>
          </p:txBody>
        </p:sp>
        <p:sp>
          <p:nvSpPr>
            <p:cNvPr id="19" name="육각형 18"/>
            <p:cNvSpPr/>
            <p:nvPr/>
          </p:nvSpPr>
          <p:spPr>
            <a:xfrm>
              <a:off x="7428321" y="3228513"/>
              <a:ext cx="576064" cy="496607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태룡고딕240" pitchFamily="18" charset="-127"/>
                  <a:ea typeface="태룡고딕240" pitchFamily="18" charset="-127"/>
                </a:rPr>
                <a:t>F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태룡고딕240" pitchFamily="18" charset="-127"/>
                <a:ea typeface="태룡고딕240" pitchFamily="18" charset="-127"/>
              </a:endParaRPr>
            </a:p>
          </p:txBody>
        </p:sp>
        <p:sp>
          <p:nvSpPr>
            <p:cNvPr id="20" name="육각형 19"/>
            <p:cNvSpPr/>
            <p:nvPr/>
          </p:nvSpPr>
          <p:spPr>
            <a:xfrm>
              <a:off x="6530428" y="3717032"/>
              <a:ext cx="576064" cy="496607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태룡고딕240" pitchFamily="18" charset="-127"/>
                  <a:ea typeface="태룡고딕240" pitchFamily="18" charset="-127"/>
                </a:rPr>
                <a:t>D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태룡고딕240" pitchFamily="18" charset="-127"/>
                <a:ea typeface="태룡고딕240" pitchFamily="18" charset="-127"/>
              </a:endParaRPr>
            </a:p>
          </p:txBody>
        </p:sp>
        <p:sp>
          <p:nvSpPr>
            <p:cNvPr id="21" name="육각형 20"/>
            <p:cNvSpPr/>
            <p:nvPr/>
          </p:nvSpPr>
          <p:spPr>
            <a:xfrm>
              <a:off x="6985048" y="3468729"/>
              <a:ext cx="576064" cy="496607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태룡고딕240" pitchFamily="18" charset="-127"/>
                  <a:ea typeface="태룡고딕240" pitchFamily="18" charset="-127"/>
                </a:rPr>
                <a:t>E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태룡고딕240" pitchFamily="18" charset="-127"/>
                <a:ea typeface="태룡고딕240" pitchFamily="18" charset="-127"/>
              </a:endParaRPr>
            </a:p>
          </p:txBody>
        </p:sp>
      </p:grpSp>
      <p:sp>
        <p:nvSpPr>
          <p:cNvPr id="6" name="액자 5">
            <a:extLst>
              <a:ext uri="{FF2B5EF4-FFF2-40B4-BE49-F238E27FC236}">
                <a16:creationId xmlns:a16="http://schemas.microsoft.com/office/drawing/2014/main" id="{D1CC5E2D-DC5D-32CB-FBAE-61B906DBF9EB}"/>
              </a:ext>
            </a:extLst>
          </p:cNvPr>
          <p:cNvSpPr/>
          <p:nvPr/>
        </p:nvSpPr>
        <p:spPr>
          <a:xfrm>
            <a:off x="1619672" y="2924944"/>
            <a:ext cx="432048" cy="360040"/>
          </a:xfrm>
          <a:prstGeom prst="frame">
            <a:avLst>
              <a:gd name="adj1" fmla="val 99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1B5EE6-3476-7028-C817-C8F713831C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40"/>
          <a:stretch/>
        </p:blipFill>
        <p:spPr>
          <a:xfrm>
            <a:off x="4860031" y="5291856"/>
            <a:ext cx="3861967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0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43082D-AADE-139F-1960-A7CF175ED4C9}"/>
              </a:ext>
            </a:extLst>
          </p:cNvPr>
          <p:cNvSpPr txBox="1"/>
          <p:nvPr/>
        </p:nvSpPr>
        <p:spPr>
          <a:xfrm>
            <a:off x="827584" y="692696"/>
            <a:ext cx="6768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참조 </a:t>
            </a:r>
            <a:r>
              <a:rPr lang="en-US" altLang="ko-KR" sz="4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(reference)</a:t>
            </a:r>
            <a:endParaRPr lang="ko-KR" altLang="en-US" sz="40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6AABC90-799E-36C0-83B0-E52F744E4572}"/>
              </a:ext>
            </a:extLst>
          </p:cNvPr>
          <p:cNvGrpSpPr/>
          <p:nvPr/>
        </p:nvGrpSpPr>
        <p:grpSpPr>
          <a:xfrm>
            <a:off x="6300192" y="260648"/>
            <a:ext cx="2362535" cy="1450023"/>
            <a:chOff x="5641850" y="2763616"/>
            <a:chExt cx="2362535" cy="145002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252B5600-3C2A-11E5-C14A-985AEECF5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72534" y="2763616"/>
              <a:ext cx="524362" cy="1048724"/>
            </a:xfrm>
            <a:prstGeom prst="rect">
              <a:avLst/>
            </a:prstGeom>
          </p:spPr>
        </p:pic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id="{E0A9A2B4-A5C7-188B-96F8-575FA4A9CFEA}"/>
                </a:ext>
              </a:extLst>
            </p:cNvPr>
            <p:cNvSpPr/>
            <p:nvPr/>
          </p:nvSpPr>
          <p:spPr>
            <a:xfrm>
              <a:off x="5641850" y="3221188"/>
              <a:ext cx="576064" cy="496607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태룡고딕240" pitchFamily="18" charset="-127"/>
                  <a:ea typeface="태룡고딕240" pitchFamily="18" charset="-127"/>
                </a:rPr>
                <a:t>A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태룡고딕240" pitchFamily="18" charset="-127"/>
                <a:ea typeface="태룡고딕240" pitchFamily="18" charset="-127"/>
              </a:endParaRPr>
            </a:p>
          </p:txBody>
        </p:sp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id="{379126E3-6BA6-E52D-98B4-77A45EC19C0B}"/>
                </a:ext>
              </a:extLst>
            </p:cNvPr>
            <p:cNvSpPr/>
            <p:nvPr/>
          </p:nvSpPr>
          <p:spPr>
            <a:xfrm>
              <a:off x="5641850" y="3717032"/>
              <a:ext cx="576064" cy="496607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태룡고딕240" pitchFamily="18" charset="-127"/>
                  <a:ea typeface="태룡고딕240" pitchFamily="18" charset="-127"/>
                </a:rPr>
                <a:t>B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태룡고딕240" pitchFamily="18" charset="-127"/>
                <a:ea typeface="태룡고딕240" pitchFamily="18" charset="-127"/>
              </a:endParaRPr>
            </a:p>
          </p:txBody>
        </p:sp>
        <p:sp>
          <p:nvSpPr>
            <p:cNvPr id="27" name="육각형 26">
              <a:extLst>
                <a:ext uri="{FF2B5EF4-FFF2-40B4-BE49-F238E27FC236}">
                  <a16:creationId xmlns:a16="http://schemas.microsoft.com/office/drawing/2014/main" id="{4512110F-8CEE-CB66-AAC3-265C599ADFFE}"/>
                </a:ext>
              </a:extLst>
            </p:cNvPr>
            <p:cNvSpPr/>
            <p:nvPr/>
          </p:nvSpPr>
          <p:spPr>
            <a:xfrm>
              <a:off x="6096470" y="3468729"/>
              <a:ext cx="576064" cy="496607"/>
            </a:xfrm>
            <a:prstGeom prst="hexagon">
              <a:avLst/>
            </a:prstGeom>
            <a:solidFill>
              <a:srgbClr val="91B6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FFE6"/>
                  </a:solidFill>
                  <a:latin typeface="태룡고딕240" pitchFamily="18" charset="-127"/>
                  <a:ea typeface="태룡고딕240" pitchFamily="18" charset="-127"/>
                </a:rPr>
                <a:t>C</a:t>
              </a:r>
              <a:endParaRPr lang="ko-KR" altLang="en-US" dirty="0">
                <a:solidFill>
                  <a:srgbClr val="FFFFE6"/>
                </a:solidFill>
                <a:latin typeface="태룡고딕240" pitchFamily="18" charset="-127"/>
                <a:ea typeface="태룡고딕240" pitchFamily="18" charset="-127"/>
              </a:endParaRPr>
            </a:p>
          </p:txBody>
        </p:sp>
        <p:sp>
          <p:nvSpPr>
            <p:cNvPr id="28" name="육각형 27">
              <a:extLst>
                <a:ext uri="{FF2B5EF4-FFF2-40B4-BE49-F238E27FC236}">
                  <a16:creationId xmlns:a16="http://schemas.microsoft.com/office/drawing/2014/main" id="{66D0658C-7B59-0C7E-684F-8B8C10A77A8F}"/>
                </a:ext>
              </a:extLst>
            </p:cNvPr>
            <p:cNvSpPr/>
            <p:nvPr/>
          </p:nvSpPr>
          <p:spPr>
            <a:xfrm>
              <a:off x="7428321" y="3228513"/>
              <a:ext cx="576064" cy="496607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태룡고딕240" pitchFamily="18" charset="-127"/>
                  <a:ea typeface="태룡고딕240" pitchFamily="18" charset="-127"/>
                </a:rPr>
                <a:t>F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태룡고딕240" pitchFamily="18" charset="-127"/>
                <a:ea typeface="태룡고딕240" pitchFamily="18" charset="-127"/>
              </a:endParaRPr>
            </a:p>
          </p:txBody>
        </p:sp>
        <p:sp>
          <p:nvSpPr>
            <p:cNvPr id="29" name="육각형 28">
              <a:extLst>
                <a:ext uri="{FF2B5EF4-FFF2-40B4-BE49-F238E27FC236}">
                  <a16:creationId xmlns:a16="http://schemas.microsoft.com/office/drawing/2014/main" id="{DDEB5FE4-20B4-7E6A-2B1D-B54D769C2987}"/>
                </a:ext>
              </a:extLst>
            </p:cNvPr>
            <p:cNvSpPr/>
            <p:nvPr/>
          </p:nvSpPr>
          <p:spPr>
            <a:xfrm>
              <a:off x="6530428" y="3717032"/>
              <a:ext cx="576064" cy="496607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태룡고딕240" pitchFamily="18" charset="-127"/>
                  <a:ea typeface="태룡고딕240" pitchFamily="18" charset="-127"/>
                </a:rPr>
                <a:t>D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태룡고딕240" pitchFamily="18" charset="-127"/>
                <a:ea typeface="태룡고딕240" pitchFamily="18" charset="-127"/>
              </a:endParaRPr>
            </a:p>
          </p:txBody>
        </p:sp>
        <p:sp>
          <p:nvSpPr>
            <p:cNvPr id="30" name="육각형 29">
              <a:extLst>
                <a:ext uri="{FF2B5EF4-FFF2-40B4-BE49-F238E27FC236}">
                  <a16:creationId xmlns:a16="http://schemas.microsoft.com/office/drawing/2014/main" id="{10DBACD0-067F-563C-2C3D-E811300DF485}"/>
                </a:ext>
              </a:extLst>
            </p:cNvPr>
            <p:cNvSpPr/>
            <p:nvPr/>
          </p:nvSpPr>
          <p:spPr>
            <a:xfrm>
              <a:off x="6985048" y="3468729"/>
              <a:ext cx="576064" cy="496607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태룡고딕240" pitchFamily="18" charset="-127"/>
                  <a:ea typeface="태룡고딕240" pitchFamily="18" charset="-127"/>
                </a:rPr>
                <a:t>E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태룡고딕240" pitchFamily="18" charset="-127"/>
                <a:ea typeface="태룡고딕240" pitchFamily="18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C5BDA93-CC76-0CE4-9F17-0EFC92B5C8CE}"/>
              </a:ext>
            </a:extLst>
          </p:cNvPr>
          <p:cNvSpPr txBox="1"/>
          <p:nvPr/>
        </p:nvSpPr>
        <p:spPr>
          <a:xfrm>
            <a:off x="395536" y="2078122"/>
            <a:ext cx="52483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https://docs.microsoft.com/ko-kr/dotnet/csharp/</a:t>
            </a:r>
          </a:p>
          <a:p>
            <a:r>
              <a:rPr lang="en-US" altLang="ko-KR" dirty="0">
                <a:hlinkClick r:id="rId3"/>
              </a:rPr>
              <a:t>language-reference/keywords/</a:t>
            </a:r>
            <a:r>
              <a:rPr lang="en-US" altLang="ko-KR" dirty="0" err="1">
                <a:hlinkClick r:id="rId3"/>
              </a:rPr>
              <a:t>readonly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https://docs.microsoft.com/ko-kr/dotnet/csharp/</a:t>
            </a:r>
          </a:p>
          <a:p>
            <a:r>
              <a:rPr lang="en-US" altLang="ko-KR" dirty="0">
                <a:hlinkClick r:id="rId4"/>
              </a:rPr>
              <a:t>language-reference/keywords/const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5"/>
              </a:rPr>
              <a:t>https://holjjack.tistory.com/95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22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2302633" y="1026889"/>
            <a:ext cx="4062804" cy="5207074"/>
            <a:chOff x="2302633" y="1026889"/>
            <a:chExt cx="4062804" cy="5207074"/>
          </a:xfrm>
        </p:grpSpPr>
        <p:grpSp>
          <p:nvGrpSpPr>
            <p:cNvPr id="10" name="그룹 9"/>
            <p:cNvGrpSpPr/>
            <p:nvPr/>
          </p:nvGrpSpPr>
          <p:grpSpPr>
            <a:xfrm>
              <a:off x="2400211" y="1196752"/>
              <a:ext cx="3965226" cy="5037211"/>
              <a:chOff x="3268865" y="902730"/>
              <a:chExt cx="2710484" cy="3443254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26280">
                <a:off x="3571426" y="1369169"/>
                <a:ext cx="1488408" cy="2976815"/>
              </a:xfrm>
              <a:prstGeom prst="rect">
                <a:avLst/>
              </a:prstGeom>
            </p:spPr>
          </p:pic>
          <p:sp>
            <p:nvSpPr>
              <p:cNvPr id="2" name="타원 1"/>
              <p:cNvSpPr/>
              <p:nvPr/>
            </p:nvSpPr>
            <p:spPr>
              <a:xfrm rot="502026">
                <a:off x="3268865" y="902730"/>
                <a:ext cx="2710484" cy="1956197"/>
              </a:xfrm>
              <a:prstGeom prst="ellipse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302633" y="1026889"/>
              <a:ext cx="1117239" cy="3770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3900" b="1" dirty="0">
                  <a:ln w="9525">
                    <a:solidFill>
                      <a:schemeClr val="tx1"/>
                    </a:solidFill>
                  </a:ln>
                  <a:solidFill>
                    <a:srgbClr val="E9CE97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T</a:t>
              </a:r>
              <a:endParaRPr lang="ko-KR" altLang="en-US" sz="23900" b="1" dirty="0">
                <a:ln w="9525">
                  <a:solidFill>
                    <a:schemeClr val="tx1"/>
                  </a:solidFill>
                </a:ln>
                <a:solidFill>
                  <a:srgbClr val="E9CE97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488654">
              <a:off x="3317612" y="2020990"/>
              <a:ext cx="838691" cy="186204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1500" b="1" dirty="0">
                  <a:ln w="9525">
                    <a:solidFill>
                      <a:schemeClr val="tx1"/>
                    </a:solidFill>
                  </a:ln>
                  <a:solidFill>
                    <a:srgbClr val="FEE5C6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H</a:t>
              </a:r>
              <a:endParaRPr lang="ko-KR" altLang="en-US" sz="11500" b="1" dirty="0">
                <a:ln w="9525">
                  <a:solidFill>
                    <a:schemeClr val="tx1"/>
                  </a:solidFill>
                </a:ln>
                <a:solidFill>
                  <a:srgbClr val="FEE5C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315985">
              <a:off x="3719555" y="2539915"/>
              <a:ext cx="851515" cy="186204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1500" b="1" dirty="0">
                  <a:ln w="9525">
                    <a:solidFill>
                      <a:schemeClr val="tx1"/>
                    </a:solidFill>
                  </a:ln>
                  <a:solidFill>
                    <a:srgbClr val="B96362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A</a:t>
              </a:r>
              <a:endParaRPr lang="ko-KR" altLang="en-US" sz="11500" b="1" dirty="0">
                <a:ln w="9525">
                  <a:solidFill>
                    <a:schemeClr val="tx1"/>
                  </a:solidFill>
                </a:ln>
                <a:solidFill>
                  <a:srgbClr val="B9636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20544436">
              <a:off x="4176496" y="1841609"/>
              <a:ext cx="853119" cy="186204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1500" b="1" dirty="0">
                  <a:ln w="9525">
                    <a:solidFill>
                      <a:schemeClr val="tx1"/>
                    </a:solidFill>
                  </a:ln>
                  <a:solidFill>
                    <a:srgbClr val="E9CE97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N</a:t>
              </a:r>
              <a:endParaRPr lang="ko-KR" altLang="en-US" sz="11500" b="1" dirty="0">
                <a:ln w="9525">
                  <a:solidFill>
                    <a:schemeClr val="tx1"/>
                  </a:solidFill>
                </a:ln>
                <a:solidFill>
                  <a:srgbClr val="E9CE97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1327654">
              <a:off x="4522047" y="2447569"/>
              <a:ext cx="957313" cy="221599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3800" b="1" dirty="0">
                  <a:ln w="9525">
                    <a:solidFill>
                      <a:schemeClr val="tx1"/>
                    </a:solidFill>
                  </a:ln>
                  <a:solidFill>
                    <a:srgbClr val="7D6962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K</a:t>
              </a:r>
              <a:endParaRPr lang="ko-KR" altLang="en-US" sz="13800" b="1" dirty="0">
                <a:ln w="9525">
                  <a:solidFill>
                    <a:schemeClr val="tx1"/>
                  </a:solidFill>
                </a:ln>
                <a:solidFill>
                  <a:srgbClr val="7D696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840074" y="188640"/>
            <a:ext cx="1271502" cy="31547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9900" b="1" dirty="0">
                <a:ln w="9525">
                  <a:solidFill>
                    <a:schemeClr val="tx1"/>
                  </a:solidFill>
                </a:ln>
                <a:solidFill>
                  <a:srgbClr val="FF006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U</a:t>
            </a:r>
            <a:endParaRPr lang="ko-KR" altLang="en-US" sz="19900" b="1" dirty="0">
              <a:ln w="9525">
                <a:solidFill>
                  <a:schemeClr val="tx1"/>
                </a:solidFill>
              </a:ln>
              <a:solidFill>
                <a:srgbClr val="FF0066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50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284</Words>
  <Application>Microsoft Office PowerPoint</Application>
  <PresentationFormat>화면 슬라이드 쇼(4:3)</PresentationFormat>
  <Paragraphs>69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나눔손글씨 펜</vt:lpstr>
      <vt:lpstr>맑은 고딕</vt:lpstr>
      <vt:lpstr>태룡 고딕 (본문)</vt:lpstr>
      <vt:lpstr>태룡고딕240</vt:lpstr>
      <vt:lpstr>휴먼둥근헤드라인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달콤한 아이스크림</dc:title>
  <dc:creator>john</dc:creator>
  <cp:lastModifiedBy>이지민</cp:lastModifiedBy>
  <cp:revision>23</cp:revision>
  <dcterms:created xsi:type="dcterms:W3CDTF">2015-08-31T03:19:30Z</dcterms:created>
  <dcterms:modified xsi:type="dcterms:W3CDTF">2022-06-07T08:29:55Z</dcterms:modified>
</cp:coreProperties>
</file>