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60" r:id="rId1"/>
    <p:sldMasterId id="2147483752" r:id="rId2"/>
  </p:sldMasterIdLst>
  <p:notesMasterIdLst>
    <p:notesMasterId r:id="rId3"/>
  </p:notesMasterIdLst>
  <p:handoutMasterIdLst>
    <p:handoutMasterId r:id="rId4"/>
  </p:handoutMasterIdLst>
  <p:sldIdLst>
    <p:sldId id="1279" r:id="rId5"/>
    <p:sldId id="1281" r:id="rId6"/>
    <p:sldId id="1282" r:id="rId7"/>
    <p:sldId id="1285" r:id="rId8"/>
    <p:sldId id="1289" r:id="rId9"/>
    <p:sldId id="1290" r:id="rId10"/>
    <p:sldId id="1304" r:id="rId11"/>
    <p:sldId id="1291" r:id="rId12"/>
    <p:sldId id="1306" r:id="rId13"/>
    <p:sldId id="1292" r:id="rId14"/>
    <p:sldId id="1294" r:id="rId15"/>
    <p:sldId id="1299" r:id="rId16"/>
    <p:sldId id="1295" r:id="rId17"/>
    <p:sldId id="1309" r:id="rId18"/>
    <p:sldId id="1308" r:id="rId19"/>
    <p:sldId id="1301" r:id="rId20"/>
    <p:sldId id="1311" r:id="rId21"/>
    <p:sldId id="1302" r:id="rId22"/>
    <p:sldId id="1303" r:id="rId23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B70D2E72-B2E2-49C1-8078-CE15C995FDA2}" name="기본 구역">
          <p14:sldIdLst>
            <p14:sldId id="1279"/>
            <p14:sldId id="1281"/>
            <p14:sldId id="1282"/>
            <p14:sldId id="1285"/>
            <p14:sldId id="1289"/>
            <p14:sldId id="1290"/>
            <p14:sldId id="1304"/>
            <p14:sldId id="1291"/>
            <p14:sldId id="1306"/>
            <p14:sldId id="1292"/>
            <p14:sldId id="1294"/>
            <p14:sldId id="1299"/>
            <p14:sldId id="1295"/>
            <p14:sldId id="1309"/>
            <p14:sldId id="1308"/>
            <p14:sldId id="1301"/>
            <p14:sldId id="1311"/>
            <p14:sldId id="1302"/>
            <p14:sldId id="1303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문 민섭" initials="문민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4897" autoAdjust="0"/>
    <p:restoredTop sz="96301" autoAdjust="0"/>
  </p:normalViewPr>
  <p:slideViewPr>
    <p:cSldViewPr snapToGrid="0">
      <p:cViewPr varScale="1">
        <p:scale>
          <a:sx n="100" d="100"/>
          <a:sy n="100" d="100"/>
        </p:scale>
        <p:origin x="1365" y="62"/>
      </p:cViewPr>
      <p:guideLst>
        <p:guide orient="horz" pos="2158"/>
        <p:guide orient="horz" pos="968"/>
        <p:guide pos="3118"/>
        <p:guide pos="2566"/>
        <p:guide pos="3671"/>
        <p:guide pos="1884"/>
        <p:guide pos="4335"/>
        <p:guide pos="4343"/>
        <p:guide pos="4955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372" y="10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commentAuthors" Target="commentAuthors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microsoft.com/office/2011/relationships/chartStyle" Target="style2.xml"  /><Relationship Id="rId2" Type="http://schemas.microsoft.com/office/2011/relationships/chartColorStyle" Target="colors2.xml"  /><Relationship Id="rId3" Type="http://schemas.openxmlformats.org/officeDocument/2006/relationships/package" Target="../embeddings/oleObject2.xlsx"  /></Relationships>
</file>

<file path=ppt/charts/_rels/chart3.xml.rels><?xml version="1.0" encoding="UTF-8" standalone="yes" ?><Relationships xmlns="http://schemas.openxmlformats.org/package/2006/relationships"><Relationship Id="rId1" Type="http://schemas.microsoft.com/office/2011/relationships/chartStyle" Target="style3.xml"  /><Relationship Id="rId2" Type="http://schemas.microsoft.com/office/2011/relationships/chartColorStyle" Target="colors3.xml"  /><Relationship Id="rId3" Type="http://schemas.openxmlformats.org/officeDocument/2006/relationships/package" Target="../embeddings/oleObject3.xlsx"  /></Relationships>
</file>

<file path=ppt/charts/_rels/chart4.xml.rels><?xml version="1.0" encoding="UTF-8" standalone="yes" ?><Relationships xmlns="http://schemas.openxmlformats.org/package/2006/relationships"><Relationship Id="rId1" Type="http://schemas.microsoft.com/office/2011/relationships/chartStyle" Target="style4.xml"  /><Relationship Id="rId2" Type="http://schemas.microsoft.com/office/2011/relationships/chartColorStyle" Target="colors4.xml"  /><Relationship Id="rId3" Type="http://schemas.openxmlformats.org/officeDocument/2006/relationships/package" Target="../embeddings/oleObject4.xlsx"  /></Relationships>
</file>

<file path=ppt/charts/_rels/chart5.xml.rels><?xml version="1.0" encoding="UTF-8" standalone="yes" ?><Relationships xmlns="http://schemas.openxmlformats.org/package/2006/relationships"><Relationship Id="rId1" Type="http://schemas.microsoft.com/office/2011/relationships/chartStyle" Target="style5.xml"  /><Relationship Id="rId2" Type="http://schemas.microsoft.com/office/2011/relationships/chartColorStyle" Target="colors5.xml"  /><Relationship Id="rId3" Type="http://schemas.openxmlformats.org/officeDocument/2006/relationships/package" Target="../embeddings/oleObject5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346742045372179E-2"/>
          <c:y val="0.21788645038167942"/>
          <c:w val="0.8749150514839491"/>
          <c:h val="0.664824003392705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예약</c:v>
                </c:pt>
                <c:pt idx="1">
                  <c:v>매출</c:v>
                </c:pt>
                <c:pt idx="2">
                  <c:v>계정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143</c:v>
                </c:pt>
                <c:pt idx="1">
                  <c:v>153</c:v>
                </c:pt>
                <c:pt idx="2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83-4BEC-87BB-DED0E1F040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BC25B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예약</c:v>
                </c:pt>
                <c:pt idx="1">
                  <c:v>매출</c:v>
                </c:pt>
                <c:pt idx="2">
                  <c:v>계정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</c:v>
                </c:pt>
                <c:pt idx="1">
                  <c:v>133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83-4BEC-87BB-DED0E1F04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43666864"/>
        <c:axId val="1815427184"/>
      </c:barChart>
      <c:catAx>
        <c:axId val="1843666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5427184"/>
        <c:crosses val="autoZero"/>
        <c:auto val="1"/>
        <c:lblAlgn val="ctr"/>
        <c:lblOffset val="100"/>
        <c:noMultiLvlLbl val="0"/>
      </c:catAx>
      <c:valAx>
        <c:axId val="18154271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4366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회원 통계 </a:t>
            </a:r>
            <a:r>
              <a:rPr lang="en-US" altLang="ko-KR" dirty="0"/>
              <a:t>/ </a:t>
            </a:r>
            <a:r>
              <a:rPr lang="ko-KR" altLang="en-US" dirty="0"/>
              <a:t>가입자 통계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ED-4397-B1B0-2F0CB5E7505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ED-4397-B1B0-2F0CB5E7505B}"/>
              </c:ext>
            </c:extLst>
          </c:dPt>
          <c:cat>
            <c:strRef>
              <c:f>Sheet1!$A$2:$A$3</c:f>
              <c:strCache>
                <c:ptCount val="2"/>
                <c:pt idx="0">
                  <c:v>활성계정</c:v>
                </c:pt>
                <c:pt idx="1">
                  <c:v>탈퇴계정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ED-4397-B1B0-2F0CB5E75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89A4A7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회원 통계 </a:t>
            </a:r>
            <a:r>
              <a:rPr lang="en-US" altLang="ko-KR" dirty="0"/>
              <a:t>/ </a:t>
            </a:r>
            <a:r>
              <a:rPr lang="ko-KR" altLang="en-US" dirty="0"/>
              <a:t>가입자 통계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ED-4397-B1B0-2F0CB5E7505B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ED-4397-B1B0-2F0CB5E7505B}"/>
              </c:ext>
            </c:extLst>
          </c:dPt>
          <c:cat>
            <c:strRef>
              <c:f>Sheet1!$A$2:$A$3</c:f>
              <c:strCache>
                <c:ptCount val="2"/>
                <c:pt idx="0">
                  <c:v>활성계정</c:v>
                </c:pt>
                <c:pt idx="1">
                  <c:v>탈퇴계정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ED-4397-B1B0-2F0CB5E750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89A4A7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dirty="0"/>
              <a:t>전체 매출 통계 </a:t>
            </a:r>
            <a:r>
              <a:rPr lang="en-US" altLang="ko-KR" sz="1400" dirty="0"/>
              <a:t>/ </a:t>
            </a:r>
            <a:r>
              <a:rPr lang="ko-KR" altLang="en-US" sz="1400" dirty="0"/>
              <a:t>월별 매출 통계</a:t>
            </a:r>
            <a:r>
              <a:rPr lang="en-US" altLang="ko-KR" sz="1400" dirty="0"/>
              <a:t>/ </a:t>
            </a:r>
            <a:r>
              <a:rPr lang="ko-KR" altLang="en-US" sz="1400" dirty="0"/>
              <a:t>난이도별 매출 통계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1분기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96-45AC-B0A8-6201B57D02A9}"/>
              </c:ext>
            </c:extLst>
          </c:dPt>
          <c:dPt>
            <c:idx val="1"/>
            <c:invertIfNegative val="0"/>
            <c:bubble3D val="0"/>
            <c:spPr>
              <a:solidFill>
                <a:srgbClr val="FFFF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96-45AC-B0A8-6201B57D02A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196-45AC-B0A8-6201B57D02A9}"/>
              </c:ext>
            </c:extLst>
          </c:dPt>
          <c:cat>
            <c:strRef>
              <c:f>Sheet1!$A$2:$A$4</c:f>
              <c:strCache>
                <c:ptCount val="3"/>
                <c:pt idx="0">
                  <c:v>전체 매출</c:v>
                </c:pt>
                <c:pt idx="1">
                  <c:v>분기 매출</c:v>
                </c:pt>
                <c:pt idx="2">
                  <c:v>난이도 별 매출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3424</c:v>
                </c:pt>
                <c:pt idx="1">
                  <c:v>652</c:v>
                </c:pt>
                <c:pt idx="2">
                  <c:v>1424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196-45AC-B0A8-6201B57D02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2분기</c:v>
                </c:pt>
              </c:strCache>
            </c:strRef>
          </c:tx>
          <c:spPr>
            <a:solidFill>
              <a:srgbClr val="0099FF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6666F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D196-45AC-B0A8-6201B57D02A9}"/>
              </c:ext>
            </c:extLst>
          </c:dPt>
          <c:cat>
            <c:strRef>
              <c:f>Sheet1!$A$2:$A$4</c:f>
              <c:strCache>
                <c:ptCount val="3"/>
                <c:pt idx="0">
                  <c:v>전체 매출</c:v>
                </c:pt>
                <c:pt idx="1">
                  <c:v>분기 매출</c:v>
                </c:pt>
                <c:pt idx="2">
                  <c:v>난이도 별 매출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1">
                  <c:v>1124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196-45AC-B0A8-6201B57D02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3분기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BC2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196-45AC-B0A8-6201B57D02A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196-45AC-B0A8-6201B57D02A9}"/>
              </c:ext>
            </c:extLst>
          </c:dPt>
          <c:cat>
            <c:strRef>
              <c:f>Sheet1!$A$2:$A$4</c:f>
              <c:strCache>
                <c:ptCount val="3"/>
                <c:pt idx="0">
                  <c:v>전체 매출</c:v>
                </c:pt>
                <c:pt idx="1">
                  <c:v>분기 매출</c:v>
                </c:pt>
                <c:pt idx="2">
                  <c:v>난이도 별 매출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1">
                  <c:v>648</c:v>
                </c:pt>
                <c:pt idx="2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196-45AC-B0A8-6201B57D02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4분기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89A4A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D196-45AC-B0A8-6201B57D02A9}"/>
              </c:ext>
            </c:extLst>
          </c:dPt>
          <c:cat>
            <c:strRef>
              <c:f>Sheet1!$A$2:$A$4</c:f>
              <c:strCache>
                <c:ptCount val="3"/>
                <c:pt idx="0">
                  <c:v>전체 매출</c:v>
                </c:pt>
                <c:pt idx="1">
                  <c:v>분기 매출</c:v>
                </c:pt>
                <c:pt idx="2">
                  <c:v>난이도 별 매출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1">
                  <c:v>1000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D196-45AC-B0A8-6201B57D02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16519456"/>
        <c:axId val="200902304"/>
      </c:barChart>
      <c:catAx>
        <c:axId val="1816519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0902304"/>
        <c:crosses val="autoZero"/>
        <c:auto val="1"/>
        <c:lblAlgn val="ctr"/>
        <c:lblOffset val="100"/>
        <c:noMultiLvlLbl val="0"/>
      </c:catAx>
      <c:valAx>
        <c:axId val="20090230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81651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89A4A7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dirty="0"/>
              <a:t>예약 종류별 통계</a:t>
            </a:r>
          </a:p>
        </c:rich>
      </c:tx>
      <c:layout>
        <c:manualLayout>
          <c:xMode val="edge"/>
          <c:yMode val="edge"/>
          <c:x val="0.59676903660075731"/>
          <c:y val="4.10702247925983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개수</c:v>
                </c:pt>
              </c:strCache>
            </c:strRef>
          </c:tx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E0-42B6-B838-D825FA06194C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E0-42B6-B838-D825FA06194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E0-42B6-B838-D825FA06194C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전체 예약</c:v>
                </c:pt>
                <c:pt idx="1">
                  <c:v>예약 확정</c:v>
                </c:pt>
                <c:pt idx="2">
                  <c:v>예약 취소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</c:v>
                </c:pt>
                <c:pt idx="1">
                  <c:v>153</c:v>
                </c:pt>
                <c:pt idx="2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E0-42B6-B838-D825FA061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89A4A7"/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320" y="0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/>
          <a:lstStyle>
            <a:lvl1pPr algn="r">
              <a:defRPr sz="1200"/>
            </a:lvl1pPr>
          </a:lstStyle>
          <a:p>
            <a:pPr lvl="0"/>
            <a:fld id="{F57808A5-CE14-4E3D-9B65-0E063802A9EC}" type="datetime1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320" y="9429591"/>
            <a:ext cx="2945766" cy="497047"/>
          </a:xfrm>
          <a:prstGeom prst="rect">
            <a:avLst/>
          </a:prstGeom>
        </p:spPr>
        <p:txBody>
          <a:bodyPr vert="horz" lIns="91504" tIns="45752" rIns="91504" bIns="45752" rtlCol="0" anchor="b"/>
          <a:lstStyle>
            <a:lvl1pPr algn="r">
              <a:defRPr sz="1200"/>
            </a:lvl1pPr>
          </a:lstStyle>
          <a:p>
            <a:pPr lvl="0"/>
            <a:fld id="{67FBDFAC-86B1-433D-BE6A-891AB8018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53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2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956" y="3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/>
          <a:lstStyle>
            <a:lvl1pPr algn="r">
              <a:defRPr sz="1200"/>
            </a:lvl1pPr>
          </a:lstStyle>
          <a:p>
            <a:pPr lvl="0"/>
            <a:fld id="{99FF6072-774F-4CEB-8180-25D320EA72E1}" type="datetime1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8" tIns="45650" rIns="91298" bIns="4565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77028"/>
            <a:ext cx="5437188" cy="3908187"/>
          </a:xfrm>
          <a:prstGeom prst="rect">
            <a:avLst/>
          </a:prstGeom>
        </p:spPr>
        <p:txBody>
          <a:bodyPr vert="horz" lIns="91298" tIns="45650" rIns="91298" bIns="4565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956" y="9428800"/>
            <a:ext cx="2946135" cy="497838"/>
          </a:xfrm>
          <a:prstGeom prst="rect">
            <a:avLst/>
          </a:prstGeom>
        </p:spPr>
        <p:txBody>
          <a:bodyPr vert="horz" lIns="91298" tIns="45650" rIns="91298" bIns="45650" rtlCol="0" anchor="b"/>
          <a:lstStyle>
            <a:lvl1pPr algn="r">
              <a:defRPr sz="1200"/>
            </a:lvl1pPr>
          </a:lstStyle>
          <a:p>
            <a:pPr lvl="0"/>
            <a:fld id="{AD472F43-73A9-4A3F-AB4F-01C7719305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57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95536" y="5036558"/>
            <a:ext cx="914851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0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100261" y="514829"/>
            <a:ext cx="9700964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915584" y="90744"/>
            <a:ext cx="726853" cy="33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algn="r" defTabSz="914400" rtl="0" eaLnBrk="1" latinLnBrk="1" hangingPunct="1">
              <a:spcBef>
                <a:spcPct val="20000"/>
              </a:spcBef>
              <a:defRPr/>
            </a:pPr>
            <a:fld id="{B9D0F8E7-0C1A-4723-BAC4-1F38511F8D02}" type="slidenum">
              <a:rPr kumimoji="1" lang="en-US" altLang="ko-KR" sz="1600" kern="12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marL="0" algn="r" defTabSz="914400" rtl="0" eaLnBrk="1" latinLnBrk="1" hangingPunct="1">
                <a:spcBef>
                  <a:spcPct val="20000"/>
                </a:spcBef>
                <a:defRPr/>
              </a:pPr>
              <a:t>‹#›</a:t>
            </a:fld>
            <a:endParaRPr kumimoji="1" lang="en-US" altLang="ko-KR" sz="1600" kern="12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5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07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관리자 메뉴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hape 150"/>
          <p:cNvCxnSpPr/>
          <p:nvPr/>
        </p:nvCxnSpPr>
        <p:spPr>
          <a:xfrm>
            <a:off x="60827" y="621575"/>
            <a:ext cx="759694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Shape 152"/>
          <p:cNvSpPr txBox="1"/>
          <p:nvPr/>
        </p:nvSpPr>
        <p:spPr>
          <a:xfrm>
            <a:off x="5919952" y="370673"/>
            <a:ext cx="1653734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altLang="en-US" sz="700" b="0" i="0" u="none" strike="noStrike" kern="12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관리자</a:t>
            </a:r>
            <a:r>
              <a:rPr lang="en-US" altLang="ko-KR" sz="700" b="0" i="0" u="none" strike="noStrike" kern="12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ko-KR" sz="7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1D2AEA-CB4C-4062-8DA7-B77ABDC9B25C}"/>
              </a:ext>
            </a:extLst>
          </p:cNvPr>
          <p:cNvSpPr txBox="1"/>
          <p:nvPr userDrawn="1"/>
        </p:nvSpPr>
        <p:spPr>
          <a:xfrm>
            <a:off x="68580" y="1000818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관리자 계정관리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9912B3-E5CB-40F5-8A27-CC7BFA1BFCF5}"/>
              </a:ext>
            </a:extLst>
          </p:cNvPr>
          <p:cNvSpPr txBox="1"/>
          <p:nvPr userDrawn="1"/>
        </p:nvSpPr>
        <p:spPr>
          <a:xfrm>
            <a:off x="68580" y="133110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5410DD-65C2-479D-B5FB-F500D8C5CFB6}"/>
              </a:ext>
            </a:extLst>
          </p:cNvPr>
          <p:cNvSpPr txBox="1"/>
          <p:nvPr userDrawn="1"/>
        </p:nvSpPr>
        <p:spPr>
          <a:xfrm>
            <a:off x="73979" y="226868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매출</a:t>
            </a:r>
            <a:endParaRPr lang="ko-KR" altLang="en-US" sz="7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D81E5C-9E30-4930-911E-1966512B0719}"/>
              </a:ext>
            </a:extLst>
          </p:cNvPr>
          <p:cNvSpPr txBox="1"/>
          <p:nvPr userDrawn="1"/>
        </p:nvSpPr>
        <p:spPr>
          <a:xfrm>
            <a:off x="68580" y="287014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예약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C91781-4F92-496D-A953-B81080AB7168}"/>
              </a:ext>
            </a:extLst>
          </p:cNvPr>
          <p:cNvSpPr txBox="1"/>
          <p:nvPr userDrawn="1"/>
        </p:nvSpPr>
        <p:spPr>
          <a:xfrm>
            <a:off x="68580" y="432621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게시판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DDDA0D5-BAAA-4290-979B-62D6EBF04125}"/>
              </a:ext>
            </a:extLst>
          </p:cNvPr>
          <p:cNvCxnSpPr/>
          <p:nvPr userDrawn="1"/>
        </p:nvCxnSpPr>
        <p:spPr>
          <a:xfrm>
            <a:off x="66648" y="1266998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57392FD-A39F-47FA-83B6-473B71313E27}"/>
              </a:ext>
            </a:extLst>
          </p:cNvPr>
          <p:cNvCxnSpPr/>
          <p:nvPr userDrawn="1"/>
        </p:nvCxnSpPr>
        <p:spPr>
          <a:xfrm>
            <a:off x="66647" y="2122371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720FB24-7E4C-44C6-87A3-36EA3E342BFD}"/>
              </a:ext>
            </a:extLst>
          </p:cNvPr>
          <p:cNvCxnSpPr/>
          <p:nvPr userDrawn="1"/>
        </p:nvCxnSpPr>
        <p:spPr>
          <a:xfrm>
            <a:off x="66648" y="2798215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A92349C-AE3A-493D-A64B-B8EEF5A8C946}"/>
              </a:ext>
            </a:extLst>
          </p:cNvPr>
          <p:cNvCxnSpPr/>
          <p:nvPr userDrawn="1"/>
        </p:nvCxnSpPr>
        <p:spPr>
          <a:xfrm>
            <a:off x="66647" y="4183385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7FD1798-2B76-430A-A16C-B5FC6A8590F9}"/>
              </a:ext>
            </a:extLst>
          </p:cNvPr>
          <p:cNvCxnSpPr>
            <a:cxnSpLocks/>
          </p:cNvCxnSpPr>
          <p:nvPr userDrawn="1"/>
        </p:nvCxnSpPr>
        <p:spPr>
          <a:xfrm>
            <a:off x="1113905" y="633046"/>
            <a:ext cx="0" cy="61750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9EC09B9-BC4E-42C8-8C8C-9FD835CF26A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414463" y="1088645"/>
            <a:ext cx="594803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3" name="그림 112">
            <a:extLst>
              <a:ext uri="{FF2B5EF4-FFF2-40B4-BE49-F238E27FC236}">
                <a16:creationId xmlns:a16="http://schemas.microsoft.com/office/drawing/2014/main" id="{750C2354-E4E9-44C4-B067-A331EB5BFE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2945389"/>
            <a:ext cx="61759" cy="61759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49CF3652-4ADC-4FA9-A026-ADE1299F85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4410198"/>
            <a:ext cx="61759" cy="61759"/>
          </a:xfrm>
          <a:prstGeom prst="rect">
            <a:avLst/>
          </a:prstGeom>
        </p:spPr>
      </p:pic>
      <p:sp>
        <p:nvSpPr>
          <p:cNvPr id="39" name="Shape 151">
            <a:extLst>
              <a:ext uri="{FF2B5EF4-FFF2-40B4-BE49-F238E27FC236}">
                <a16:creationId xmlns:a16="http://schemas.microsoft.com/office/drawing/2014/main" id="{EF032A24-CECD-4B78-B1B4-4B07D9B4FC0E}"/>
              </a:ext>
            </a:extLst>
          </p:cNvPr>
          <p:cNvSpPr txBox="1"/>
          <p:nvPr userDrawn="1"/>
        </p:nvSpPr>
        <p:spPr>
          <a:xfrm>
            <a:off x="120316" y="332203"/>
            <a:ext cx="135376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LiClass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9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관리자</a:t>
            </a:r>
            <a:endParaRPr lang="ko-KR" sz="1000" b="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97DD31BA-C2E6-49B1-903A-46479F2AEC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938748" y="1422463"/>
            <a:ext cx="61759" cy="6175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F68A608-765E-4249-BFA3-B88B106DEA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4147" y="2335198"/>
            <a:ext cx="61759" cy="6175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A000037-F502-4EFD-84EB-447A6293D960}"/>
              </a:ext>
            </a:extLst>
          </p:cNvPr>
          <p:cNvSpPr txBox="1"/>
          <p:nvPr userDrawn="1"/>
        </p:nvSpPr>
        <p:spPr>
          <a:xfrm>
            <a:off x="220980" y="1595272"/>
            <a:ext cx="543739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회원통계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7ABEEF-A6D9-4241-BEFA-60F75331A54F}"/>
              </a:ext>
            </a:extLst>
          </p:cNvPr>
          <p:cNvSpPr txBox="1"/>
          <p:nvPr userDrawn="1"/>
        </p:nvSpPr>
        <p:spPr>
          <a:xfrm>
            <a:off x="226379" y="252377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매출통계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F66A54-8EF5-498E-B497-BA2FEDFC4D53}"/>
              </a:ext>
            </a:extLst>
          </p:cNvPr>
          <p:cNvSpPr txBox="1"/>
          <p:nvPr userDrawn="1"/>
        </p:nvSpPr>
        <p:spPr>
          <a:xfrm>
            <a:off x="220980" y="3165496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예약통계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693411-6D80-4C47-98BD-7BDAC606E912}"/>
              </a:ext>
            </a:extLst>
          </p:cNvPr>
          <p:cNvSpPr txBox="1"/>
          <p:nvPr userDrawn="1"/>
        </p:nvSpPr>
        <p:spPr>
          <a:xfrm>
            <a:off x="220980" y="4614539"/>
            <a:ext cx="845103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공지게시판 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문의게시판 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홍보게시판 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강사게시판 관리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27F6993-2E4E-D914-F323-DE26C51E56B7}"/>
              </a:ext>
            </a:extLst>
          </p:cNvPr>
          <p:cNvCxnSpPr/>
          <p:nvPr userDrawn="1"/>
        </p:nvCxnSpPr>
        <p:spPr>
          <a:xfrm>
            <a:off x="66647" y="5585588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C5D36A-56CC-E9C1-C5ED-6F717B92035A}"/>
              </a:ext>
            </a:extLst>
          </p:cNvPr>
          <p:cNvSpPr txBox="1"/>
          <p:nvPr userDrawn="1"/>
        </p:nvSpPr>
        <p:spPr>
          <a:xfrm>
            <a:off x="68580" y="672424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대시 보드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75B12E3-2567-7CDA-F7EA-F58B44E683EE}"/>
              </a:ext>
            </a:extLst>
          </p:cNvPr>
          <p:cNvCxnSpPr/>
          <p:nvPr userDrawn="1"/>
        </p:nvCxnSpPr>
        <p:spPr>
          <a:xfrm>
            <a:off x="64119" y="938532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CF8FE882-3BD0-76FE-BBE4-2FD87A4F32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342" y="400766"/>
            <a:ext cx="104378" cy="1232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3DE7FCF-E873-AB38-8417-D96156BCD5E0}"/>
              </a:ext>
            </a:extLst>
          </p:cNvPr>
          <p:cNvSpPr txBox="1"/>
          <p:nvPr userDrawn="1"/>
        </p:nvSpPr>
        <p:spPr>
          <a:xfrm>
            <a:off x="68580" y="351757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클래스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DA47EA5-5C67-D638-B1F1-117CDEFEFBC6}"/>
              </a:ext>
            </a:extLst>
          </p:cNvPr>
          <p:cNvCxnSpPr/>
          <p:nvPr userDrawn="1"/>
        </p:nvCxnSpPr>
        <p:spPr>
          <a:xfrm>
            <a:off x="66648" y="3445647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936C0B40-3D71-EA97-31D3-43C7A7F5DF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3592821"/>
            <a:ext cx="61759" cy="6175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0DF56D7-C427-276C-9ED0-A45C528CE6DE}"/>
              </a:ext>
            </a:extLst>
          </p:cNvPr>
          <p:cNvSpPr txBox="1"/>
          <p:nvPr userDrawn="1"/>
        </p:nvSpPr>
        <p:spPr>
          <a:xfrm>
            <a:off x="220980" y="3812928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클래스 관리</a:t>
            </a:r>
          </a:p>
        </p:txBody>
      </p:sp>
    </p:spTree>
    <p:extLst>
      <p:ext uri="{BB962C8B-B14F-4D97-AF65-F5344CB8AC3E}">
        <p14:creationId xmlns:p14="http://schemas.microsoft.com/office/powerpoint/2010/main" val="56713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  <p15:guide id="3" pos="135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중간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7FD1798-2B76-430A-A16C-B5FC6A8590F9}"/>
              </a:ext>
            </a:extLst>
          </p:cNvPr>
          <p:cNvCxnSpPr>
            <a:cxnSpLocks/>
          </p:cNvCxnSpPr>
          <p:nvPr userDrawn="1"/>
        </p:nvCxnSpPr>
        <p:spPr>
          <a:xfrm>
            <a:off x="1113905" y="299545"/>
            <a:ext cx="0" cy="65085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283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135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상단만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1"/>
          <p:cNvSpPr txBox="1"/>
          <p:nvPr userDrawn="1"/>
        </p:nvSpPr>
        <p:spPr>
          <a:xfrm>
            <a:off x="120316" y="332203"/>
            <a:ext cx="135376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1200" b="1" dirty="0" err="1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LicClass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9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관리자</a:t>
            </a:r>
            <a:endParaRPr lang="ko-KR" sz="1000" b="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F5E5BB2-C9A7-4417-AB05-0262C53B7C3E}"/>
              </a:ext>
            </a:extLst>
          </p:cNvPr>
          <p:cNvCxnSpPr/>
          <p:nvPr userDrawn="1"/>
        </p:nvCxnSpPr>
        <p:spPr>
          <a:xfrm>
            <a:off x="55659" y="620563"/>
            <a:ext cx="76093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63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페이지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150">
            <a:extLst>
              <a:ext uri="{FF2B5EF4-FFF2-40B4-BE49-F238E27FC236}">
                <a16:creationId xmlns:a16="http://schemas.microsoft.com/office/drawing/2014/main" id="{0694B881-6FD9-38E0-538B-C63A932F389B}"/>
              </a:ext>
            </a:extLst>
          </p:cNvPr>
          <p:cNvCxnSpPr/>
          <p:nvPr userDrawn="1"/>
        </p:nvCxnSpPr>
        <p:spPr>
          <a:xfrm>
            <a:off x="60827" y="621575"/>
            <a:ext cx="7596942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152">
            <a:extLst>
              <a:ext uri="{FF2B5EF4-FFF2-40B4-BE49-F238E27FC236}">
                <a16:creationId xmlns:a16="http://schemas.microsoft.com/office/drawing/2014/main" id="{184AACD7-117B-CEF3-7DFB-A13FD36A63C0}"/>
              </a:ext>
            </a:extLst>
          </p:cNvPr>
          <p:cNvSpPr txBox="1"/>
          <p:nvPr userDrawn="1"/>
        </p:nvSpPr>
        <p:spPr>
          <a:xfrm>
            <a:off x="5919952" y="370673"/>
            <a:ext cx="1653734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ko-KR" altLang="en-US" sz="700" b="0" i="0" u="none" strike="noStrike" kern="1200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내 정보</a:t>
            </a:r>
            <a:r>
              <a:rPr lang="ko-KR" altLang="en-US" sz="7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ko-KR" sz="7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로그아웃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80065E-0978-9CFD-A615-44C121A546EC}"/>
              </a:ext>
            </a:extLst>
          </p:cNvPr>
          <p:cNvSpPr txBox="1"/>
          <p:nvPr userDrawn="1"/>
        </p:nvSpPr>
        <p:spPr>
          <a:xfrm>
            <a:off x="68580" y="955739"/>
            <a:ext cx="8451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관리자 계정관리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DBC524-6430-5D23-0031-F0B50C07246B}"/>
              </a:ext>
            </a:extLst>
          </p:cNvPr>
          <p:cNvSpPr txBox="1"/>
          <p:nvPr userDrawn="1"/>
        </p:nvSpPr>
        <p:spPr>
          <a:xfrm>
            <a:off x="68580" y="128602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DE3328-C77B-04FA-0908-3BFCDCEB5C14}"/>
              </a:ext>
            </a:extLst>
          </p:cNvPr>
          <p:cNvSpPr txBox="1"/>
          <p:nvPr userDrawn="1"/>
        </p:nvSpPr>
        <p:spPr>
          <a:xfrm>
            <a:off x="73979" y="222360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매출</a:t>
            </a:r>
            <a:endParaRPr lang="ko-KR" altLang="en-US" sz="7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1E3DA6-1D57-21C4-AC34-A7033D0C1FBC}"/>
              </a:ext>
            </a:extLst>
          </p:cNvPr>
          <p:cNvSpPr txBox="1"/>
          <p:nvPr userDrawn="1"/>
        </p:nvSpPr>
        <p:spPr>
          <a:xfrm>
            <a:off x="68580" y="313364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예약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9A3F2F-7298-56A5-FD12-FBCC0298C97E}"/>
              </a:ext>
            </a:extLst>
          </p:cNvPr>
          <p:cNvSpPr txBox="1"/>
          <p:nvPr userDrawn="1"/>
        </p:nvSpPr>
        <p:spPr>
          <a:xfrm>
            <a:off x="68580" y="3826009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고객응대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17D4AB2-CC82-78C6-B719-79F3829306D0}"/>
              </a:ext>
            </a:extLst>
          </p:cNvPr>
          <p:cNvCxnSpPr/>
          <p:nvPr userDrawn="1"/>
        </p:nvCxnSpPr>
        <p:spPr>
          <a:xfrm>
            <a:off x="60298" y="1221919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30B6CD2-4E37-7451-8818-727806CB62AD}"/>
              </a:ext>
            </a:extLst>
          </p:cNvPr>
          <p:cNvCxnSpPr/>
          <p:nvPr userDrawn="1"/>
        </p:nvCxnSpPr>
        <p:spPr>
          <a:xfrm>
            <a:off x="60297" y="2077292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2F686A0-4968-7A49-C72A-A56C164C6152}"/>
              </a:ext>
            </a:extLst>
          </p:cNvPr>
          <p:cNvCxnSpPr/>
          <p:nvPr userDrawn="1"/>
        </p:nvCxnSpPr>
        <p:spPr>
          <a:xfrm>
            <a:off x="60298" y="3061719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4F11CA6-3EB1-7ED7-4D77-464D0F01B8DA}"/>
              </a:ext>
            </a:extLst>
          </p:cNvPr>
          <p:cNvCxnSpPr/>
          <p:nvPr userDrawn="1"/>
        </p:nvCxnSpPr>
        <p:spPr>
          <a:xfrm>
            <a:off x="60297" y="3683179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A225FC9-A347-BF2D-7C16-5F284D7804F7}"/>
              </a:ext>
            </a:extLst>
          </p:cNvPr>
          <p:cNvCxnSpPr>
            <a:cxnSpLocks/>
          </p:cNvCxnSpPr>
          <p:nvPr userDrawn="1"/>
        </p:nvCxnSpPr>
        <p:spPr>
          <a:xfrm>
            <a:off x="1113905" y="633046"/>
            <a:ext cx="0" cy="61750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32E8834-F501-AFA4-A1A0-3B442579D06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414463" y="1088645"/>
            <a:ext cx="594803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73E75B5B-64F5-D66C-668E-9EFE1393E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3208893"/>
            <a:ext cx="61759" cy="617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60FA6A2-5F8E-5E3B-11BF-E597350225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8748" y="3909992"/>
            <a:ext cx="61759" cy="61759"/>
          </a:xfrm>
          <a:prstGeom prst="rect">
            <a:avLst/>
          </a:prstGeom>
        </p:spPr>
      </p:pic>
      <p:sp>
        <p:nvSpPr>
          <p:cNvPr id="40" name="Shape 151">
            <a:extLst>
              <a:ext uri="{FF2B5EF4-FFF2-40B4-BE49-F238E27FC236}">
                <a16:creationId xmlns:a16="http://schemas.microsoft.com/office/drawing/2014/main" id="{1699E3D7-41D4-3948-B804-B32EC4CACF79}"/>
              </a:ext>
            </a:extLst>
          </p:cNvPr>
          <p:cNvSpPr txBox="1"/>
          <p:nvPr userDrawn="1"/>
        </p:nvSpPr>
        <p:spPr>
          <a:xfrm>
            <a:off x="120316" y="332203"/>
            <a:ext cx="135376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서비스명</a:t>
            </a:r>
            <a:r>
              <a:rPr lang="en-US" altLang="ko-KR" sz="12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lang="ko-KR" altLang="en-US" sz="900" b="1" dirty="0">
                <a:solidFill>
                  <a:schemeClr val="dk1"/>
                </a:solidFill>
                <a:latin typeface="+mj-ea"/>
                <a:ea typeface="+mj-ea"/>
                <a:cs typeface="Arial"/>
                <a:sym typeface="Arial"/>
              </a:rPr>
              <a:t>관리자</a:t>
            </a:r>
            <a:endParaRPr lang="ko-KR" sz="1000" b="0" dirty="0">
              <a:solidFill>
                <a:schemeClr val="dk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506BCB3-7F91-AFCE-1C5B-F8AC442746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938748" y="1377384"/>
            <a:ext cx="61759" cy="6175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3B39E33-F6E3-AB00-E074-0260C8D0DA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44147" y="2290119"/>
            <a:ext cx="61759" cy="6175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E3B65B-292A-93DD-657B-95A4443867A6}"/>
              </a:ext>
            </a:extLst>
          </p:cNvPr>
          <p:cNvSpPr txBox="1"/>
          <p:nvPr userDrawn="1"/>
        </p:nvSpPr>
        <p:spPr>
          <a:xfrm>
            <a:off x="220980" y="1550193"/>
            <a:ext cx="543739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회원통계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457493-DFF6-6770-2525-7AD8ADA98DE9}"/>
              </a:ext>
            </a:extLst>
          </p:cNvPr>
          <p:cNvSpPr txBox="1"/>
          <p:nvPr userDrawn="1"/>
        </p:nvSpPr>
        <p:spPr>
          <a:xfrm>
            <a:off x="226379" y="2478694"/>
            <a:ext cx="543739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매출관리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매출통계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CC9DC3-BEC4-D7C3-C133-9FA73C2EA32A}"/>
              </a:ext>
            </a:extLst>
          </p:cNvPr>
          <p:cNvSpPr txBox="1"/>
          <p:nvPr userDrawn="1"/>
        </p:nvSpPr>
        <p:spPr>
          <a:xfrm>
            <a:off x="220980" y="3429000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예약통계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B81EDB-86C6-EA2D-75B9-D139462119FD}"/>
              </a:ext>
            </a:extLst>
          </p:cNvPr>
          <p:cNvSpPr txBox="1"/>
          <p:nvPr userDrawn="1"/>
        </p:nvSpPr>
        <p:spPr>
          <a:xfrm>
            <a:off x="220980" y="4114333"/>
            <a:ext cx="845103" cy="436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700" b="1">
                <a:solidFill>
                  <a:srgbClr val="0099FF"/>
                </a:solidFill>
              </a:defRPr>
            </a:lvl1pPr>
          </a:lstStyle>
          <a:p>
            <a:pPr lvl="0"/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공지게시판 관리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Arial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sym typeface="Arial"/>
              </a:rPr>
              <a:t>문의게시판 관리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6F7CC71-3678-C86A-F7A6-737AE46D0BD6}"/>
              </a:ext>
            </a:extLst>
          </p:cNvPr>
          <p:cNvCxnSpPr/>
          <p:nvPr userDrawn="1"/>
        </p:nvCxnSpPr>
        <p:spPr>
          <a:xfrm>
            <a:off x="60297" y="4645600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70E7E03-932F-957E-852D-8E4EFFA0556C}"/>
              </a:ext>
            </a:extLst>
          </p:cNvPr>
          <p:cNvSpPr txBox="1"/>
          <p:nvPr userDrawn="1"/>
        </p:nvSpPr>
        <p:spPr>
          <a:xfrm>
            <a:off x="93645" y="655881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대시 보드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0ADC163-A29C-54EE-0AB5-7230F3CE3FBB}"/>
              </a:ext>
            </a:extLst>
          </p:cNvPr>
          <p:cNvCxnSpPr/>
          <p:nvPr userDrawn="1"/>
        </p:nvCxnSpPr>
        <p:spPr>
          <a:xfrm>
            <a:off x="68737" y="922061"/>
            <a:ext cx="10536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929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slideLayout" Target="../slideLayouts/slideLayout5.xml"  /><Relationship Id="rId3" Type="http://schemas.openxmlformats.org/officeDocument/2006/relationships/slideLayout" Target="../slideLayouts/slideLayout6.xml"  /><Relationship Id="rId4" Type="http://schemas.openxmlformats.org/officeDocument/2006/relationships/slideLayout" Target="../slideLayouts/slideLayout7.xml"  /><Relationship Id="rId5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94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1" r:id="rId2"/>
    <p:sldLayoutId id="2147483766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7654924" y="288125"/>
            <a:ext cx="2193925" cy="33203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ko-KR" sz="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(화면설명)</a:t>
            </a:r>
          </a:p>
        </p:txBody>
      </p:sp>
      <p:sp>
        <p:nvSpPr>
          <p:cNvPr id="17" name="Shape 17"/>
          <p:cNvSpPr/>
          <p:nvPr/>
        </p:nvSpPr>
        <p:spPr>
          <a:xfrm>
            <a:off x="6628078" y="42758"/>
            <a:ext cx="467605" cy="251439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</a:p>
        </p:txBody>
      </p:sp>
      <p:sp>
        <p:nvSpPr>
          <p:cNvPr id="18" name="Shape 18"/>
          <p:cNvSpPr/>
          <p:nvPr/>
        </p:nvSpPr>
        <p:spPr>
          <a:xfrm>
            <a:off x="1810530" y="42758"/>
            <a:ext cx="553656" cy="252377"/>
          </a:xfrm>
          <a:prstGeom prst="rect">
            <a:avLst/>
          </a:prstGeom>
          <a:solidFill>
            <a:srgbClr val="DDDDDD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</a:p>
        </p:txBody>
      </p:sp>
      <p:sp>
        <p:nvSpPr>
          <p:cNvPr id="19" name="Shape 19"/>
          <p:cNvSpPr/>
          <p:nvPr/>
        </p:nvSpPr>
        <p:spPr>
          <a:xfrm>
            <a:off x="57150" y="50804"/>
            <a:ext cx="669925" cy="244331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/>
          <p:nvPr/>
        </p:nvSpPr>
        <p:spPr>
          <a:xfrm>
            <a:off x="60326" y="49220"/>
            <a:ext cx="635000" cy="2479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</a:p>
        </p:txBody>
      </p:sp>
      <p:sp>
        <p:nvSpPr>
          <p:cNvPr id="21" name="Shape 21"/>
          <p:cNvSpPr/>
          <p:nvPr/>
        </p:nvSpPr>
        <p:spPr>
          <a:xfrm>
            <a:off x="7654925" y="49220"/>
            <a:ext cx="669925" cy="24591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7688299" y="6594475"/>
            <a:ext cx="2118900" cy="186000"/>
          </a:xfrm>
          <a:prstGeom prst="rect">
            <a:avLst/>
          </a:prstGeom>
          <a:noFill/>
          <a:ln>
            <a:noFill/>
          </a:ln>
        </p:spPr>
        <p:txBody>
          <a:bodyPr lIns="77525" tIns="38750" rIns="77525" bIns="38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Page</a:t>
            </a:r>
          </a:p>
        </p:txBody>
      </p:sp>
      <p:cxnSp>
        <p:nvCxnSpPr>
          <p:cNvPr id="23" name="Shape 23"/>
          <p:cNvCxnSpPr/>
          <p:nvPr/>
        </p:nvCxnSpPr>
        <p:spPr>
          <a:xfrm>
            <a:off x="7661275" y="44450"/>
            <a:ext cx="0" cy="676910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66677" y="293646"/>
            <a:ext cx="9779452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Shape 25"/>
          <p:cNvCxnSpPr>
            <a:cxnSpLocks/>
          </p:cNvCxnSpPr>
          <p:nvPr/>
        </p:nvCxnSpPr>
        <p:spPr>
          <a:xfrm>
            <a:off x="8324850" y="44450"/>
            <a:ext cx="0" cy="25273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Shape 26"/>
          <p:cNvCxnSpPr/>
          <p:nvPr/>
        </p:nvCxnSpPr>
        <p:spPr>
          <a:xfrm>
            <a:off x="7667625" y="6588125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Shape 27"/>
          <p:cNvCxnSpPr>
            <a:cxnSpLocks/>
          </p:cNvCxnSpPr>
          <p:nvPr/>
        </p:nvCxnSpPr>
        <p:spPr>
          <a:xfrm>
            <a:off x="7667625" y="620158"/>
            <a:ext cx="2181224" cy="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Shape 28"/>
          <p:cNvCxnSpPr/>
          <p:nvPr/>
        </p:nvCxnSpPr>
        <p:spPr>
          <a:xfrm>
            <a:off x="71755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29"/>
          <p:cNvSpPr/>
          <p:nvPr/>
        </p:nvSpPr>
        <p:spPr>
          <a:xfrm>
            <a:off x="7667627" y="71491"/>
            <a:ext cx="657224" cy="21690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</a:p>
        </p:txBody>
      </p:sp>
      <p:sp>
        <p:nvSpPr>
          <p:cNvPr id="30" name="Shape 30"/>
          <p:cNvSpPr/>
          <p:nvPr/>
        </p:nvSpPr>
        <p:spPr>
          <a:xfrm>
            <a:off x="8321675" y="71225"/>
            <a:ext cx="1485524" cy="21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LiClass</a:t>
            </a:r>
            <a:endParaRPr lang="ko-KR" sz="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31"/>
          <p:cNvSpPr/>
          <p:nvPr/>
        </p:nvSpPr>
        <p:spPr>
          <a:xfrm>
            <a:off x="57150" y="44454"/>
            <a:ext cx="9791700" cy="67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28">
            <a:extLst>
              <a:ext uri="{FF2B5EF4-FFF2-40B4-BE49-F238E27FC236}">
                <a16:creationId xmlns:a16="http://schemas.microsoft.com/office/drawing/2014/main" id="{CA8651E5-E69E-4E66-B60C-55213AA0059F}"/>
              </a:ext>
            </a:extLst>
          </p:cNvPr>
          <p:cNvCxnSpPr/>
          <p:nvPr userDrawn="1"/>
        </p:nvCxnSpPr>
        <p:spPr>
          <a:xfrm>
            <a:off x="1813182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Shape 28">
            <a:extLst>
              <a:ext uri="{FF2B5EF4-FFF2-40B4-BE49-F238E27FC236}">
                <a16:creationId xmlns:a16="http://schemas.microsoft.com/office/drawing/2014/main" id="{91034235-1F0B-4EA1-9772-BF8DE4E36F99}"/>
              </a:ext>
            </a:extLst>
          </p:cNvPr>
          <p:cNvCxnSpPr/>
          <p:nvPr userDrawn="1"/>
        </p:nvCxnSpPr>
        <p:spPr>
          <a:xfrm>
            <a:off x="23568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Shape 28">
            <a:extLst>
              <a:ext uri="{FF2B5EF4-FFF2-40B4-BE49-F238E27FC236}">
                <a16:creationId xmlns:a16="http://schemas.microsoft.com/office/drawing/2014/main" id="{FD4B1BF8-FBC8-458E-B444-7B7B95692F8A}"/>
              </a:ext>
            </a:extLst>
          </p:cNvPr>
          <p:cNvCxnSpPr/>
          <p:nvPr userDrawn="1"/>
        </p:nvCxnSpPr>
        <p:spPr>
          <a:xfrm>
            <a:off x="6624080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Shape 28">
            <a:extLst>
              <a:ext uri="{FF2B5EF4-FFF2-40B4-BE49-F238E27FC236}">
                <a16:creationId xmlns:a16="http://schemas.microsoft.com/office/drawing/2014/main" id="{8B01CA2F-4CCA-4696-AC8A-77A127BE38CF}"/>
              </a:ext>
            </a:extLst>
          </p:cNvPr>
          <p:cNvCxnSpPr/>
          <p:nvPr userDrawn="1"/>
        </p:nvCxnSpPr>
        <p:spPr>
          <a:xfrm>
            <a:off x="7093637" y="50804"/>
            <a:ext cx="0" cy="244470"/>
          </a:xfrm>
          <a:prstGeom prst="straightConnector1">
            <a:avLst/>
          </a:prstGeom>
          <a:noFill/>
          <a:ln w="9525" cap="flat" cmpd="sng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373206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  <p:sldLayoutId id="2147483767" r:id="rId2"/>
    <p:sldLayoutId id="2147483764" r:id="rId3"/>
    <p:sldLayoutId id="2147483768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chart" Target="../charts/chart4.xml"  /><Relationship Id="rId4" Type="http://schemas.openxmlformats.org/officeDocument/2006/relationships/image" Target="../media/image4.png"  /><Relationship Id="rId5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Relationship Id="rId3" Type="http://schemas.openxmlformats.org/officeDocument/2006/relationships/chart" Target="../charts/chart5.xml"  /><Relationship Id="rId4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12.png"  /><Relationship Id="rId4" Type="http://schemas.openxmlformats.org/officeDocument/2006/relationships/image" Target="../media/image13.sv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Relationship Id="rId3" Type="http://schemas.openxmlformats.org/officeDocument/2006/relationships/image" Target="../media/image13.svg"  /><Relationship Id="rId4" Type="http://schemas.openxmlformats.org/officeDocument/2006/relationships/image" Target="../media/image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chart" Target="../charts/char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Relationship Id="rId3" Type="http://schemas.openxmlformats.org/officeDocument/2006/relationships/image" Target="../media/image7.png"  /><Relationship Id="rId4" Type="http://schemas.openxmlformats.org/officeDocument/2006/relationships/chart" Target="../charts/char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.png"  /><Relationship Id="rId3" Type="http://schemas.openxmlformats.org/officeDocument/2006/relationships/image" Target="../media/image7.png"  /><Relationship Id="rId4" Type="http://schemas.openxmlformats.org/officeDocument/2006/relationships/chart" Target="../charts/char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/>
          <p:cNvSpPr txBox="1">
            <a:spLocks/>
          </p:cNvSpPr>
          <p:nvPr/>
        </p:nvSpPr>
        <p:spPr>
          <a:xfrm>
            <a:off x="1513820" y="1900335"/>
            <a:ext cx="6881318" cy="74125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9600" b="1" dirty="0">
                <a:latin typeface="+mj-ea"/>
                <a:ea typeface="+mj-ea"/>
              </a:rPr>
              <a:t>Li</a:t>
            </a:r>
            <a:r>
              <a:rPr lang="ko-KR" altLang="en-US" sz="9600" b="1" dirty="0">
                <a:latin typeface="+mj-ea"/>
                <a:ea typeface="+mj-ea"/>
              </a:rPr>
              <a:t> </a:t>
            </a:r>
            <a:r>
              <a:rPr lang="en-US" altLang="ko-KR" sz="9600" b="1" dirty="0">
                <a:latin typeface="+mj-ea"/>
                <a:ea typeface="+mj-ea"/>
              </a:rPr>
              <a:t>Class</a:t>
            </a:r>
            <a:endParaRPr lang="en-US" altLang="ko-KR" sz="13800" dirty="0">
              <a:latin typeface="+mj-ea"/>
              <a:ea typeface="+mj-ea"/>
            </a:endParaRPr>
          </a:p>
        </p:txBody>
      </p:sp>
      <p:sp>
        <p:nvSpPr>
          <p:cNvPr id="9" name="부제목 2"/>
          <p:cNvSpPr txBox="1"/>
          <p:nvPr/>
        </p:nvSpPr>
        <p:spPr>
          <a:xfrm>
            <a:off x="3751782" y="3629814"/>
            <a:ext cx="2405393" cy="896921"/>
          </a:xfrm>
          <a:prstGeom prst="rect">
            <a:avLst/>
          </a:prstGeom>
        </p:spPr>
        <p:txBody>
          <a:bodyPr wrap="none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ko-KR" altLang="en-US" sz="3200">
                <a:latin typeface="+mj-ea"/>
                <a:ea typeface="+mj-ea"/>
              </a:rPr>
              <a:t>관리자 웹 스토리보드</a:t>
            </a:r>
            <a:endParaRPr lang="ko-KR" altLang="en-US" sz="3200">
              <a:latin typeface="+mj-ea"/>
              <a:ea typeface="+mj-ea"/>
            </a:endParaRPr>
          </a:p>
          <a:p>
            <a:pPr marL="0" lvl="0" indent="0" algn="ctr">
              <a:buNone/>
              <a:defRPr/>
            </a:pPr>
            <a:r>
              <a:rPr lang="en-US" altLang="ko-KR" sz="1600"/>
              <a:t>2023-03-14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52310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9A303E-067C-8CEE-286E-A1F9B268D542}"/>
              </a:ext>
            </a:extLst>
          </p:cNvPr>
          <p:cNvSpPr/>
          <p:nvPr/>
        </p:nvSpPr>
        <p:spPr>
          <a:xfrm>
            <a:off x="1475473" y="1247166"/>
            <a:ext cx="5831338" cy="480129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A8AC29F-2617-57BD-2CF6-A915C90F4ACA}"/>
              </a:ext>
            </a:extLst>
          </p:cNvPr>
          <p:cNvSpPr/>
          <p:nvPr/>
        </p:nvSpPr>
        <p:spPr>
          <a:xfrm>
            <a:off x="1323072" y="1251363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7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매출관리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8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0301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9" name="Shape 721"/>
          <p:cNvGraphicFramePr/>
          <p:nvPr>
            <p:extLst>
              <p:ext uri="{D42A27DB-BD31-4B8C-83A1-F6EECF244321}">
                <p14:modId xmlns:p14="http://schemas.microsoft.com/office/powerpoint/2010/main" val="878200367"/>
              </p:ext>
            </p:extLst>
          </p:nvPr>
        </p:nvGraphicFramePr>
        <p:xfrm>
          <a:off x="7660932" y="621404"/>
          <a:ext cx="2188550" cy="27904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매출에 대한 상세 통계를 보여주는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전체 매출에 대한 통계로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현재까지 총 예약 금액을 보여주는 화면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분기별 매출에 대한 통계로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 분기에 해당하는 총 예약 금액을 보여주는 화면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전체 매출에서 난이도 별로 예약 금액으로 분류하여 통계로 보여주는 화면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매출에 대한 모든 통계를 한눈에 볼 수 있는 그래프로 표현해주는 화면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0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DA2F93-FB0F-4622-8A87-FA4B029DCE5A}"/>
              </a:ext>
            </a:extLst>
          </p:cNvPr>
          <p:cNvSpPr/>
          <p:nvPr/>
        </p:nvSpPr>
        <p:spPr>
          <a:xfrm>
            <a:off x="58411" y="2122902"/>
            <a:ext cx="1052006" cy="35744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매출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0F324C6-9611-7323-6A81-A4ACBD7676CB}"/>
              </a:ext>
            </a:extLst>
          </p:cNvPr>
          <p:cNvCxnSpPr>
            <a:cxnSpLocks/>
          </p:cNvCxnSpPr>
          <p:nvPr/>
        </p:nvCxnSpPr>
        <p:spPr>
          <a:xfrm>
            <a:off x="311150" y="2682386"/>
            <a:ext cx="361950" cy="0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CA5EB6-0CE4-8038-0DA6-EEB30BA0100B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매출 상세 통계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DBC3335-B575-61C6-3477-1F70FCB8FEC9}"/>
              </a:ext>
            </a:extLst>
          </p:cNvPr>
          <p:cNvGrpSpPr/>
          <p:nvPr/>
        </p:nvGrpSpPr>
        <p:grpSpPr>
          <a:xfrm>
            <a:off x="1577271" y="1472511"/>
            <a:ext cx="1526797" cy="998289"/>
            <a:chOff x="1585519" y="1325461"/>
            <a:chExt cx="1526797" cy="998289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C238E71-4EC2-3CF1-9C85-21FC8569D4A5}"/>
                </a:ext>
              </a:extLst>
            </p:cNvPr>
            <p:cNvSpPr/>
            <p:nvPr/>
          </p:nvSpPr>
          <p:spPr>
            <a:xfrm>
              <a:off x="1585519" y="1325461"/>
              <a:ext cx="1526797" cy="99828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023A427-72F6-1E1B-BE17-A023D95AF439}"/>
                </a:ext>
              </a:extLst>
            </p:cNvPr>
            <p:cNvGrpSpPr/>
            <p:nvPr/>
          </p:nvGrpSpPr>
          <p:grpSpPr>
            <a:xfrm>
              <a:off x="1609390" y="1358038"/>
              <a:ext cx="1434475" cy="240078"/>
              <a:chOff x="1585518" y="1348792"/>
              <a:chExt cx="1434475" cy="24007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BA5C2A9-7828-4874-1959-400E06157C74}"/>
                  </a:ext>
                </a:extLst>
              </p:cNvPr>
              <p:cNvSpPr txBox="1"/>
              <p:nvPr/>
            </p:nvSpPr>
            <p:spPr>
              <a:xfrm>
                <a:off x="1585518" y="1358038"/>
                <a:ext cx="982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전체 매출 통계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28EA1C-A2F1-7576-62A0-AA0C3220A82C}"/>
                  </a:ext>
                </a:extLst>
              </p:cNvPr>
              <p:cNvSpPr txBox="1"/>
              <p:nvPr/>
            </p:nvSpPr>
            <p:spPr>
              <a:xfrm>
                <a:off x="2401885" y="1348792"/>
                <a:ext cx="6181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tx2"/>
                    </a:solidFill>
                  </a:rPr>
                  <a:t>|</a:t>
                </a:r>
                <a:r>
                  <a:rPr lang="en-US" altLang="ko-KR" sz="900" dirty="0"/>
                  <a:t> </a:t>
                </a:r>
                <a:r>
                  <a:rPr lang="en-US" altLang="ko-KR" sz="900" dirty="0">
                    <a:solidFill>
                      <a:schemeClr val="tx2"/>
                    </a:solidFill>
                  </a:rPr>
                  <a:t>Today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B07507-5756-CF31-D9E6-115569496AD9}"/>
                </a:ext>
              </a:extLst>
            </p:cNvPr>
            <p:cNvSpPr txBox="1"/>
            <p:nvPr/>
          </p:nvSpPr>
          <p:spPr>
            <a:xfrm>
              <a:off x="2271618" y="16399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3,424</a:t>
              </a:r>
              <a:endParaRPr lang="ko-KR" altLang="en-US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231D3D3-FE3A-1338-700D-3945B5568573}"/>
                </a:ext>
              </a:extLst>
            </p:cNvPr>
            <p:cNvSpPr/>
            <p:nvPr/>
          </p:nvSpPr>
          <p:spPr>
            <a:xfrm>
              <a:off x="1636350" y="2062649"/>
              <a:ext cx="1098461" cy="207722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39B04D8-3B05-45F6-0C58-5C5532ECEBD9}"/>
                </a:ext>
              </a:extLst>
            </p:cNvPr>
            <p:cNvSpPr/>
            <p:nvPr/>
          </p:nvSpPr>
          <p:spPr>
            <a:xfrm>
              <a:off x="2735558" y="2062649"/>
              <a:ext cx="289026" cy="207722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D0AACF3-85D7-F874-C72F-AC85267A768D}"/>
              </a:ext>
            </a:extLst>
          </p:cNvPr>
          <p:cNvGrpSpPr/>
          <p:nvPr/>
        </p:nvGrpSpPr>
        <p:grpSpPr>
          <a:xfrm>
            <a:off x="3574698" y="1474826"/>
            <a:ext cx="1526797" cy="998289"/>
            <a:chOff x="1585519" y="1325461"/>
            <a:chExt cx="1526797" cy="99828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64F8932-DAB7-46DF-C46A-743A36CF5FEA}"/>
                </a:ext>
              </a:extLst>
            </p:cNvPr>
            <p:cNvSpPr/>
            <p:nvPr/>
          </p:nvSpPr>
          <p:spPr>
            <a:xfrm>
              <a:off x="1585519" y="1325461"/>
              <a:ext cx="1526797" cy="99828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FA0AEB-3F4A-14E0-A675-F8CBA7F9B31C}"/>
                </a:ext>
              </a:extLst>
            </p:cNvPr>
            <p:cNvSpPr txBox="1"/>
            <p:nvPr/>
          </p:nvSpPr>
          <p:spPr>
            <a:xfrm>
              <a:off x="2291108" y="163993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b="1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9B95F6F-F971-833B-6D37-629A05F83299}"/>
                </a:ext>
              </a:extLst>
            </p:cNvPr>
            <p:cNvSpPr/>
            <p:nvPr/>
          </p:nvSpPr>
          <p:spPr>
            <a:xfrm>
              <a:off x="1636351" y="2054259"/>
              <a:ext cx="314427" cy="211481"/>
            </a:xfrm>
            <a:prstGeom prst="rect">
              <a:avLst/>
            </a:prstGeom>
            <a:solidFill>
              <a:srgbClr val="FFFFC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FEFD4DB-638F-3A03-0184-7D3C821DE319}"/>
                </a:ext>
              </a:extLst>
            </p:cNvPr>
            <p:cNvSpPr/>
            <p:nvPr/>
          </p:nvSpPr>
          <p:spPr>
            <a:xfrm>
              <a:off x="1829530" y="2060334"/>
              <a:ext cx="575697" cy="207722"/>
            </a:xfrm>
            <a:prstGeom prst="rect">
              <a:avLst/>
            </a:prstGeom>
            <a:solidFill>
              <a:srgbClr val="0099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18E23326-3ECB-6FC2-59B1-FB4482FA77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65" y="1798957"/>
            <a:ext cx="379606" cy="350810"/>
          </a:xfrm>
          <a:prstGeom prst="rect">
            <a:avLst/>
          </a:prstGeom>
        </p:spPr>
      </p:pic>
      <p:graphicFrame>
        <p:nvGraphicFramePr>
          <p:cNvPr id="40" name="차트 39">
            <a:extLst>
              <a:ext uri="{FF2B5EF4-FFF2-40B4-BE49-F238E27FC236}">
                <a16:creationId xmlns:a16="http://schemas.microsoft.com/office/drawing/2014/main" id="{147E3D5F-2471-E15E-FA99-381524B1E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167339"/>
              </p:ext>
            </p:extLst>
          </p:nvPr>
        </p:nvGraphicFramePr>
        <p:xfrm>
          <a:off x="1577271" y="2470800"/>
          <a:ext cx="5526525" cy="3426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1" name="그림 40">
            <a:extLst>
              <a:ext uri="{FF2B5EF4-FFF2-40B4-BE49-F238E27FC236}">
                <a16:creationId xmlns:a16="http://schemas.microsoft.com/office/drawing/2014/main" id="{117156C7-DF4D-108F-002C-EC3ED82054C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745334" y="1736162"/>
            <a:ext cx="442800" cy="4356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CEC8C6C-A363-CCD7-7FAE-97B61AF85781}"/>
              </a:ext>
            </a:extLst>
          </p:cNvPr>
          <p:cNvSpPr txBox="1"/>
          <p:nvPr/>
        </p:nvSpPr>
        <p:spPr>
          <a:xfrm>
            <a:off x="3598570" y="1516446"/>
            <a:ext cx="982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분기 매출 통계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C6A674-C5E1-6809-8045-993680601D68}"/>
              </a:ext>
            </a:extLst>
          </p:cNvPr>
          <p:cNvSpPr txBox="1"/>
          <p:nvPr/>
        </p:nvSpPr>
        <p:spPr>
          <a:xfrm>
            <a:off x="4414937" y="1507200"/>
            <a:ext cx="618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|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chemeClr val="tx2"/>
                </a:solidFill>
              </a:rPr>
              <a:t>Today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E34D9D9-19DD-F153-8B5D-22FFCA534AFA}"/>
              </a:ext>
            </a:extLst>
          </p:cNvPr>
          <p:cNvGrpSpPr/>
          <p:nvPr/>
        </p:nvGrpSpPr>
        <p:grpSpPr>
          <a:xfrm>
            <a:off x="5581206" y="1474826"/>
            <a:ext cx="1526797" cy="998289"/>
            <a:chOff x="1585519" y="1325461"/>
            <a:chExt cx="1526797" cy="99828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3E26D46-8D8A-E7B6-748D-3E359430893C}"/>
                </a:ext>
              </a:extLst>
            </p:cNvPr>
            <p:cNvSpPr/>
            <p:nvPr/>
          </p:nvSpPr>
          <p:spPr>
            <a:xfrm>
              <a:off x="1585519" y="1325461"/>
              <a:ext cx="1526797" cy="99828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90A8F30-8D3C-8802-800E-BE4196EA89E8}"/>
                </a:ext>
              </a:extLst>
            </p:cNvPr>
            <p:cNvSpPr txBox="1"/>
            <p:nvPr/>
          </p:nvSpPr>
          <p:spPr>
            <a:xfrm>
              <a:off x="2178559" y="1640810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5 / 2/ 3</a:t>
              </a:r>
              <a:endParaRPr lang="ko-KR" altLang="en-US" b="1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C10DA78-6A28-EAF6-D4E7-7BC85C1ECE1D}"/>
                </a:ext>
              </a:extLst>
            </p:cNvPr>
            <p:cNvSpPr/>
            <p:nvPr/>
          </p:nvSpPr>
          <p:spPr>
            <a:xfrm>
              <a:off x="1636351" y="2062649"/>
              <a:ext cx="542208" cy="209600"/>
            </a:xfrm>
            <a:prstGeom prst="rect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A87DE1F-1DD2-379E-DBE1-12D578ACF1FF}"/>
                </a:ext>
              </a:extLst>
            </p:cNvPr>
            <p:cNvSpPr/>
            <p:nvPr/>
          </p:nvSpPr>
          <p:spPr>
            <a:xfrm>
              <a:off x="2035669" y="2062649"/>
              <a:ext cx="348918" cy="209600"/>
            </a:xfrm>
            <a:prstGeom prst="rect">
              <a:avLst/>
            </a:prstGeom>
            <a:solidFill>
              <a:srgbClr val="6666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6662ABA-320C-A5E7-DBFA-E9ACFB95ECF9}"/>
              </a:ext>
            </a:extLst>
          </p:cNvPr>
          <p:cNvSpPr txBox="1"/>
          <p:nvPr/>
        </p:nvSpPr>
        <p:spPr>
          <a:xfrm>
            <a:off x="5545779" y="1514131"/>
            <a:ext cx="11949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난이도 별 매출 통계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086EF4-F622-4C49-6319-5D2C31786B5E}"/>
              </a:ext>
            </a:extLst>
          </p:cNvPr>
          <p:cNvSpPr txBox="1"/>
          <p:nvPr/>
        </p:nvSpPr>
        <p:spPr>
          <a:xfrm>
            <a:off x="6585900" y="1514131"/>
            <a:ext cx="6037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|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chemeClr val="tx2"/>
                </a:solidFill>
              </a:rPr>
              <a:t>Today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297D4E9-281F-A31A-DDD2-7011C018DC00}"/>
              </a:ext>
            </a:extLst>
          </p:cNvPr>
          <p:cNvGrpSpPr/>
          <p:nvPr/>
        </p:nvGrpSpPr>
        <p:grpSpPr>
          <a:xfrm>
            <a:off x="5732133" y="1801018"/>
            <a:ext cx="378069" cy="369332"/>
            <a:chOff x="4759081" y="1822135"/>
            <a:chExt cx="378069" cy="377882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0C1871F-D4EA-BE2D-2837-7FAEF477F4D3}"/>
                </a:ext>
              </a:extLst>
            </p:cNvPr>
            <p:cNvSpPr/>
            <p:nvPr/>
          </p:nvSpPr>
          <p:spPr>
            <a:xfrm>
              <a:off x="4759081" y="1822135"/>
              <a:ext cx="378069" cy="37788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949BFF7-30E2-4267-C623-A17C28744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7569" y="1876140"/>
              <a:ext cx="256908" cy="256908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5E262F-829F-BFAB-FD86-312B35CF8361}"/>
              </a:ext>
            </a:extLst>
          </p:cNvPr>
          <p:cNvSpPr/>
          <p:nvPr/>
        </p:nvSpPr>
        <p:spPr>
          <a:xfrm>
            <a:off x="4355287" y="2207384"/>
            <a:ext cx="404176" cy="207722"/>
          </a:xfrm>
          <a:prstGeom prst="rect">
            <a:avLst/>
          </a:prstGeom>
          <a:solidFill>
            <a:srgbClr val="FBC25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FAB975-97EF-DC2E-5024-AFB0C090DE30}"/>
              </a:ext>
            </a:extLst>
          </p:cNvPr>
          <p:cNvSpPr/>
          <p:nvPr/>
        </p:nvSpPr>
        <p:spPr>
          <a:xfrm>
            <a:off x="4624588" y="2207384"/>
            <a:ext cx="404176" cy="207722"/>
          </a:xfrm>
          <a:prstGeom prst="rect">
            <a:avLst/>
          </a:prstGeom>
          <a:solidFill>
            <a:srgbClr val="89A4A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E5229D-84BE-E70C-5DC7-E68A146EF2AB}"/>
              </a:ext>
            </a:extLst>
          </p:cNvPr>
          <p:cNvSpPr/>
          <p:nvPr/>
        </p:nvSpPr>
        <p:spPr>
          <a:xfrm>
            <a:off x="6331503" y="2211580"/>
            <a:ext cx="656679" cy="210033"/>
          </a:xfrm>
          <a:prstGeom prst="rect">
            <a:avLst/>
          </a:prstGeom>
          <a:solidFill>
            <a:srgbClr val="9ED3D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B5D25-D034-3830-216C-C17A68984568}"/>
              </a:ext>
            </a:extLst>
          </p:cNvPr>
          <p:cNvSpPr txBox="1"/>
          <p:nvPr/>
        </p:nvSpPr>
        <p:spPr>
          <a:xfrm>
            <a:off x="4267017" y="17893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652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36F921-2522-6099-42CD-240E2D850BCD}"/>
              </a:ext>
            </a:extLst>
          </p:cNvPr>
          <p:cNvSpPr/>
          <p:nvPr/>
        </p:nvSpPr>
        <p:spPr>
          <a:xfrm>
            <a:off x="2949006" y="1487252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14CD6B-4F53-A239-3DAB-BD5C8B215243}"/>
              </a:ext>
            </a:extLst>
          </p:cNvPr>
          <p:cNvSpPr/>
          <p:nvPr/>
        </p:nvSpPr>
        <p:spPr>
          <a:xfrm>
            <a:off x="4956258" y="1481513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525266-F55F-88C6-D8CE-1F8DAD1E2517}"/>
              </a:ext>
            </a:extLst>
          </p:cNvPr>
          <p:cNvSpPr/>
          <p:nvPr/>
        </p:nvSpPr>
        <p:spPr>
          <a:xfrm>
            <a:off x="7105778" y="1473124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8E5D32-796D-EA46-441D-2FE047BF5493}"/>
              </a:ext>
            </a:extLst>
          </p:cNvPr>
          <p:cNvSpPr/>
          <p:nvPr/>
        </p:nvSpPr>
        <p:spPr>
          <a:xfrm>
            <a:off x="6953740" y="2479120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75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B5B882-A201-7C40-3C1A-3E43A0A0625E}"/>
              </a:ext>
            </a:extLst>
          </p:cNvPr>
          <p:cNvSpPr/>
          <p:nvPr/>
        </p:nvSpPr>
        <p:spPr>
          <a:xfrm>
            <a:off x="1475473" y="1247166"/>
            <a:ext cx="5831338" cy="480129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예약통계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8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0401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0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DA2F93-FB0F-4622-8A87-FA4B029DCE5A}"/>
              </a:ext>
            </a:extLst>
          </p:cNvPr>
          <p:cNvSpPr/>
          <p:nvPr/>
        </p:nvSpPr>
        <p:spPr>
          <a:xfrm>
            <a:off x="60053" y="2804612"/>
            <a:ext cx="1052006" cy="35744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700" b="1">
                <a:solidFill>
                  <a:schemeClr val="bg1"/>
                </a:solidFill>
                <a:latin typeface="+mj-ea"/>
                <a:ea typeface="+mj-ea"/>
              </a:rPr>
              <a:t>예약</a:t>
            </a:r>
            <a:endParaRPr lang="ko-KR" altLang="en-US" sz="7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0F324C6-9611-7323-6A81-A4ACBD7676CB}"/>
              </a:ext>
            </a:extLst>
          </p:cNvPr>
          <p:cNvCxnSpPr>
            <a:cxnSpLocks/>
          </p:cNvCxnSpPr>
          <p:nvPr/>
        </p:nvCxnSpPr>
        <p:spPr>
          <a:xfrm>
            <a:off x="311150" y="3323736"/>
            <a:ext cx="361950" cy="0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Shape 721">
            <a:extLst>
              <a:ext uri="{FF2B5EF4-FFF2-40B4-BE49-F238E27FC236}">
                <a16:creationId xmlns:a16="http://schemas.microsoft.com/office/drawing/2014/main" id="{6E2313EB-4E49-9065-D26E-225E9D7F4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600420"/>
              </p:ext>
            </p:extLst>
          </p:nvPr>
        </p:nvGraphicFramePr>
        <p:xfrm>
          <a:off x="7660932" y="621404"/>
          <a:ext cx="2188550" cy="25887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예약에 대한 통계를 상세하게 볼 수 있도록 보여주는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전체 예약 건수에 대한 통계를 보여주는 화면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확정된 예약에 대한 통계를 보여주는 화면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  <a:sym typeface="Arial"/>
                        </a:rPr>
                        <a:t>취소된 예약 건에 대한 통계를 보여주는 화면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전체 예약 통계 데이터를 한눈에 보여주는 화면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8B2902-E00F-C6B3-127E-0C278DC4AE57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상세 통계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DC339AF-1F78-CDB9-A288-35E756711384}"/>
              </a:ext>
            </a:extLst>
          </p:cNvPr>
          <p:cNvGrpSpPr/>
          <p:nvPr/>
        </p:nvGrpSpPr>
        <p:grpSpPr>
          <a:xfrm>
            <a:off x="1577271" y="1497678"/>
            <a:ext cx="1526797" cy="998289"/>
            <a:chOff x="1585519" y="1325461"/>
            <a:chExt cx="1526797" cy="99828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833FC4F-4DF9-FE85-FB43-779F6A9BDA6C}"/>
                </a:ext>
              </a:extLst>
            </p:cNvPr>
            <p:cNvSpPr/>
            <p:nvPr/>
          </p:nvSpPr>
          <p:spPr>
            <a:xfrm>
              <a:off x="1585519" y="1325461"/>
              <a:ext cx="1526797" cy="99828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1D9DF9B-E758-3A94-C350-582E34506454}"/>
                </a:ext>
              </a:extLst>
            </p:cNvPr>
            <p:cNvGrpSpPr/>
            <p:nvPr/>
          </p:nvGrpSpPr>
          <p:grpSpPr>
            <a:xfrm>
              <a:off x="1609390" y="1358038"/>
              <a:ext cx="1242867" cy="240078"/>
              <a:chOff x="1585518" y="1348792"/>
              <a:chExt cx="1242867" cy="24007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0D9471-D077-D8F7-7DF3-9687872BB647}"/>
                  </a:ext>
                </a:extLst>
              </p:cNvPr>
              <p:cNvSpPr txBox="1"/>
              <p:nvPr/>
            </p:nvSpPr>
            <p:spPr>
              <a:xfrm>
                <a:off x="1585518" y="1358038"/>
                <a:ext cx="982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전체 예약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AAFB17-D19F-559E-694E-7685E2A0DC42}"/>
                  </a:ext>
                </a:extLst>
              </p:cNvPr>
              <p:cNvSpPr txBox="1"/>
              <p:nvPr/>
            </p:nvSpPr>
            <p:spPr>
              <a:xfrm>
                <a:off x="2210277" y="1348792"/>
                <a:ext cx="6181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tx2"/>
                    </a:solidFill>
                  </a:rPr>
                  <a:t>|</a:t>
                </a:r>
                <a:r>
                  <a:rPr lang="en-US" altLang="ko-KR" sz="900" dirty="0"/>
                  <a:t> </a:t>
                </a:r>
                <a:r>
                  <a:rPr lang="en-US" altLang="ko-KR" sz="900" dirty="0">
                    <a:solidFill>
                      <a:schemeClr val="tx2"/>
                    </a:solidFill>
                  </a:rPr>
                  <a:t>Today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3AC82-3286-1D98-07A7-0A2E1A62AF7B}"/>
                </a:ext>
              </a:extLst>
            </p:cNvPr>
            <p:cNvSpPr txBox="1"/>
            <p:nvPr/>
          </p:nvSpPr>
          <p:spPr>
            <a:xfrm>
              <a:off x="2271618" y="163993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170</a:t>
              </a:r>
              <a:endParaRPr lang="ko-KR" altLang="en-US" b="1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0FA283-2C68-390A-A1C6-E4FF5B08A743}"/>
                </a:ext>
              </a:extLst>
            </p:cNvPr>
            <p:cNvSpPr/>
            <p:nvPr/>
          </p:nvSpPr>
          <p:spPr>
            <a:xfrm>
              <a:off x="1636350" y="2062649"/>
              <a:ext cx="1417102" cy="207722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3E0ADA-BE55-091A-AD58-895E443FCABC}"/>
              </a:ext>
            </a:extLst>
          </p:cNvPr>
          <p:cNvGrpSpPr/>
          <p:nvPr/>
        </p:nvGrpSpPr>
        <p:grpSpPr>
          <a:xfrm>
            <a:off x="3609488" y="1497678"/>
            <a:ext cx="1526797" cy="998289"/>
            <a:chOff x="1585519" y="1325461"/>
            <a:chExt cx="1526797" cy="9982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E574270-843B-B5A7-152D-41B40261503D}"/>
                </a:ext>
              </a:extLst>
            </p:cNvPr>
            <p:cNvSpPr/>
            <p:nvPr/>
          </p:nvSpPr>
          <p:spPr>
            <a:xfrm>
              <a:off x="1585519" y="1325461"/>
              <a:ext cx="1526797" cy="99828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CEBBD8-5BD1-2AB1-8F91-9C71BC26FDD8}"/>
                </a:ext>
              </a:extLst>
            </p:cNvPr>
            <p:cNvSpPr txBox="1"/>
            <p:nvPr/>
          </p:nvSpPr>
          <p:spPr>
            <a:xfrm>
              <a:off x="2291108" y="163993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153</a:t>
              </a:r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7674213-0DAD-CAE0-ABDB-B31FBB78A58D}"/>
                </a:ext>
              </a:extLst>
            </p:cNvPr>
            <p:cNvSpPr/>
            <p:nvPr/>
          </p:nvSpPr>
          <p:spPr>
            <a:xfrm>
              <a:off x="1636351" y="2062649"/>
              <a:ext cx="1211433" cy="207722"/>
            </a:xfrm>
            <a:prstGeom prst="rect">
              <a:avLst/>
            </a:prstGeom>
            <a:solidFill>
              <a:srgbClr val="00B0F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E6EF3B2D-42FF-F783-DD78-7FFFF724CA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855" y="1821809"/>
            <a:ext cx="379606" cy="350810"/>
          </a:xfrm>
          <a:prstGeom prst="rect">
            <a:avLst/>
          </a:prstGeom>
        </p:spPr>
      </p:pic>
      <p:graphicFrame>
        <p:nvGraphicFramePr>
          <p:cNvPr id="22" name="차트 21">
            <a:extLst>
              <a:ext uri="{FF2B5EF4-FFF2-40B4-BE49-F238E27FC236}">
                <a16:creationId xmlns:a16="http://schemas.microsoft.com/office/drawing/2014/main" id="{149182B4-4F18-5826-8870-52396EDAA2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692492"/>
              </p:ext>
            </p:extLst>
          </p:nvPr>
        </p:nvGraphicFramePr>
        <p:xfrm>
          <a:off x="1577271" y="2495967"/>
          <a:ext cx="5526525" cy="3401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D9C3EED-57C6-1645-2D73-901E78466032}"/>
              </a:ext>
            </a:extLst>
          </p:cNvPr>
          <p:cNvSpPr txBox="1"/>
          <p:nvPr/>
        </p:nvSpPr>
        <p:spPr>
          <a:xfrm>
            <a:off x="3633360" y="1539298"/>
            <a:ext cx="982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예약 확정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74E586-10FC-8541-109A-9A100ADF0131}"/>
              </a:ext>
            </a:extLst>
          </p:cNvPr>
          <p:cNvSpPr txBox="1"/>
          <p:nvPr/>
        </p:nvSpPr>
        <p:spPr>
          <a:xfrm>
            <a:off x="4257614" y="1530052"/>
            <a:ext cx="618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|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chemeClr val="tx2"/>
                </a:solidFill>
              </a:rPr>
              <a:t>Today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948C8D3-5F78-A6C7-75BE-598F526DFE27}"/>
              </a:ext>
            </a:extLst>
          </p:cNvPr>
          <p:cNvGrpSpPr/>
          <p:nvPr/>
        </p:nvGrpSpPr>
        <p:grpSpPr>
          <a:xfrm>
            <a:off x="5580514" y="1497678"/>
            <a:ext cx="1526797" cy="998289"/>
            <a:chOff x="1585519" y="1325461"/>
            <a:chExt cx="1526797" cy="998289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2947F35-A6EC-C478-0652-4FBC743FF9C4}"/>
                </a:ext>
              </a:extLst>
            </p:cNvPr>
            <p:cNvSpPr/>
            <p:nvPr/>
          </p:nvSpPr>
          <p:spPr>
            <a:xfrm>
              <a:off x="1585519" y="1325461"/>
              <a:ext cx="1526797" cy="99828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0718E0F-9346-84F0-FD20-333A7B409E64}"/>
                </a:ext>
              </a:extLst>
            </p:cNvPr>
            <p:cNvSpPr txBox="1"/>
            <p:nvPr/>
          </p:nvSpPr>
          <p:spPr>
            <a:xfrm>
              <a:off x="2291108" y="163993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17</a:t>
              </a:r>
              <a:endParaRPr lang="ko-KR" altLang="en-US" b="1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4747AED-13A5-355C-BEBC-AC31D9AFF998}"/>
                </a:ext>
              </a:extLst>
            </p:cNvPr>
            <p:cNvSpPr/>
            <p:nvPr/>
          </p:nvSpPr>
          <p:spPr>
            <a:xfrm>
              <a:off x="1636352" y="2062649"/>
              <a:ext cx="213700" cy="207722"/>
            </a:xfrm>
            <a:prstGeom prst="rect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17C334B0-3E57-FCC6-25AF-72B861B311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881" y="1821809"/>
            <a:ext cx="379606" cy="35081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12E1CC8-BDC4-DFFA-73B9-B66015F0F90C}"/>
              </a:ext>
            </a:extLst>
          </p:cNvPr>
          <p:cNvSpPr txBox="1"/>
          <p:nvPr/>
        </p:nvSpPr>
        <p:spPr>
          <a:xfrm>
            <a:off x="5604386" y="1539298"/>
            <a:ext cx="982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예약 취소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01B290-B4A9-AFF4-D9FF-001035DF304F}"/>
              </a:ext>
            </a:extLst>
          </p:cNvPr>
          <p:cNvSpPr txBox="1"/>
          <p:nvPr/>
        </p:nvSpPr>
        <p:spPr>
          <a:xfrm>
            <a:off x="6228640" y="1530052"/>
            <a:ext cx="618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|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chemeClr val="tx2"/>
                </a:solidFill>
              </a:rPr>
              <a:t>Today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AA72E71-15FB-2FE6-69F5-826F3ED715B6}"/>
              </a:ext>
            </a:extLst>
          </p:cNvPr>
          <p:cNvGrpSpPr/>
          <p:nvPr/>
        </p:nvGrpSpPr>
        <p:grpSpPr>
          <a:xfrm>
            <a:off x="1752119" y="1761087"/>
            <a:ext cx="442800" cy="435600"/>
            <a:chOff x="3487479" y="3160702"/>
            <a:chExt cx="404037" cy="404037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C4F7ADC-621C-8B89-1647-A27D3267855C}"/>
                </a:ext>
              </a:extLst>
            </p:cNvPr>
            <p:cNvSpPr/>
            <p:nvPr/>
          </p:nvSpPr>
          <p:spPr>
            <a:xfrm>
              <a:off x="3487479" y="3160702"/>
              <a:ext cx="404037" cy="404037"/>
            </a:xfrm>
            <a:prstGeom prst="ellipse">
              <a:avLst/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C56FC94-E66E-8FBA-0D88-3C82994F8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265" y="3247758"/>
              <a:ext cx="236464" cy="236464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809E26-FF43-8414-2F35-CE5D0B010076}"/>
              </a:ext>
            </a:extLst>
          </p:cNvPr>
          <p:cNvSpPr/>
          <p:nvPr/>
        </p:nvSpPr>
        <p:spPr>
          <a:xfrm>
            <a:off x="1323072" y="1251363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19D308-C000-4811-BAAB-33A9D5EB2D83}"/>
              </a:ext>
            </a:extLst>
          </p:cNvPr>
          <p:cNvSpPr/>
          <p:nvPr/>
        </p:nvSpPr>
        <p:spPr>
          <a:xfrm>
            <a:off x="2949006" y="1512419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914812-1780-F768-B464-B1C6137238A5}"/>
              </a:ext>
            </a:extLst>
          </p:cNvPr>
          <p:cNvSpPr/>
          <p:nvPr/>
        </p:nvSpPr>
        <p:spPr>
          <a:xfrm>
            <a:off x="4981425" y="1498291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539840D-A127-5E6B-B270-BED2B0B9259F}"/>
              </a:ext>
            </a:extLst>
          </p:cNvPr>
          <p:cNvSpPr/>
          <p:nvPr/>
        </p:nvSpPr>
        <p:spPr>
          <a:xfrm>
            <a:off x="6954776" y="1506680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94F141-235C-209A-DD94-DC5D418A9F84}"/>
              </a:ext>
            </a:extLst>
          </p:cNvPr>
          <p:cNvSpPr/>
          <p:nvPr/>
        </p:nvSpPr>
        <p:spPr>
          <a:xfrm>
            <a:off x="6953740" y="2504287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84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클래스 관리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8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0501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0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DA2F93-FB0F-4622-8A87-FA4B029DCE5A}"/>
              </a:ext>
            </a:extLst>
          </p:cNvPr>
          <p:cNvSpPr/>
          <p:nvPr/>
        </p:nvSpPr>
        <p:spPr>
          <a:xfrm>
            <a:off x="60053" y="3429000"/>
            <a:ext cx="1052006" cy="35744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클래스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0F324C6-9611-7323-6A81-A4ACBD7676CB}"/>
              </a:ext>
            </a:extLst>
          </p:cNvPr>
          <p:cNvCxnSpPr>
            <a:cxnSpLocks/>
          </p:cNvCxnSpPr>
          <p:nvPr/>
        </p:nvCxnSpPr>
        <p:spPr>
          <a:xfrm>
            <a:off x="311150" y="3978358"/>
            <a:ext cx="499341" cy="0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Shape 721">
            <a:extLst>
              <a:ext uri="{FF2B5EF4-FFF2-40B4-BE49-F238E27FC236}">
                <a16:creationId xmlns:a16="http://schemas.microsoft.com/office/drawing/2014/main" id="{6E2313EB-4E49-9065-D26E-225E9D7F4D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6215977"/>
              </p:ext>
            </p:extLst>
          </p:nvPr>
        </p:nvGraphicFramePr>
        <p:xfrm>
          <a:off x="7660932" y="621404"/>
          <a:ext cx="2188550" cy="2387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8B2902-E00F-C6B3-127E-0C278DC4AE57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11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DCFC4B-B20D-1E0E-4E81-FC0FFF322BD6}"/>
              </a:ext>
            </a:extLst>
          </p:cNvPr>
          <p:cNvSpPr/>
          <p:nvPr/>
        </p:nvSpPr>
        <p:spPr>
          <a:xfrm>
            <a:off x="1475473" y="1247166"/>
            <a:ext cx="5831338" cy="2855051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공지게시판 관리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8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0601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0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DA2F93-FB0F-4622-8A87-FA4B029DCE5A}"/>
              </a:ext>
            </a:extLst>
          </p:cNvPr>
          <p:cNvSpPr/>
          <p:nvPr/>
        </p:nvSpPr>
        <p:spPr>
          <a:xfrm>
            <a:off x="57392" y="4177145"/>
            <a:ext cx="1052006" cy="35744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게시판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0F324C6-9611-7323-6A81-A4ACBD7676CB}"/>
              </a:ext>
            </a:extLst>
          </p:cNvPr>
          <p:cNvCxnSpPr>
            <a:cxnSpLocks/>
          </p:cNvCxnSpPr>
          <p:nvPr/>
        </p:nvCxnSpPr>
        <p:spPr>
          <a:xfrm>
            <a:off x="307618" y="4774351"/>
            <a:ext cx="660400" cy="0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Shape 721">
            <a:extLst>
              <a:ext uri="{FF2B5EF4-FFF2-40B4-BE49-F238E27FC236}">
                <a16:creationId xmlns:a16="http://schemas.microsoft.com/office/drawing/2014/main" id="{491DB22E-E1A4-8029-AFDA-7197BCB22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7431051"/>
              </p:ext>
            </p:extLst>
          </p:nvPr>
        </p:nvGraphicFramePr>
        <p:xfrm>
          <a:off x="7660932" y="621404"/>
          <a:ext cx="2188550" cy="32113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공지사항을 관리할 수 있는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공지사항을 제목 기준으로 검색할 수 있는 화면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공지사항을 작성할 수 있는 버튼으로 누르면 공지사항을 작성하는 폼으로 이동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작성한 공지사항에 대한 리스트를 표현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제목을 클릭하면 공지사항에 대한 내용을 상세하게 볼 수 있는 상세페이지로 이동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공지사항을 수정하거나 삭제하는 기능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공지사항을 상단에 고정하는 기능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현재 고정중인 공지는 하늘색으로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아닌 것은 회색으로 표현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공지사항을 클릭했을 때 보이는 화면으로 상세 내용을 확인할 수 있다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해당 버튼들은 관리자에게만 보이는 버튼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FEF726-D8BD-E897-7BFD-A436880D0378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공지게시판 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DFB66D-3DB9-91D3-4CB9-01808AB1BC90}"/>
              </a:ext>
            </a:extLst>
          </p:cNvPr>
          <p:cNvCxnSpPr/>
          <p:nvPr/>
        </p:nvCxnSpPr>
        <p:spPr>
          <a:xfrm>
            <a:off x="1560352" y="1619075"/>
            <a:ext cx="56961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ADD909-49F3-4AB7-7B58-3AC5D758CA2F}"/>
              </a:ext>
            </a:extLst>
          </p:cNvPr>
          <p:cNvSpPr txBox="1"/>
          <p:nvPr/>
        </p:nvSpPr>
        <p:spPr>
          <a:xfrm>
            <a:off x="1501629" y="1249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공지사항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D308F2-04AA-9CCF-1F98-C03980F0B7FE}"/>
              </a:ext>
            </a:extLst>
          </p:cNvPr>
          <p:cNvGrpSpPr/>
          <p:nvPr/>
        </p:nvGrpSpPr>
        <p:grpSpPr>
          <a:xfrm>
            <a:off x="1560353" y="1814954"/>
            <a:ext cx="2835478" cy="240348"/>
            <a:chOff x="1560353" y="1814954"/>
            <a:chExt cx="2835478" cy="24034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0F7E5B5-F75F-CF28-23C8-8500F5806A42}"/>
                </a:ext>
              </a:extLst>
            </p:cNvPr>
            <p:cNvSpPr/>
            <p:nvPr/>
          </p:nvSpPr>
          <p:spPr>
            <a:xfrm>
              <a:off x="1560353" y="1814954"/>
              <a:ext cx="2835478" cy="24034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검색하기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….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1923096-5263-0846-D824-754291C3F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364" y="1869865"/>
              <a:ext cx="158876" cy="143927"/>
            </a:xfrm>
            <a:prstGeom prst="rect">
              <a:avLst/>
            </a:prstGeom>
          </p:spPr>
        </p:pic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D5287D2-859E-27CB-F738-09C98CAD26B1}"/>
                </a:ext>
              </a:extLst>
            </p:cNvPr>
            <p:cNvCxnSpPr>
              <a:cxnSpLocks/>
            </p:cNvCxnSpPr>
            <p:nvPr/>
          </p:nvCxnSpPr>
          <p:spPr>
            <a:xfrm>
              <a:off x="4135772" y="1814954"/>
              <a:ext cx="0" cy="2403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C32E704-AB4D-5BC5-EA77-937D88EB2527}"/>
              </a:ext>
            </a:extLst>
          </p:cNvPr>
          <p:cNvSpPr/>
          <p:nvPr/>
        </p:nvSpPr>
        <p:spPr>
          <a:xfrm>
            <a:off x="6015712" y="1814950"/>
            <a:ext cx="1154378" cy="240349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공지사항 작성</a:t>
            </a:r>
          </a:p>
        </p:txBody>
      </p: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BA71DB88-E376-DC2C-1539-BBC7E87F7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19596"/>
              </p:ext>
            </p:extLst>
          </p:nvPr>
        </p:nvGraphicFramePr>
        <p:xfrm>
          <a:off x="1543082" y="2285628"/>
          <a:ext cx="561537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593">
                  <a:extLst>
                    <a:ext uri="{9D8B030D-6E8A-4147-A177-3AD203B41FA5}">
                      <a16:colId xmlns:a16="http://schemas.microsoft.com/office/drawing/2014/main" val="106646802"/>
                    </a:ext>
                  </a:extLst>
                </a:gridCol>
                <a:gridCol w="2977675">
                  <a:extLst>
                    <a:ext uri="{9D8B030D-6E8A-4147-A177-3AD203B41FA5}">
                      <a16:colId xmlns:a16="http://schemas.microsoft.com/office/drawing/2014/main" val="3877624724"/>
                    </a:ext>
                  </a:extLst>
                </a:gridCol>
                <a:gridCol w="873443">
                  <a:extLst>
                    <a:ext uri="{9D8B030D-6E8A-4147-A177-3AD203B41FA5}">
                      <a16:colId xmlns:a16="http://schemas.microsoft.com/office/drawing/2014/main" val="1586413307"/>
                    </a:ext>
                  </a:extLst>
                </a:gridCol>
                <a:gridCol w="620214">
                  <a:extLst>
                    <a:ext uri="{9D8B030D-6E8A-4147-A177-3AD203B41FA5}">
                      <a16:colId xmlns:a16="http://schemas.microsoft.com/office/drawing/2014/main" val="814889279"/>
                    </a:ext>
                  </a:extLst>
                </a:gridCol>
                <a:gridCol w="721453">
                  <a:extLst>
                    <a:ext uri="{9D8B030D-6E8A-4147-A177-3AD203B41FA5}">
                      <a16:colId xmlns:a16="http://schemas.microsoft.com/office/drawing/2014/main" val="3342726245"/>
                    </a:ext>
                  </a:extLst>
                </a:gridCol>
              </a:tblGrid>
              <a:tr h="176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관리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상단고정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051014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129813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042443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44935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2023-03-10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780482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2023-02-23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524311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451434"/>
                  </a:ext>
                </a:extLst>
              </a:tr>
              <a:tr h="1892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2023-02-26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30133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A372ADF-468B-06A6-665E-B962D9D748C4}"/>
              </a:ext>
            </a:extLst>
          </p:cNvPr>
          <p:cNvSpPr/>
          <p:nvPr/>
        </p:nvSpPr>
        <p:spPr>
          <a:xfrm>
            <a:off x="5888799" y="2535130"/>
            <a:ext cx="219541" cy="138220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수정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64A577B-BB83-8527-6171-51A0EFD6D1B1}"/>
              </a:ext>
            </a:extLst>
          </p:cNvPr>
          <p:cNvSpPr/>
          <p:nvPr/>
        </p:nvSpPr>
        <p:spPr>
          <a:xfrm>
            <a:off x="6186178" y="2535130"/>
            <a:ext cx="219541" cy="138220"/>
          </a:xfrm>
          <a:prstGeom prst="round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삭제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9064ABB-0729-9309-B3F5-DCBBE5FD6438}"/>
              </a:ext>
            </a:extLst>
          </p:cNvPr>
          <p:cNvSpPr/>
          <p:nvPr/>
        </p:nvSpPr>
        <p:spPr>
          <a:xfrm>
            <a:off x="6538549" y="2535130"/>
            <a:ext cx="565247" cy="138220"/>
          </a:xfrm>
          <a:prstGeom prst="round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 err="1"/>
              <a:t>고정중</a:t>
            </a:r>
            <a:endParaRPr lang="ko-KR" altLang="en-US" sz="5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F0E08C2-2490-E8B7-E485-3E3BF93936C4}"/>
              </a:ext>
            </a:extLst>
          </p:cNvPr>
          <p:cNvSpPr/>
          <p:nvPr/>
        </p:nvSpPr>
        <p:spPr>
          <a:xfrm>
            <a:off x="6538548" y="2745055"/>
            <a:ext cx="565247" cy="1382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일반 </a:t>
            </a:r>
            <a:r>
              <a:rPr lang="ko-KR" altLang="en-US" sz="500" dirty="0" err="1"/>
              <a:t>게시중</a:t>
            </a:r>
            <a:endParaRPr lang="ko-KR" altLang="en-US" sz="5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77F76C6-823E-0F93-0841-F39B10787C56}"/>
              </a:ext>
            </a:extLst>
          </p:cNvPr>
          <p:cNvSpPr/>
          <p:nvPr/>
        </p:nvSpPr>
        <p:spPr>
          <a:xfrm>
            <a:off x="6538547" y="2958672"/>
            <a:ext cx="565247" cy="138220"/>
          </a:xfrm>
          <a:prstGeom prst="round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 err="1"/>
              <a:t>고정중</a:t>
            </a:r>
            <a:endParaRPr lang="ko-KR" altLang="en-US" sz="5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390CA48-0C19-042E-6B7F-E9E8C07A7CE1}"/>
              </a:ext>
            </a:extLst>
          </p:cNvPr>
          <p:cNvSpPr/>
          <p:nvPr/>
        </p:nvSpPr>
        <p:spPr>
          <a:xfrm>
            <a:off x="6538547" y="3167230"/>
            <a:ext cx="565247" cy="1382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일반 </a:t>
            </a:r>
            <a:r>
              <a:rPr lang="ko-KR" altLang="en-US" sz="500" dirty="0" err="1"/>
              <a:t>게시중</a:t>
            </a:r>
            <a:endParaRPr lang="ko-KR" altLang="en-US" sz="5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3A277B8-2D27-E073-6B12-4549BB9406AF}"/>
              </a:ext>
            </a:extLst>
          </p:cNvPr>
          <p:cNvSpPr/>
          <p:nvPr/>
        </p:nvSpPr>
        <p:spPr>
          <a:xfrm>
            <a:off x="6538546" y="3388272"/>
            <a:ext cx="565247" cy="13822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일반 </a:t>
            </a:r>
            <a:r>
              <a:rPr lang="ko-KR" altLang="en-US" sz="500" dirty="0" err="1"/>
              <a:t>게시중</a:t>
            </a:r>
            <a:endParaRPr lang="ko-KR" altLang="en-US" sz="5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EC7049A-F808-64C0-A3F6-392E9A915341}"/>
              </a:ext>
            </a:extLst>
          </p:cNvPr>
          <p:cNvSpPr/>
          <p:nvPr/>
        </p:nvSpPr>
        <p:spPr>
          <a:xfrm>
            <a:off x="6538546" y="3598197"/>
            <a:ext cx="565247" cy="138220"/>
          </a:xfrm>
          <a:prstGeom prst="round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 err="1"/>
              <a:t>고정중</a:t>
            </a:r>
            <a:endParaRPr lang="ko-KR" altLang="en-US" sz="5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184EB02-0D88-435E-71B0-9E72CE7467EF}"/>
              </a:ext>
            </a:extLst>
          </p:cNvPr>
          <p:cNvSpPr/>
          <p:nvPr/>
        </p:nvSpPr>
        <p:spPr>
          <a:xfrm>
            <a:off x="6538545" y="3811814"/>
            <a:ext cx="565247" cy="138220"/>
          </a:xfrm>
          <a:prstGeom prst="roundRect">
            <a:avLst/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 err="1"/>
              <a:t>고정중</a:t>
            </a:r>
            <a:endParaRPr lang="ko-KR" altLang="en-US" sz="5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F4CC63C-6B48-6ED3-C823-9F6F392FA20F}"/>
              </a:ext>
            </a:extLst>
          </p:cNvPr>
          <p:cNvSpPr/>
          <p:nvPr/>
        </p:nvSpPr>
        <p:spPr>
          <a:xfrm>
            <a:off x="5888799" y="2746677"/>
            <a:ext cx="219541" cy="138220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수정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44881D4-1952-A9E0-FC9A-7137FA8A085A}"/>
              </a:ext>
            </a:extLst>
          </p:cNvPr>
          <p:cNvSpPr/>
          <p:nvPr/>
        </p:nvSpPr>
        <p:spPr>
          <a:xfrm>
            <a:off x="6186178" y="2746677"/>
            <a:ext cx="219541" cy="138220"/>
          </a:xfrm>
          <a:prstGeom prst="round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삭제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86690FA-6DC1-AF5A-CB14-9D43D72A5AF4}"/>
              </a:ext>
            </a:extLst>
          </p:cNvPr>
          <p:cNvSpPr/>
          <p:nvPr/>
        </p:nvSpPr>
        <p:spPr>
          <a:xfrm>
            <a:off x="5888799" y="2958672"/>
            <a:ext cx="219541" cy="138220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A6B7630-1309-9070-F122-E0F1C26AF044}"/>
              </a:ext>
            </a:extLst>
          </p:cNvPr>
          <p:cNvSpPr/>
          <p:nvPr/>
        </p:nvSpPr>
        <p:spPr>
          <a:xfrm>
            <a:off x="6186178" y="2958672"/>
            <a:ext cx="219541" cy="138220"/>
          </a:xfrm>
          <a:prstGeom prst="round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삭제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87F6117-E50A-FA07-88B8-77A74661BE42}"/>
              </a:ext>
            </a:extLst>
          </p:cNvPr>
          <p:cNvSpPr/>
          <p:nvPr/>
        </p:nvSpPr>
        <p:spPr>
          <a:xfrm>
            <a:off x="5888799" y="3167230"/>
            <a:ext cx="219541" cy="138220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수정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A50F8D4-97C4-E01A-D97D-D58E1C19583A}"/>
              </a:ext>
            </a:extLst>
          </p:cNvPr>
          <p:cNvSpPr/>
          <p:nvPr/>
        </p:nvSpPr>
        <p:spPr>
          <a:xfrm>
            <a:off x="6186178" y="3167230"/>
            <a:ext cx="219541" cy="138220"/>
          </a:xfrm>
          <a:prstGeom prst="round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삭제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FF6CEEE-09C4-FEB6-D931-B1BDD1CFE714}"/>
              </a:ext>
            </a:extLst>
          </p:cNvPr>
          <p:cNvSpPr/>
          <p:nvPr/>
        </p:nvSpPr>
        <p:spPr>
          <a:xfrm>
            <a:off x="5888799" y="3385847"/>
            <a:ext cx="219541" cy="138220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수정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3706FC7-8BE9-C744-2DFA-04697AB3DDDA}"/>
              </a:ext>
            </a:extLst>
          </p:cNvPr>
          <p:cNvSpPr/>
          <p:nvPr/>
        </p:nvSpPr>
        <p:spPr>
          <a:xfrm>
            <a:off x="6186178" y="3385847"/>
            <a:ext cx="219541" cy="138220"/>
          </a:xfrm>
          <a:prstGeom prst="round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BCD4BF0-966A-ADD0-4616-6337B9E2158A}"/>
              </a:ext>
            </a:extLst>
          </p:cNvPr>
          <p:cNvSpPr/>
          <p:nvPr/>
        </p:nvSpPr>
        <p:spPr>
          <a:xfrm>
            <a:off x="5888799" y="3597996"/>
            <a:ext cx="219541" cy="138220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2CE9E97-0DA4-203D-EFCC-A9F313DC3C40}"/>
              </a:ext>
            </a:extLst>
          </p:cNvPr>
          <p:cNvSpPr/>
          <p:nvPr/>
        </p:nvSpPr>
        <p:spPr>
          <a:xfrm>
            <a:off x="6186178" y="3597996"/>
            <a:ext cx="219541" cy="138220"/>
          </a:xfrm>
          <a:prstGeom prst="round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33526F7-0116-6CCB-623F-EB2592FC9964}"/>
              </a:ext>
            </a:extLst>
          </p:cNvPr>
          <p:cNvSpPr/>
          <p:nvPr/>
        </p:nvSpPr>
        <p:spPr>
          <a:xfrm>
            <a:off x="5888799" y="3818171"/>
            <a:ext cx="219541" cy="138220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수정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E36A929-1042-86B9-CE0F-2FAF70ED044B}"/>
              </a:ext>
            </a:extLst>
          </p:cNvPr>
          <p:cNvSpPr/>
          <p:nvPr/>
        </p:nvSpPr>
        <p:spPr>
          <a:xfrm>
            <a:off x="6186178" y="3818171"/>
            <a:ext cx="219541" cy="138220"/>
          </a:xfrm>
          <a:prstGeom prst="round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500" dirty="0"/>
              <a:t>삭제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3BDCC-6FBC-FABF-153A-CD599F05CF8A}"/>
              </a:ext>
            </a:extLst>
          </p:cNvPr>
          <p:cNvSpPr/>
          <p:nvPr/>
        </p:nvSpPr>
        <p:spPr>
          <a:xfrm>
            <a:off x="1321902" y="1247166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A5D14F-AFFF-B295-5E07-6102B977D4B8}"/>
              </a:ext>
            </a:extLst>
          </p:cNvPr>
          <p:cNvSpPr/>
          <p:nvPr/>
        </p:nvSpPr>
        <p:spPr>
          <a:xfrm>
            <a:off x="1629125" y="1646088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A16416-ED8E-1B9F-EE1F-8AD0460ABDD6}"/>
              </a:ext>
            </a:extLst>
          </p:cNvPr>
          <p:cNvSpPr/>
          <p:nvPr/>
        </p:nvSpPr>
        <p:spPr>
          <a:xfrm>
            <a:off x="5860664" y="1857397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E7CE97-3364-95F4-08BE-C8EB5FFBC734}"/>
              </a:ext>
            </a:extLst>
          </p:cNvPr>
          <p:cNvSpPr/>
          <p:nvPr/>
        </p:nvSpPr>
        <p:spPr>
          <a:xfrm>
            <a:off x="1629124" y="2166749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F20CC4-FEC0-7513-77E1-CA3CEC257F32}"/>
              </a:ext>
            </a:extLst>
          </p:cNvPr>
          <p:cNvSpPr/>
          <p:nvPr/>
        </p:nvSpPr>
        <p:spPr>
          <a:xfrm>
            <a:off x="6028054" y="2116764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E50754-1016-DB61-4782-8CB2C33AFE81}"/>
              </a:ext>
            </a:extLst>
          </p:cNvPr>
          <p:cNvSpPr/>
          <p:nvPr/>
        </p:nvSpPr>
        <p:spPr>
          <a:xfrm>
            <a:off x="6693373" y="2111130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C92E54-1B6E-5ACB-593C-A122E2B9328A}"/>
              </a:ext>
            </a:extLst>
          </p:cNvPr>
          <p:cNvSpPr/>
          <p:nvPr/>
        </p:nvSpPr>
        <p:spPr>
          <a:xfrm>
            <a:off x="1469141" y="4482415"/>
            <a:ext cx="5434446" cy="1854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6B7537-ED21-6537-1E03-780FA28B2C5C}"/>
              </a:ext>
            </a:extLst>
          </p:cNvPr>
          <p:cNvSpPr txBox="1"/>
          <p:nvPr/>
        </p:nvSpPr>
        <p:spPr>
          <a:xfrm flipH="1">
            <a:off x="1556605" y="4661521"/>
            <a:ext cx="244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공지사항</a:t>
            </a:r>
            <a:r>
              <a:rPr lang="en-US" altLang="ko-KR" dirty="0"/>
              <a:t>7</a:t>
            </a:r>
            <a:r>
              <a:rPr lang="ko-KR" altLang="en-US" dirty="0"/>
              <a:t>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D0D2E7-AF1B-FD41-95EB-473D1CC76289}"/>
              </a:ext>
            </a:extLst>
          </p:cNvPr>
          <p:cNvSpPr txBox="1"/>
          <p:nvPr/>
        </p:nvSpPr>
        <p:spPr>
          <a:xfrm flipH="1">
            <a:off x="5163019" y="4874185"/>
            <a:ext cx="1740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</a:t>
            </a:r>
            <a:r>
              <a:rPr lang="en-US" altLang="ko-KR" sz="1000" dirty="0"/>
              <a:t>(2023-03-13 13:14)</a:t>
            </a:r>
            <a:endParaRPr lang="ko-KR" altLang="en-US" sz="10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07E3777-E8C2-ADDF-850C-487DA6D6637A}"/>
              </a:ext>
            </a:extLst>
          </p:cNvPr>
          <p:cNvCxnSpPr/>
          <p:nvPr/>
        </p:nvCxnSpPr>
        <p:spPr>
          <a:xfrm>
            <a:off x="1469141" y="5209959"/>
            <a:ext cx="543444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569122-3510-B167-E71D-CCD094775447}"/>
              </a:ext>
            </a:extLst>
          </p:cNvPr>
          <p:cNvSpPr txBox="1"/>
          <p:nvPr/>
        </p:nvSpPr>
        <p:spPr>
          <a:xfrm flipH="1">
            <a:off x="1556605" y="5435231"/>
            <a:ext cx="43236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공지사항 </a:t>
            </a:r>
            <a:r>
              <a:rPr lang="en-US" altLang="ko-KR" sz="1100" dirty="0"/>
              <a:t>7</a:t>
            </a:r>
            <a:r>
              <a:rPr lang="ko-KR" altLang="en-US" sz="1100" dirty="0"/>
              <a:t>번 입니다</a:t>
            </a:r>
            <a:endParaRPr lang="en-US" altLang="ko-KR" sz="1100" dirty="0"/>
          </a:p>
          <a:p>
            <a:r>
              <a:rPr lang="ko-KR" altLang="en-US" sz="1100" dirty="0"/>
              <a:t>잘 확인 하시고 문제 없길 바랍니다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4E77728-F87D-45C3-B537-4CF5C8E792CE}"/>
              </a:ext>
            </a:extLst>
          </p:cNvPr>
          <p:cNvSpPr/>
          <p:nvPr/>
        </p:nvSpPr>
        <p:spPr>
          <a:xfrm>
            <a:off x="5821046" y="4648666"/>
            <a:ext cx="424513" cy="236998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1000" dirty="0"/>
              <a:t>수정</a:t>
            </a:r>
            <a:endParaRPr lang="ko-KR" altLang="en-US" sz="5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EBCB0687-BD26-D723-5486-52DB34D8DBBB}"/>
              </a:ext>
            </a:extLst>
          </p:cNvPr>
          <p:cNvSpPr/>
          <p:nvPr/>
        </p:nvSpPr>
        <p:spPr>
          <a:xfrm>
            <a:off x="6302153" y="4648666"/>
            <a:ext cx="424513" cy="236998"/>
          </a:xfrm>
          <a:prstGeom prst="round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900" dirty="0"/>
              <a:t>삭제</a:t>
            </a:r>
            <a:endParaRPr lang="ko-KR" altLang="en-US" sz="5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D03C435-1E44-73B9-4D72-9CECB54B68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830" y="4935543"/>
            <a:ext cx="104378" cy="123242"/>
          </a:xfrm>
          <a:prstGeom prst="rect">
            <a:avLst/>
          </a:prstGeom>
        </p:spPr>
      </p:pic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C690331F-6D1C-F08F-95CF-1856BBF36012}"/>
              </a:ext>
            </a:extLst>
          </p:cNvPr>
          <p:cNvSpPr/>
          <p:nvPr/>
        </p:nvSpPr>
        <p:spPr>
          <a:xfrm>
            <a:off x="2723530" y="2625754"/>
            <a:ext cx="947856" cy="1845157"/>
          </a:xfrm>
          <a:custGeom>
            <a:avLst/>
            <a:gdLst>
              <a:gd name="connsiteX0" fmla="*/ 0 w 2154803"/>
              <a:gd name="connsiteY0" fmla="*/ 0 h 1447137"/>
              <a:gd name="connsiteX1" fmla="*/ 2154803 w 2154803"/>
              <a:gd name="connsiteY1" fmla="*/ 0 h 1447137"/>
              <a:gd name="connsiteX2" fmla="*/ 2154803 w 2154803"/>
              <a:gd name="connsiteY2" fmla="*/ 1447137 h 144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803" h="1447137">
                <a:moveTo>
                  <a:pt x="0" y="0"/>
                </a:moveTo>
                <a:lnTo>
                  <a:pt x="2154803" y="0"/>
                </a:lnTo>
                <a:lnTo>
                  <a:pt x="2154803" y="1447137"/>
                </a:lnTo>
              </a:path>
            </a:pathLst>
          </a:custGeom>
          <a:noFill/>
          <a:ln w="9525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4AC6DC6-46BC-D3A9-5E9E-C9ED04CD8F7E}"/>
              </a:ext>
            </a:extLst>
          </p:cNvPr>
          <p:cNvSpPr/>
          <p:nvPr/>
        </p:nvSpPr>
        <p:spPr>
          <a:xfrm>
            <a:off x="5644125" y="4654454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80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공지게시판 관리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8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0601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0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/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DA2F93-FB0F-4622-8A87-FA4B029DCE5A}"/>
              </a:ext>
            </a:extLst>
          </p:cNvPr>
          <p:cNvSpPr/>
          <p:nvPr/>
        </p:nvSpPr>
        <p:spPr>
          <a:xfrm>
            <a:off x="57392" y="4177145"/>
            <a:ext cx="1052006" cy="35744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게시판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0F324C6-9611-7323-6A81-A4ACBD7676CB}"/>
              </a:ext>
            </a:extLst>
          </p:cNvPr>
          <p:cNvCxnSpPr>
            <a:cxnSpLocks/>
          </p:cNvCxnSpPr>
          <p:nvPr/>
        </p:nvCxnSpPr>
        <p:spPr>
          <a:xfrm>
            <a:off x="307618" y="4774351"/>
            <a:ext cx="660400" cy="0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Shape 721">
            <a:extLst>
              <a:ext uri="{FF2B5EF4-FFF2-40B4-BE49-F238E27FC236}">
                <a16:creationId xmlns:a16="http://schemas.microsoft.com/office/drawing/2014/main" id="{491DB22E-E1A4-8029-AFDA-7197BCB22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671495"/>
              </p:ext>
            </p:extLst>
          </p:nvPr>
        </p:nvGraphicFramePr>
        <p:xfrm>
          <a:off x="7660932" y="621404"/>
          <a:ext cx="2188550" cy="25946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 작성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상단에 고정여부를 선택하기 위한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토글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기본값은 일반 게시 상태이고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 시 상단 고정으로 변경된다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F04670A-9A0A-764A-CE96-1729DD584CD6}"/>
              </a:ext>
            </a:extLst>
          </p:cNvPr>
          <p:cNvSpPr/>
          <p:nvPr/>
        </p:nvSpPr>
        <p:spPr>
          <a:xfrm>
            <a:off x="1401754" y="1376838"/>
            <a:ext cx="5117523" cy="4505473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FABFA42A-6F91-E3D0-BB60-5EE51A594A21}"/>
              </a:ext>
            </a:extLst>
          </p:cNvPr>
          <p:cNvCxnSpPr>
            <a:cxnSpLocks/>
          </p:cNvCxnSpPr>
          <p:nvPr/>
        </p:nvCxnSpPr>
        <p:spPr>
          <a:xfrm>
            <a:off x="1401755" y="2419285"/>
            <a:ext cx="5117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DC1170B-D5C8-19F3-F9C2-05C339954337}"/>
              </a:ext>
            </a:extLst>
          </p:cNvPr>
          <p:cNvSpPr txBox="1"/>
          <p:nvPr/>
        </p:nvSpPr>
        <p:spPr>
          <a:xfrm>
            <a:off x="3143624" y="137683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공지사항 작성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14E767-2AD4-E5A2-FE59-FEFBC0FD63F1}"/>
              </a:ext>
            </a:extLst>
          </p:cNvPr>
          <p:cNvSpPr txBox="1"/>
          <p:nvPr/>
        </p:nvSpPr>
        <p:spPr>
          <a:xfrm flipH="1">
            <a:off x="1495125" y="3894131"/>
            <a:ext cx="458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본문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D79D286-5CC9-0BF8-6150-2C98DFB9D00B}"/>
              </a:ext>
            </a:extLst>
          </p:cNvPr>
          <p:cNvSpPr/>
          <p:nvPr/>
        </p:nvSpPr>
        <p:spPr>
          <a:xfrm>
            <a:off x="2047005" y="2522367"/>
            <a:ext cx="4322618" cy="2906868"/>
          </a:xfrm>
          <a:prstGeom prst="roundRect">
            <a:avLst>
              <a:gd name="adj" fmla="val 142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본문을 입력해주세요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22DE794-FFE2-769C-72CD-6FAAD8A06D60}"/>
              </a:ext>
            </a:extLst>
          </p:cNvPr>
          <p:cNvSpPr/>
          <p:nvPr/>
        </p:nvSpPr>
        <p:spPr>
          <a:xfrm>
            <a:off x="4497381" y="5530270"/>
            <a:ext cx="911208" cy="306529"/>
          </a:xfrm>
          <a:prstGeom prst="roundRect">
            <a:avLst>
              <a:gd name="adj" fmla="val 18940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등록하기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6BACD6-CBDF-7F0A-0E33-28E74C935D0B}"/>
              </a:ext>
            </a:extLst>
          </p:cNvPr>
          <p:cNvSpPr txBox="1"/>
          <p:nvPr/>
        </p:nvSpPr>
        <p:spPr>
          <a:xfrm flipH="1">
            <a:off x="1365727" y="2031238"/>
            <a:ext cx="717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제목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BF32BD12-E010-CF0C-2B11-B20FD6FFFC15}"/>
              </a:ext>
            </a:extLst>
          </p:cNvPr>
          <p:cNvSpPr/>
          <p:nvPr/>
        </p:nvSpPr>
        <p:spPr>
          <a:xfrm>
            <a:off x="2047005" y="2008430"/>
            <a:ext cx="4322618" cy="306529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제목을 입력해주세요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720686A-5A13-DC26-F50C-972AB1DB8F0E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공지게시판 관리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작성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AA79560D-8CCA-2506-7F24-44CD09D4BB07}"/>
              </a:ext>
            </a:extLst>
          </p:cNvPr>
          <p:cNvSpPr/>
          <p:nvPr/>
        </p:nvSpPr>
        <p:spPr>
          <a:xfrm>
            <a:off x="5460841" y="5530269"/>
            <a:ext cx="911208" cy="306529"/>
          </a:xfrm>
          <a:prstGeom prst="roundRect">
            <a:avLst>
              <a:gd name="adj" fmla="val 18940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뒤로가기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84EC13F4-6DC4-48D3-2052-2AE4647D9DF8}"/>
              </a:ext>
            </a:extLst>
          </p:cNvPr>
          <p:cNvSpPr/>
          <p:nvPr/>
        </p:nvSpPr>
        <p:spPr>
          <a:xfrm>
            <a:off x="5454392" y="1656388"/>
            <a:ext cx="911208" cy="306529"/>
          </a:xfrm>
          <a:prstGeom prst="roundRect">
            <a:avLst>
              <a:gd name="adj" fmla="val 18940"/>
            </a:avLst>
          </a:prstGeom>
          <a:solidFill>
            <a:srgbClr val="A6A6A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일반 게시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63AF83-B16B-88DA-4D82-51AD6F4C9D1F}"/>
              </a:ext>
            </a:extLst>
          </p:cNvPr>
          <p:cNvSpPr txBox="1"/>
          <p:nvPr/>
        </p:nvSpPr>
        <p:spPr>
          <a:xfrm>
            <a:off x="5493936" y="1401197"/>
            <a:ext cx="9092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상단고정 여부</a:t>
            </a:r>
          </a:p>
        </p:txBody>
      </p:sp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925FDEDB-998A-5DD4-7A8D-AE80E407DDAE}"/>
              </a:ext>
            </a:extLst>
          </p:cNvPr>
          <p:cNvSpPr/>
          <p:nvPr/>
        </p:nvSpPr>
        <p:spPr>
          <a:xfrm>
            <a:off x="6396833" y="1817112"/>
            <a:ext cx="799432" cy="497846"/>
          </a:xfrm>
          <a:custGeom>
            <a:avLst/>
            <a:gdLst>
              <a:gd name="connsiteX0" fmla="*/ 0 w 2154803"/>
              <a:gd name="connsiteY0" fmla="*/ 0 h 1447137"/>
              <a:gd name="connsiteX1" fmla="*/ 2154803 w 2154803"/>
              <a:gd name="connsiteY1" fmla="*/ 0 h 1447137"/>
              <a:gd name="connsiteX2" fmla="*/ 2154803 w 2154803"/>
              <a:gd name="connsiteY2" fmla="*/ 1447137 h 144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803" h="1447137">
                <a:moveTo>
                  <a:pt x="0" y="0"/>
                </a:moveTo>
                <a:lnTo>
                  <a:pt x="2154803" y="0"/>
                </a:lnTo>
                <a:lnTo>
                  <a:pt x="2154803" y="1447137"/>
                </a:lnTo>
              </a:path>
            </a:pathLst>
          </a:custGeom>
          <a:noFill/>
          <a:ln w="9525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E816A0B1-F5B9-2003-B843-0B2D30BDEC08}"/>
              </a:ext>
            </a:extLst>
          </p:cNvPr>
          <p:cNvSpPr/>
          <p:nvPr/>
        </p:nvSpPr>
        <p:spPr>
          <a:xfrm>
            <a:off x="6648192" y="2369102"/>
            <a:ext cx="911208" cy="306529"/>
          </a:xfrm>
          <a:prstGeom prst="roundRect">
            <a:avLst>
              <a:gd name="adj" fmla="val 18940"/>
            </a:avLst>
          </a:prstGeom>
          <a:solidFill>
            <a:srgbClr val="00B0F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상단 고정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ECE26D4-E566-BE7B-F888-E19E29CFDD7B}"/>
              </a:ext>
            </a:extLst>
          </p:cNvPr>
          <p:cNvSpPr/>
          <p:nvPr/>
        </p:nvSpPr>
        <p:spPr>
          <a:xfrm>
            <a:off x="5300631" y="1719662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4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73EF0E-45D9-1735-F519-6CFDAEC80D0C}"/>
              </a:ext>
            </a:extLst>
          </p:cNvPr>
          <p:cNvSpPr/>
          <p:nvPr/>
        </p:nvSpPr>
        <p:spPr>
          <a:xfrm>
            <a:off x="1475473" y="1247166"/>
            <a:ext cx="5831338" cy="3903674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문의게시판 관리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8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0602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0" name="Shape 720"/>
          <p:cNvSpPr/>
          <p:nvPr/>
        </p:nvSpPr>
        <p:spPr>
          <a:xfrm>
            <a:off x="7109451" y="61928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Shape 721">
            <a:extLst>
              <a:ext uri="{FF2B5EF4-FFF2-40B4-BE49-F238E27FC236}">
                <a16:creationId xmlns:a16="http://schemas.microsoft.com/office/drawing/2014/main" id="{491DB22E-E1A4-8029-AFDA-7197BCB22BCB}"/>
              </a:ext>
            </a:extLst>
          </p:cNvPr>
          <p:cNvGraphicFramePr/>
          <p:nvPr/>
        </p:nvGraphicFramePr>
        <p:xfrm>
          <a:off x="7660932" y="621404"/>
          <a:ext cx="2188550" cy="31104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문의사항을 관리할 수 있는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문의사항을 검색할 수 있는 기능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문의사항 리스트를 표현해주는 화면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공지게시판 관리에서 상단 고정한 공지사항들을 문의게시판 상단에 표현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공지사항을 클릭하면 상세내용을 볼 수 있는 페이지로 이동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사용자가 작성한 문의사항을 표현해주는 화면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문의사항을 클릭하면 상세페이지로 이동되며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답변을 작성할 수 있다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관리자가 사용자의 문의사항에 대한 답변을 표현해주는 화면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문의사항을 등록한 작성자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혹은 관리자만 조회 가능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.)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AB8179-34E3-0A71-9CAF-DBA0F53B3E63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문의게시판 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EF65BE-8B70-CA86-D442-2A889D2F96E0}"/>
              </a:ext>
            </a:extLst>
          </p:cNvPr>
          <p:cNvCxnSpPr/>
          <p:nvPr/>
        </p:nvCxnSpPr>
        <p:spPr>
          <a:xfrm>
            <a:off x="1560352" y="1619075"/>
            <a:ext cx="56961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4031B3-6C36-055B-F7F6-95552AF30408}"/>
              </a:ext>
            </a:extLst>
          </p:cNvPr>
          <p:cNvSpPr txBox="1"/>
          <p:nvPr/>
        </p:nvSpPr>
        <p:spPr>
          <a:xfrm>
            <a:off x="1501629" y="12497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문의사항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FA962D8-ED7C-DA68-78D9-C2CA01DF1737}"/>
              </a:ext>
            </a:extLst>
          </p:cNvPr>
          <p:cNvGrpSpPr/>
          <p:nvPr/>
        </p:nvGrpSpPr>
        <p:grpSpPr>
          <a:xfrm>
            <a:off x="3897507" y="1988407"/>
            <a:ext cx="2835478" cy="240348"/>
            <a:chOff x="1560353" y="1814954"/>
            <a:chExt cx="2835478" cy="24034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5912534-40A7-B396-E580-7A82082FB9B0}"/>
                </a:ext>
              </a:extLst>
            </p:cNvPr>
            <p:cNvSpPr/>
            <p:nvPr/>
          </p:nvSpPr>
          <p:spPr>
            <a:xfrm>
              <a:off x="1560353" y="1814954"/>
              <a:ext cx="2835478" cy="24034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검색하기</a:t>
              </a:r>
              <a:r>
                <a:rPr lang="en-US" altLang="ko-KR" sz="1200" dirty="0">
                  <a:solidFill>
                    <a:schemeClr val="bg1">
                      <a:lumMod val="85000"/>
                    </a:schemeClr>
                  </a:solidFill>
                </a:rPr>
                <a:t>….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94F63C0-2C1F-9B0B-8590-642B4C019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6364" y="1869865"/>
              <a:ext cx="158876" cy="143927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C8143E-CF2C-C598-DF3C-0E39885BAF93}"/>
                </a:ext>
              </a:extLst>
            </p:cNvPr>
            <p:cNvCxnSpPr>
              <a:cxnSpLocks/>
            </p:cNvCxnSpPr>
            <p:nvPr/>
          </p:nvCxnSpPr>
          <p:spPr>
            <a:xfrm>
              <a:off x="4135772" y="1814954"/>
              <a:ext cx="0" cy="2403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표 20">
            <a:extLst>
              <a:ext uri="{FF2B5EF4-FFF2-40B4-BE49-F238E27FC236}">
                <a16:creationId xmlns:a16="http://schemas.microsoft.com/office/drawing/2014/main" id="{587956AA-3D56-F231-7537-332DE4F187D0}"/>
              </a:ext>
            </a:extLst>
          </p:cNvPr>
          <p:cNvGraphicFramePr>
            <a:graphicFrameLocks noGrp="1"/>
          </p:cNvGraphicFramePr>
          <p:nvPr/>
        </p:nvGraphicFramePr>
        <p:xfrm>
          <a:off x="1885398" y="2321935"/>
          <a:ext cx="5181532" cy="2687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69">
                  <a:extLst>
                    <a:ext uri="{9D8B030D-6E8A-4147-A177-3AD203B41FA5}">
                      <a16:colId xmlns:a16="http://schemas.microsoft.com/office/drawing/2014/main" val="106646802"/>
                    </a:ext>
                  </a:extLst>
                </a:gridCol>
                <a:gridCol w="3120183">
                  <a:extLst>
                    <a:ext uri="{9D8B030D-6E8A-4147-A177-3AD203B41FA5}">
                      <a16:colId xmlns:a16="http://schemas.microsoft.com/office/drawing/2014/main" val="3877624724"/>
                    </a:ext>
                  </a:extLst>
                </a:gridCol>
                <a:gridCol w="811245">
                  <a:extLst>
                    <a:ext uri="{9D8B030D-6E8A-4147-A177-3AD203B41FA5}">
                      <a16:colId xmlns:a16="http://schemas.microsoft.com/office/drawing/2014/main" val="814889279"/>
                    </a:ext>
                  </a:extLst>
                </a:gridCol>
                <a:gridCol w="788335">
                  <a:extLst>
                    <a:ext uri="{9D8B030D-6E8A-4147-A177-3AD203B41FA5}">
                      <a16:colId xmlns:a16="http://schemas.microsoft.com/office/drawing/2014/main" val="3342726245"/>
                    </a:ext>
                  </a:extLst>
                </a:gridCol>
              </a:tblGrid>
              <a:tr h="275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051014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129813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44935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2023-02-24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451434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2023-02-26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301332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클래스 신청 언제 열리나요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2023-02-11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143977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      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클래스 신청 언제 열리나요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?]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답변입니다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209136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결제 취소 했는데 언제 입금되나요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35568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문의 드립니다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2023-02-14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489397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      [[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문의 드립니다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.]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답변입니다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2023-02-16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737784"/>
                  </a:ext>
                </a:extLst>
              </a:tr>
              <a:tr h="241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신규 클래스 개설 문의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2023-02-28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670278"/>
                  </a:ext>
                </a:extLst>
              </a:tr>
            </a:tbl>
          </a:graphicData>
        </a:graphic>
      </p:graphicFrame>
      <p:pic>
        <p:nvPicPr>
          <p:cNvPr id="35" name="그림 34">
            <a:extLst>
              <a:ext uri="{FF2B5EF4-FFF2-40B4-BE49-F238E27FC236}">
                <a16:creationId xmlns:a16="http://schemas.microsoft.com/office/drawing/2014/main" id="{8FA9ECE6-8AFE-19FB-1701-638F0264FF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71" y="2651416"/>
            <a:ext cx="148720" cy="14872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7EC2440-7766-CF49-34B3-13CB9DCD43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71" y="2880055"/>
            <a:ext cx="148720" cy="14872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FECF17A-0987-2F55-215A-C20FB0BAB7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71" y="3108694"/>
            <a:ext cx="148720" cy="14872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7EECA16-4E94-990D-BF05-FC9233F67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152" y="3354640"/>
            <a:ext cx="148720" cy="14872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E383B773-51E3-1D73-F61A-F6D2E905F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3" y="3873598"/>
            <a:ext cx="107852" cy="10785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6AD1925-8430-6349-84A4-EC41A87F19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3" y="4592279"/>
            <a:ext cx="107852" cy="10785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82D9C-3E36-CDFB-8B48-21954597DC7F}"/>
              </a:ext>
            </a:extLst>
          </p:cNvPr>
          <p:cNvSpPr/>
          <p:nvPr/>
        </p:nvSpPr>
        <p:spPr>
          <a:xfrm>
            <a:off x="1321902" y="1247166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162140-CD35-1B10-2872-50812B872DDC}"/>
              </a:ext>
            </a:extLst>
          </p:cNvPr>
          <p:cNvSpPr/>
          <p:nvPr/>
        </p:nvSpPr>
        <p:spPr>
          <a:xfrm>
            <a:off x="3743936" y="2011982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8FA52F-D90B-87A9-B4DA-668F1F774455}"/>
              </a:ext>
            </a:extLst>
          </p:cNvPr>
          <p:cNvSpPr/>
          <p:nvPr/>
        </p:nvSpPr>
        <p:spPr>
          <a:xfrm>
            <a:off x="2027301" y="2161538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CBAB2A-DE9C-399D-8516-314303EBE77E}"/>
              </a:ext>
            </a:extLst>
          </p:cNvPr>
          <p:cNvSpPr/>
          <p:nvPr/>
        </p:nvSpPr>
        <p:spPr>
          <a:xfrm>
            <a:off x="1729029" y="2631275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D7233B-0D59-4C2D-446A-AA955AD8621B}"/>
              </a:ext>
            </a:extLst>
          </p:cNvPr>
          <p:cNvSpPr/>
          <p:nvPr/>
        </p:nvSpPr>
        <p:spPr>
          <a:xfrm>
            <a:off x="3047499" y="2631275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721E40-35D8-3516-C3AC-4E9605C3CD69}"/>
              </a:ext>
            </a:extLst>
          </p:cNvPr>
          <p:cNvSpPr/>
          <p:nvPr/>
        </p:nvSpPr>
        <p:spPr>
          <a:xfrm>
            <a:off x="1805814" y="3607724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85F59D-3F3B-CBF3-141D-B997F0448F6A}"/>
              </a:ext>
            </a:extLst>
          </p:cNvPr>
          <p:cNvSpPr/>
          <p:nvPr/>
        </p:nvSpPr>
        <p:spPr>
          <a:xfrm>
            <a:off x="1805814" y="3852987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7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740B9A-47FD-E0F5-2788-7E955C711534}"/>
              </a:ext>
            </a:extLst>
          </p:cNvPr>
          <p:cNvSpPr/>
          <p:nvPr/>
        </p:nvSpPr>
        <p:spPr>
          <a:xfrm>
            <a:off x="57392" y="4177145"/>
            <a:ext cx="1052006" cy="35744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게시판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8E41482-1904-0FD6-2624-1A0FBFABD189}"/>
              </a:ext>
            </a:extLst>
          </p:cNvPr>
          <p:cNvCxnSpPr>
            <a:cxnSpLocks/>
          </p:cNvCxnSpPr>
          <p:nvPr/>
        </p:nvCxnSpPr>
        <p:spPr>
          <a:xfrm>
            <a:off x="307618" y="5014943"/>
            <a:ext cx="660400" cy="0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83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022736-4BD1-FEF5-23B2-D589E8351B83}"/>
              </a:ext>
            </a:extLst>
          </p:cNvPr>
          <p:cNvSpPr/>
          <p:nvPr/>
        </p:nvSpPr>
        <p:spPr>
          <a:xfrm>
            <a:off x="1475473" y="1274540"/>
            <a:ext cx="5831338" cy="2039111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문의게시판 관리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8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0602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0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/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Shape 721">
            <a:extLst>
              <a:ext uri="{FF2B5EF4-FFF2-40B4-BE49-F238E27FC236}">
                <a16:creationId xmlns:a16="http://schemas.microsoft.com/office/drawing/2014/main" id="{491DB22E-E1A4-8029-AFDA-7197BCB22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335780"/>
              </p:ext>
            </p:extLst>
          </p:nvPr>
        </p:nvGraphicFramePr>
        <p:xfrm>
          <a:off x="7660932" y="621404"/>
          <a:ext cx="2188550" cy="30581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문의사항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5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번 기능을 추가 설명하는 화면으로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사용자가 공지사항을 클릭했을 때 사용자에게 보이는 화면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수정 및 삭제 버튼은 사용자에게 보이지 않음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사용자가 남긴 문의사항을 클릭하면 아래와 같이 상세페이지로 이동되고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아직 답변이 달리지 않은 문의사항에 한해 답변을 달거나 삭제할 수 있다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AB8179-34E3-0A71-9CAF-DBA0F53B3E63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문의게시판 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740B9A-47FD-E0F5-2788-7E955C711534}"/>
              </a:ext>
            </a:extLst>
          </p:cNvPr>
          <p:cNvSpPr/>
          <p:nvPr/>
        </p:nvSpPr>
        <p:spPr>
          <a:xfrm>
            <a:off x="57392" y="4177145"/>
            <a:ext cx="1052006" cy="35744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게시판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8E41482-1904-0FD6-2624-1A0FBFABD189}"/>
              </a:ext>
            </a:extLst>
          </p:cNvPr>
          <p:cNvCxnSpPr>
            <a:cxnSpLocks/>
          </p:cNvCxnSpPr>
          <p:nvPr/>
        </p:nvCxnSpPr>
        <p:spPr>
          <a:xfrm>
            <a:off x="307618" y="5014943"/>
            <a:ext cx="660400" cy="0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E39F7E-4158-2E2F-EB59-DA4224E627DD}"/>
              </a:ext>
            </a:extLst>
          </p:cNvPr>
          <p:cNvSpPr/>
          <p:nvPr/>
        </p:nvSpPr>
        <p:spPr>
          <a:xfrm>
            <a:off x="1626177" y="1371600"/>
            <a:ext cx="5434446" cy="1854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B6A28F-FE7D-95B4-6EDF-117646A7840F}"/>
              </a:ext>
            </a:extLst>
          </p:cNvPr>
          <p:cNvSpPr txBox="1"/>
          <p:nvPr/>
        </p:nvSpPr>
        <p:spPr>
          <a:xfrm flipH="1">
            <a:off x="1713641" y="1550706"/>
            <a:ext cx="244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공지사항</a:t>
            </a:r>
            <a:r>
              <a:rPr lang="en-US" altLang="ko-KR" dirty="0"/>
              <a:t>7</a:t>
            </a:r>
            <a:r>
              <a:rPr lang="ko-KR" altLang="en-US" dirty="0"/>
              <a:t>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B5A387-BEA3-D597-E78E-8A7CD032752C}"/>
              </a:ext>
            </a:extLst>
          </p:cNvPr>
          <p:cNvSpPr txBox="1"/>
          <p:nvPr/>
        </p:nvSpPr>
        <p:spPr>
          <a:xfrm flipH="1">
            <a:off x="5320055" y="1763370"/>
            <a:ext cx="1740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관리자 </a:t>
            </a:r>
            <a:r>
              <a:rPr lang="en-US" altLang="ko-KR" sz="1000" dirty="0"/>
              <a:t>(2023-03-13 13:14)</a:t>
            </a:r>
            <a:endParaRPr lang="ko-KR" altLang="en-US" sz="10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699A6B0-D3DD-74C2-51B9-708F402C4C18}"/>
              </a:ext>
            </a:extLst>
          </p:cNvPr>
          <p:cNvCxnSpPr/>
          <p:nvPr/>
        </p:nvCxnSpPr>
        <p:spPr>
          <a:xfrm>
            <a:off x="1626177" y="2099144"/>
            <a:ext cx="543444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7FC523-8A9F-9CFB-6FD8-34F359D8A005}"/>
              </a:ext>
            </a:extLst>
          </p:cNvPr>
          <p:cNvSpPr txBox="1"/>
          <p:nvPr/>
        </p:nvSpPr>
        <p:spPr>
          <a:xfrm flipH="1">
            <a:off x="1713641" y="2324416"/>
            <a:ext cx="432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공지사항 </a:t>
            </a:r>
            <a:r>
              <a:rPr lang="en-US" altLang="ko-KR" sz="1200" dirty="0"/>
              <a:t>7</a:t>
            </a:r>
            <a:r>
              <a:rPr lang="ko-KR" altLang="en-US" sz="1200" dirty="0"/>
              <a:t>번 입니다</a:t>
            </a:r>
            <a:endParaRPr lang="en-US" altLang="ko-KR" sz="1200" dirty="0"/>
          </a:p>
          <a:p>
            <a:r>
              <a:rPr lang="ko-KR" altLang="en-US" sz="1200" dirty="0"/>
              <a:t>잘 확인 하시고 문제 없길 바랍니다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B8B6567-B8B2-847B-7B73-833859B067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66" y="1824728"/>
            <a:ext cx="104378" cy="12324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64FFD6-883C-1CD0-5AFC-BDE12B59BC6C}"/>
              </a:ext>
            </a:extLst>
          </p:cNvPr>
          <p:cNvSpPr/>
          <p:nvPr/>
        </p:nvSpPr>
        <p:spPr>
          <a:xfrm>
            <a:off x="1328490" y="1274540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009FDD-D9A1-88B0-3A27-0F3845724FEA}"/>
              </a:ext>
            </a:extLst>
          </p:cNvPr>
          <p:cNvSpPr/>
          <p:nvPr/>
        </p:nvSpPr>
        <p:spPr>
          <a:xfrm>
            <a:off x="1490118" y="3382669"/>
            <a:ext cx="6032256" cy="237320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987DB6-FC62-2929-0FB6-0A404594B33B}"/>
              </a:ext>
            </a:extLst>
          </p:cNvPr>
          <p:cNvSpPr/>
          <p:nvPr/>
        </p:nvSpPr>
        <p:spPr>
          <a:xfrm>
            <a:off x="1678488" y="3492757"/>
            <a:ext cx="5628323" cy="21038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2941E-59AA-5A6E-92C6-03E9C836EAFC}"/>
              </a:ext>
            </a:extLst>
          </p:cNvPr>
          <p:cNvSpPr txBox="1"/>
          <p:nvPr/>
        </p:nvSpPr>
        <p:spPr>
          <a:xfrm flipH="1">
            <a:off x="1747503" y="3665090"/>
            <a:ext cx="3257653" cy="27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chemeClr val="tx1"/>
                </a:solidFill>
              </a:rPr>
              <a:t>클래스 신청 언제 열리나요</a:t>
            </a:r>
            <a:r>
              <a:rPr lang="en-US" altLang="ko-KR" sz="1200" b="1" dirty="0">
                <a:solidFill>
                  <a:schemeClr val="tx1"/>
                </a:solidFill>
              </a:rPr>
              <a:t>?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E4320-F8E0-B14D-209F-423056291A24}"/>
              </a:ext>
            </a:extLst>
          </p:cNvPr>
          <p:cNvSpPr txBox="1"/>
          <p:nvPr/>
        </p:nvSpPr>
        <p:spPr>
          <a:xfrm flipH="1">
            <a:off x="5689654" y="3833866"/>
            <a:ext cx="1552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800" dirty="0"/>
              <a:t>심심한유저</a:t>
            </a:r>
            <a:r>
              <a:rPr lang="en-US" altLang="ko-KR" sz="800" dirty="0"/>
              <a:t>11</a:t>
            </a:r>
            <a:r>
              <a:rPr lang="ko-KR" altLang="en-US" sz="800" dirty="0"/>
              <a:t> </a:t>
            </a:r>
            <a:r>
              <a:rPr lang="en-US" altLang="ko-KR" sz="800" dirty="0"/>
              <a:t>(2023-03-13 13:14)</a:t>
            </a:r>
            <a:endParaRPr lang="ko-KR" altLang="en-US" sz="8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6C27FEE-1C87-FC78-C7A8-E499382BBAA1}"/>
              </a:ext>
            </a:extLst>
          </p:cNvPr>
          <p:cNvCxnSpPr>
            <a:cxnSpLocks/>
          </p:cNvCxnSpPr>
          <p:nvPr/>
        </p:nvCxnSpPr>
        <p:spPr>
          <a:xfrm>
            <a:off x="1672505" y="4015982"/>
            <a:ext cx="562832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37A654-7E6A-4B8D-298F-908D209D0D8F}"/>
              </a:ext>
            </a:extLst>
          </p:cNvPr>
          <p:cNvSpPr txBox="1"/>
          <p:nvPr/>
        </p:nvSpPr>
        <p:spPr>
          <a:xfrm flipH="1">
            <a:off x="1818683" y="4101405"/>
            <a:ext cx="5347935" cy="3800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000" dirty="0"/>
              <a:t>Li </a:t>
            </a:r>
            <a:r>
              <a:rPr lang="ko-KR" altLang="en-US" sz="1000" dirty="0"/>
              <a:t>클래스 강좌 언제 열리나요</a:t>
            </a:r>
            <a:r>
              <a:rPr lang="en-US" altLang="ko-KR" sz="1000" dirty="0"/>
              <a:t>??</a:t>
            </a:r>
            <a:endParaRPr lang="ko-KR" altLang="en-US" sz="1000" dirty="0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3B0E25DB-8CAF-EF8A-2323-FBECEC8013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9730" y="3817975"/>
            <a:ext cx="212197" cy="15369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B6C99C-A713-156B-281D-65548C73254C}"/>
              </a:ext>
            </a:extLst>
          </p:cNvPr>
          <p:cNvSpPr/>
          <p:nvPr/>
        </p:nvSpPr>
        <p:spPr>
          <a:xfrm>
            <a:off x="1332794" y="3377226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55DD7F3-D254-2420-93C5-67E2409BE4EA}"/>
              </a:ext>
            </a:extLst>
          </p:cNvPr>
          <p:cNvSpPr/>
          <p:nvPr/>
        </p:nvSpPr>
        <p:spPr>
          <a:xfrm>
            <a:off x="6531252" y="3549831"/>
            <a:ext cx="306062" cy="248732"/>
          </a:xfrm>
          <a:prstGeom prst="round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900" dirty="0"/>
              <a:t>답변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1CBACB-62CB-7CFC-F6F2-2E859C8FE418}"/>
              </a:ext>
            </a:extLst>
          </p:cNvPr>
          <p:cNvSpPr/>
          <p:nvPr/>
        </p:nvSpPr>
        <p:spPr>
          <a:xfrm>
            <a:off x="6897598" y="3549432"/>
            <a:ext cx="306062" cy="248732"/>
          </a:xfrm>
          <a:prstGeom prst="roundRect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900" dirty="0"/>
              <a:t>삭제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2FE73A-ED08-64A5-4820-1FA51B497FC1}"/>
              </a:ext>
            </a:extLst>
          </p:cNvPr>
          <p:cNvSpPr/>
          <p:nvPr/>
        </p:nvSpPr>
        <p:spPr>
          <a:xfrm>
            <a:off x="6278625" y="3577853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544265-1F21-F994-0DDE-09551761DDEA}"/>
              </a:ext>
            </a:extLst>
          </p:cNvPr>
          <p:cNvSpPr/>
          <p:nvPr/>
        </p:nvSpPr>
        <p:spPr>
          <a:xfrm>
            <a:off x="6436550" y="3445806"/>
            <a:ext cx="1037274" cy="45598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83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문의게시판 관리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8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0602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0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</a:t>
            </a:r>
            <a:r>
              <a:rPr 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/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Shape 721">
            <a:extLst>
              <a:ext uri="{FF2B5EF4-FFF2-40B4-BE49-F238E27FC236}">
                <a16:creationId xmlns:a16="http://schemas.microsoft.com/office/drawing/2014/main" id="{491DB22E-E1A4-8029-AFDA-7197BCB22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856125"/>
              </p:ext>
            </p:extLst>
          </p:nvPr>
        </p:nvGraphicFramePr>
        <p:xfrm>
          <a:off x="7660932" y="621404"/>
          <a:ext cx="2188550" cy="26954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사용자가 남긴 문의사항에서 답변하기 버튼을 클릭 했을 때 이동하는 화면으로 답변을 작성하고 등록하면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번 화면으로 이동된다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사용자가 작성한 문의사항에 답변이 달린 글로 이제는 수정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삭제가 불가능하다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AB8179-34E3-0A71-9CAF-DBA0F53B3E63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문의게시판 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740B9A-47FD-E0F5-2788-7E955C711534}"/>
              </a:ext>
            </a:extLst>
          </p:cNvPr>
          <p:cNvSpPr/>
          <p:nvPr/>
        </p:nvSpPr>
        <p:spPr>
          <a:xfrm>
            <a:off x="57392" y="4177145"/>
            <a:ext cx="1052006" cy="35744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게시판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8E41482-1904-0FD6-2624-1A0FBFABD189}"/>
              </a:ext>
            </a:extLst>
          </p:cNvPr>
          <p:cNvCxnSpPr>
            <a:cxnSpLocks/>
          </p:cNvCxnSpPr>
          <p:nvPr/>
        </p:nvCxnSpPr>
        <p:spPr>
          <a:xfrm>
            <a:off x="307618" y="5014943"/>
            <a:ext cx="660400" cy="0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6C0389-9E7F-1687-93F3-A5605E7391A7}"/>
              </a:ext>
            </a:extLst>
          </p:cNvPr>
          <p:cNvSpPr/>
          <p:nvPr/>
        </p:nvSpPr>
        <p:spPr>
          <a:xfrm>
            <a:off x="1430727" y="3500928"/>
            <a:ext cx="5894431" cy="314493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88E31A-D81C-134C-9E7F-84BD22BB0BED}"/>
              </a:ext>
            </a:extLst>
          </p:cNvPr>
          <p:cNvGrpSpPr/>
          <p:nvPr/>
        </p:nvGrpSpPr>
        <p:grpSpPr>
          <a:xfrm>
            <a:off x="1448166" y="3541170"/>
            <a:ext cx="5628323" cy="3019106"/>
            <a:chOff x="1626177" y="1336030"/>
            <a:chExt cx="5434446" cy="4718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9F0AB7-49E2-696A-CDF6-B25D862D6426}"/>
                </a:ext>
              </a:extLst>
            </p:cNvPr>
            <p:cNvSpPr/>
            <p:nvPr/>
          </p:nvSpPr>
          <p:spPr>
            <a:xfrm>
              <a:off x="1626177" y="1336030"/>
              <a:ext cx="5434446" cy="47188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A1CF6B-8495-ECBD-04CA-33D657B99105}"/>
                </a:ext>
              </a:extLst>
            </p:cNvPr>
            <p:cNvSpPr txBox="1"/>
            <p:nvPr/>
          </p:nvSpPr>
          <p:spPr>
            <a:xfrm flipH="1">
              <a:off x="1713640" y="1550706"/>
              <a:ext cx="3145438" cy="424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dirty="0">
                  <a:solidFill>
                    <a:schemeClr val="tx1"/>
                  </a:solidFill>
                </a:rPr>
                <a:t>클래스 신청 언제 열리나요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?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72B45B-3DA6-9E88-3018-B6C9E91F8A9D}"/>
                </a:ext>
              </a:extLst>
            </p:cNvPr>
            <p:cNvSpPr txBox="1"/>
            <p:nvPr/>
          </p:nvSpPr>
          <p:spPr>
            <a:xfrm flipH="1">
              <a:off x="5519997" y="1814499"/>
              <a:ext cx="1498939" cy="192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800" dirty="0"/>
                <a:t>심심한유저</a:t>
              </a:r>
              <a:r>
                <a:rPr lang="en-US" altLang="ko-KR" sz="800" dirty="0"/>
                <a:t>11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(2023-03-13 13:14)</a:t>
              </a:r>
              <a:endParaRPr lang="ko-KR" altLang="en-US" sz="800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075324A-EEF3-8045-8E82-4E773847E1F1}"/>
                </a:ext>
              </a:extLst>
            </p:cNvPr>
            <p:cNvCxnSpPr>
              <a:cxnSpLocks/>
            </p:cNvCxnSpPr>
            <p:nvPr/>
          </p:nvCxnSpPr>
          <p:spPr>
            <a:xfrm>
              <a:off x="1626177" y="2099144"/>
              <a:ext cx="543444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6AD542-F669-D3B0-1BF5-454879DD3CE8}"/>
                </a:ext>
              </a:extLst>
            </p:cNvPr>
            <p:cNvSpPr txBox="1"/>
            <p:nvPr/>
          </p:nvSpPr>
          <p:spPr>
            <a:xfrm flipH="1">
              <a:off x="1782368" y="2232658"/>
              <a:ext cx="5163716" cy="5940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ko-KR" sz="1000" dirty="0"/>
                <a:t>Li </a:t>
              </a:r>
              <a:r>
                <a:rPr lang="ko-KR" altLang="en-US" sz="1000" dirty="0"/>
                <a:t>클래스 강좌 언제 열리나요</a:t>
              </a:r>
              <a:r>
                <a:rPr lang="en-US" altLang="ko-KR" sz="1000" dirty="0"/>
                <a:t>??</a:t>
              </a:r>
              <a:endParaRPr lang="ko-KR" altLang="en-US" sz="1000" dirty="0"/>
            </a:p>
          </p:txBody>
        </p:sp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5EE937D1-1D02-CE21-DBB0-7625BE4B3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7648" y="1789662"/>
              <a:ext cx="204888" cy="24021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77610A-0038-00D4-155F-42FEF7F60DEB}"/>
                </a:ext>
              </a:extLst>
            </p:cNvPr>
            <p:cNvSpPr txBox="1"/>
            <p:nvPr/>
          </p:nvSpPr>
          <p:spPr>
            <a:xfrm flipH="1">
              <a:off x="1782368" y="2960198"/>
              <a:ext cx="5163716" cy="287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endParaRPr lang="ko-KR" altLang="en-US" sz="1200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DEEE40A3-ACD9-8C88-7F08-D3C59F72A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333" y="3128517"/>
              <a:ext cx="320425" cy="37833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812EA2-1B01-CBD7-494F-D50F05CFF686}"/>
                </a:ext>
              </a:extLst>
            </p:cNvPr>
            <p:cNvSpPr txBox="1"/>
            <p:nvPr/>
          </p:nvSpPr>
          <p:spPr>
            <a:xfrm>
              <a:off x="2281668" y="3084399"/>
              <a:ext cx="428194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안녕하세요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늘 최선을 다하는 관리자 입니다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r>
                <a:rPr lang="ko-KR" altLang="en-US" sz="900" dirty="0"/>
                <a:t>먼저 보내주신 소중한 문의는 잘 전달 받았습니다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r>
                <a:rPr lang="ko-KR" altLang="en-US" sz="900" dirty="0"/>
                <a:t>고객님께서 문의해주신 </a:t>
              </a:r>
              <a:r>
                <a:rPr lang="en-US" altLang="ko-KR" sz="900" dirty="0"/>
                <a:t>Li </a:t>
              </a:r>
              <a:r>
                <a:rPr lang="ko-KR" altLang="en-US" sz="900" dirty="0"/>
                <a:t>클래스 강좌는 </a:t>
              </a:r>
              <a:r>
                <a:rPr lang="en-US" altLang="ko-KR" sz="900" dirty="0"/>
                <a:t>4</a:t>
              </a:r>
              <a:r>
                <a:rPr lang="ko-KR" altLang="en-US" sz="900" dirty="0"/>
                <a:t>월 </a:t>
              </a:r>
              <a:r>
                <a:rPr lang="en-US" altLang="ko-KR" sz="900" dirty="0"/>
                <a:t>12</a:t>
              </a:r>
              <a:r>
                <a:rPr lang="ko-KR" altLang="en-US" sz="900" dirty="0"/>
                <a:t>일 개설 예정입니다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r>
                <a:rPr lang="ko-KR" altLang="en-US" sz="900" dirty="0"/>
                <a:t>이외의 궁금하신 사항이 있으시면 문의게시판을 통해 접수하여 주시기 바랍니다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  <a:p>
              <a:r>
                <a:rPr lang="ko-KR" altLang="en-US" sz="900" dirty="0"/>
                <a:t>언제나 고객만족을 위해 최선을 다하는 관리자가 되겠습니다</a:t>
              </a:r>
              <a:endParaRPr lang="en-US" altLang="ko-KR" sz="900" dirty="0"/>
            </a:p>
            <a:p>
              <a:endParaRPr lang="en-US" altLang="ko-KR" sz="900" dirty="0"/>
            </a:p>
            <a:p>
              <a:r>
                <a:rPr lang="ko-KR" altLang="en-US" sz="900" dirty="0"/>
                <a:t>감사합니다</a:t>
              </a:r>
              <a:r>
                <a:rPr lang="en-US" altLang="ko-KR" sz="900" dirty="0"/>
                <a:t>.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5CC718-D4E8-0369-83B6-5F50AEE4A10C}"/>
              </a:ext>
            </a:extLst>
          </p:cNvPr>
          <p:cNvSpPr/>
          <p:nvPr/>
        </p:nvSpPr>
        <p:spPr>
          <a:xfrm>
            <a:off x="1268436" y="3490538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59EC122-ABFA-E3B1-66C0-9C5FC809FB54}"/>
              </a:ext>
            </a:extLst>
          </p:cNvPr>
          <p:cNvSpPr/>
          <p:nvPr/>
        </p:nvSpPr>
        <p:spPr>
          <a:xfrm>
            <a:off x="1458034" y="1231371"/>
            <a:ext cx="5702042" cy="1992976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962AA62-5960-D3B2-B1CD-30ABC3EC85EE}"/>
              </a:ext>
            </a:extLst>
          </p:cNvPr>
          <p:cNvCxnSpPr>
            <a:cxnSpLocks/>
          </p:cNvCxnSpPr>
          <p:nvPr/>
        </p:nvCxnSpPr>
        <p:spPr>
          <a:xfrm>
            <a:off x="1458035" y="1972481"/>
            <a:ext cx="5702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C169B73-E1B3-9C75-9F93-208E0EE09BCB}"/>
              </a:ext>
            </a:extLst>
          </p:cNvPr>
          <p:cNvSpPr txBox="1"/>
          <p:nvPr/>
        </p:nvSpPr>
        <p:spPr>
          <a:xfrm>
            <a:off x="3676269" y="119761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답변 작성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53E568-C5FF-1FF9-D68A-39BAFCD7E391}"/>
              </a:ext>
            </a:extLst>
          </p:cNvPr>
          <p:cNvSpPr txBox="1"/>
          <p:nvPr/>
        </p:nvSpPr>
        <p:spPr>
          <a:xfrm flipH="1">
            <a:off x="1552012" y="2316750"/>
            <a:ext cx="458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답변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837533B-7BA8-0661-3FE7-C9CA34D76E7B}"/>
              </a:ext>
            </a:extLst>
          </p:cNvPr>
          <p:cNvSpPr/>
          <p:nvPr/>
        </p:nvSpPr>
        <p:spPr>
          <a:xfrm>
            <a:off x="2103285" y="2075372"/>
            <a:ext cx="4854578" cy="746999"/>
          </a:xfrm>
          <a:prstGeom prst="roundRect">
            <a:avLst>
              <a:gd name="adj" fmla="val 142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답변을 입력해주세요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CD893FA-9F7D-2D5C-ED80-F7E2EAA2E021}"/>
              </a:ext>
            </a:extLst>
          </p:cNvPr>
          <p:cNvSpPr/>
          <p:nvPr/>
        </p:nvSpPr>
        <p:spPr>
          <a:xfrm>
            <a:off x="5291655" y="2921767"/>
            <a:ext cx="791889" cy="260166"/>
          </a:xfrm>
          <a:prstGeom prst="roundRect">
            <a:avLst>
              <a:gd name="adj" fmla="val 18940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등록하기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8F3C2C-0B97-6D94-6AA8-5E20FB9F1508}"/>
              </a:ext>
            </a:extLst>
          </p:cNvPr>
          <p:cNvSpPr txBox="1"/>
          <p:nvPr/>
        </p:nvSpPr>
        <p:spPr>
          <a:xfrm flipH="1">
            <a:off x="1422007" y="1589628"/>
            <a:ext cx="717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제목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C2C8F8A-3F6C-C156-8E3D-131B4D9BBB9A}"/>
              </a:ext>
            </a:extLst>
          </p:cNvPr>
          <p:cNvSpPr/>
          <p:nvPr/>
        </p:nvSpPr>
        <p:spPr>
          <a:xfrm>
            <a:off x="2103284" y="1566820"/>
            <a:ext cx="4854579" cy="306529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bg1">
                    <a:lumMod val="85000"/>
                  </a:schemeClr>
                </a:solidFill>
              </a:rPr>
              <a:t>제목을 입력해주세요</a:t>
            </a:r>
            <a:r>
              <a:rPr lang="en-US" altLang="ko-KR" sz="1050" dirty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C348BF7-D333-4329-08B6-B06779CD3C24}"/>
              </a:ext>
            </a:extLst>
          </p:cNvPr>
          <p:cNvSpPr/>
          <p:nvPr/>
        </p:nvSpPr>
        <p:spPr>
          <a:xfrm>
            <a:off x="6176295" y="2921767"/>
            <a:ext cx="791889" cy="260166"/>
          </a:xfrm>
          <a:prstGeom prst="roundRect">
            <a:avLst>
              <a:gd name="adj" fmla="val 18940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bg1"/>
                </a:solidFill>
              </a:rPr>
              <a:t>뒤로가기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FAEFE7C-CCAC-0FC3-F34C-C0419EAF6ED0}"/>
              </a:ext>
            </a:extLst>
          </p:cNvPr>
          <p:cNvSpPr/>
          <p:nvPr/>
        </p:nvSpPr>
        <p:spPr>
          <a:xfrm>
            <a:off x="1299390" y="1218802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341199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홍보게시판 관리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8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0603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0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graphicFrame>
        <p:nvGraphicFramePr>
          <p:cNvPr id="4" name="Shape 721"/>
          <p:cNvGraphicFramePr/>
          <p:nvPr/>
        </p:nvGraphicFramePr>
        <p:xfrm>
          <a:off x="7660932" y="621404"/>
          <a:ext cx="2188100" cy="2581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/>
                <a:gridCol w="1990275"/>
              </a:tblGrid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62" tIns="43193" rIns="66462" bIns="43193" anchor="t" anchorCtr="0"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57263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스튜디오 홍보게시판을 관리할 수 있는 화면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62" tIns="43193" rIns="66462" bIns="43193" anchor="t" anchorCtr="0"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57263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스튜디오 홍보 리스트를 표현해주는 화면</a:t>
                      </a:r>
                      <a:endParaRPr kumimoji="1" lang="ko-KR" altLang="en-US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스튜디오 홍보 게시물을 클릭하면 상세내용을 볼 수 있는 페이지로 이동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관리자는 상세페이지에서 수정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삭제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글쓰기를 할 수 있다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목록으로 돌아가는 기능을 가진 버튼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스튜디오 홍보 글쓰기 페이지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스튜디오 홍보 수정 페이지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AB8179-34E3-0A71-9CAF-DBA0F53B3E63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홍보게시판 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740B9A-47FD-E0F5-2788-7E955C711534}"/>
              </a:ext>
            </a:extLst>
          </p:cNvPr>
          <p:cNvSpPr/>
          <p:nvPr/>
        </p:nvSpPr>
        <p:spPr>
          <a:xfrm>
            <a:off x="57392" y="4177145"/>
            <a:ext cx="1052006" cy="35744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게시판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8E41482-1904-0FD6-2624-1A0FBFABD189}"/>
              </a:ext>
            </a:extLst>
          </p:cNvPr>
          <p:cNvCxnSpPr>
            <a:cxnSpLocks/>
          </p:cNvCxnSpPr>
          <p:nvPr/>
        </p:nvCxnSpPr>
        <p:spPr>
          <a:xfrm>
            <a:off x="307618" y="5248741"/>
            <a:ext cx="660400" cy="0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7398" y="1160687"/>
            <a:ext cx="3847600" cy="5564890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2251890" y="1380727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2251890" y="1666477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537765" y="1904602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252140" y="1504552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157015" y="3685777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871390" y="3552427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385240" y="4343002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6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37865" y="4304902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7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5023598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강사게시판 관리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8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0604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80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graphicFrame>
        <p:nvGraphicFramePr>
          <p:cNvPr id="4" name="Shape 721"/>
          <p:cNvGraphicFramePr/>
          <p:nvPr/>
        </p:nvGraphicFramePr>
        <p:xfrm>
          <a:off x="7660932" y="621404"/>
          <a:ext cx="2188100" cy="2581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/>
                <a:gridCol w="1990275"/>
              </a:tblGrid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62" tIns="43193" rIns="66462" bIns="43193" anchor="t" anchorCtr="0"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57263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센터 게시판을 관리할 수 있는 화면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62" tIns="43193" rIns="66462" bIns="43193" anchor="t" anchorCtr="0"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lvl="0" indent="0" algn="l" defTabSz="957263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700" b="0" i="0" u="none" strike="noStrike" cap="none" normalizeH="0" baseline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센터 게시물 리스트를 표현해주는 화면</a:t>
                      </a:r>
                      <a:endParaRPr kumimoji="1" lang="ko-KR" altLang="en-US" sz="700" b="0" i="0" u="none" strike="noStrike" cap="none" normalizeH="0" baseline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센터 게시물을 클릭하면 상세내용을 볼 수 있는 페이지로 이동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관리자는 상세페이지에서 수정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삭제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센터등록을 할 수 있다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목록으로 돌아가는 기능을 가진 버튼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센터 게시판 글쓰기 페이지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센터 게시판 수정 페이지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8925">
                <a:tc>
                  <a:txBody>
                    <a:bodyPr vert="horz" lIns="33225" tIns="43200" rIns="33225" bIns="43200" anchor="t" anchorCtr="0"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  <a:defRPr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  <a:endParaRPr lang="ko-KR"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Verdana"/>
                        <a:sym typeface="Verdana"/>
                      </a:endParaRP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66450" tIns="43200" rIns="66450" bIns="43200" anchor="t" anchorCtr="0"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AB8179-34E3-0A71-9CAF-DBA0F53B3E63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강사게시판 관리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740B9A-47FD-E0F5-2788-7E955C711534}"/>
              </a:ext>
            </a:extLst>
          </p:cNvPr>
          <p:cNvSpPr/>
          <p:nvPr/>
        </p:nvSpPr>
        <p:spPr>
          <a:xfrm>
            <a:off x="57392" y="4177145"/>
            <a:ext cx="1052006" cy="35744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게시판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8E41482-1904-0FD6-2624-1A0FBFABD189}"/>
              </a:ext>
            </a:extLst>
          </p:cNvPr>
          <p:cNvCxnSpPr>
            <a:cxnSpLocks/>
          </p:cNvCxnSpPr>
          <p:nvPr/>
        </p:nvCxnSpPr>
        <p:spPr>
          <a:xfrm>
            <a:off x="307618" y="5492926"/>
            <a:ext cx="660400" cy="0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그림 8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21830" y="472281"/>
            <a:ext cx="4219277" cy="6215063"/>
          </a:xfrm>
          <a:prstGeom prst="rect">
            <a:avLst/>
          </a:prstGeom>
        </p:spPr>
      </p:pic>
      <p:sp>
        <p:nvSpPr>
          <p:cNvPr id="83" name="직사각형 82"/>
          <p:cNvSpPr/>
          <p:nvPr/>
        </p:nvSpPr>
        <p:spPr>
          <a:xfrm>
            <a:off x="2051865" y="1342627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1</a:t>
            </a:r>
            <a:endParaRPr xmlns:mc="http://schemas.openxmlformats.org/markup-compatibility/2006" xmlns:hp="http://schemas.haansoft.com/office/presentation/8.0" kumimoji="0" lang="ko-KR" altLang="en-US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175690" y="1590277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2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032940" y="1771252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3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128440" y="3400027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4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033315" y="3428602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5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94740" y="4219177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6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395015" y="4219177"/>
            <a:ext cx="153571" cy="168861"/>
          </a:xfrm>
          <a:prstGeom prst="rect">
            <a:avLst/>
          </a:prstGeom>
          <a:solidFill>
            <a:srgbClr val="ff0000">
              <a:alpha val="100000"/>
            </a:srgbClr>
          </a:solidFill>
          <a:ln w="63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7</a:t>
            </a:r>
            <a:endParaRPr xmlns:mc="http://schemas.openxmlformats.org/markup-compatibility/2006" xmlns:hp="http://schemas.haansoft.com/office/presentation/8.0" kumimoji="0" lang="en-US" altLang="ko-KR" sz="9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8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"/>
          <p:cNvSpPr>
            <a:spLocks noChangeArrowheads="1"/>
          </p:cNvSpPr>
          <p:nvPr/>
        </p:nvSpPr>
        <p:spPr bwMode="auto">
          <a:xfrm>
            <a:off x="108282" y="158397"/>
            <a:ext cx="997599" cy="19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spcBef>
                <a:spcPct val="20000"/>
              </a:spcBef>
              <a:defRPr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메뉴구성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C660630-499B-4067-B393-D6DAA9FB3FA4}"/>
              </a:ext>
            </a:extLst>
          </p:cNvPr>
          <p:cNvSpPr/>
          <p:nvPr/>
        </p:nvSpPr>
        <p:spPr>
          <a:xfrm>
            <a:off x="489992" y="2004715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(00)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6586C5-09F7-44A5-9A91-01D837C9AF4D}"/>
              </a:ext>
            </a:extLst>
          </p:cNvPr>
          <p:cNvSpPr/>
          <p:nvPr/>
        </p:nvSpPr>
        <p:spPr>
          <a:xfrm>
            <a:off x="1571369" y="2004715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로그아웃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AF11AC3-76CC-4E54-8B58-FADE01B8AAF8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1276522" y="2149854"/>
            <a:ext cx="29484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08A759-8971-4EC4-891E-1D67FA7B50DC}"/>
              </a:ext>
            </a:extLst>
          </p:cNvPr>
          <p:cNvSpPr/>
          <p:nvPr/>
        </p:nvSpPr>
        <p:spPr>
          <a:xfrm>
            <a:off x="1571369" y="2290689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대시보드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(0001)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9AC4D3A-C416-43B0-B6E1-70281C1BD27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83257" y="2294992"/>
            <a:ext cx="0" cy="118066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9B5B575-C471-4235-8D03-7BF52E659165}"/>
              </a:ext>
            </a:extLst>
          </p:cNvPr>
          <p:cNvSpPr/>
          <p:nvPr/>
        </p:nvSpPr>
        <p:spPr>
          <a:xfrm>
            <a:off x="489992" y="3463834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회원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(02)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79D8DD8-FE3F-4A16-989D-0462B0651458}"/>
              </a:ext>
            </a:extLst>
          </p:cNvPr>
          <p:cNvSpPr/>
          <p:nvPr/>
        </p:nvSpPr>
        <p:spPr>
          <a:xfrm>
            <a:off x="1531613" y="3463834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매출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(03)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03A91E1-10AC-444A-B003-3C51944DB927}"/>
              </a:ext>
            </a:extLst>
          </p:cNvPr>
          <p:cNvSpPr/>
          <p:nvPr/>
        </p:nvSpPr>
        <p:spPr>
          <a:xfrm>
            <a:off x="2573234" y="3463834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예약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(04)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15C503A-ED84-4983-927C-D063E50AEF9E}"/>
              </a:ext>
            </a:extLst>
          </p:cNvPr>
          <p:cNvSpPr/>
          <p:nvPr/>
        </p:nvSpPr>
        <p:spPr>
          <a:xfrm>
            <a:off x="3614855" y="3463834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클래스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(05)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5E0927C-23BA-42BD-9643-418A38D8DE27}"/>
              </a:ext>
            </a:extLst>
          </p:cNvPr>
          <p:cNvSpPr/>
          <p:nvPr/>
        </p:nvSpPr>
        <p:spPr>
          <a:xfrm>
            <a:off x="894859" y="3249150"/>
            <a:ext cx="4293055" cy="214684"/>
          </a:xfrm>
          <a:custGeom>
            <a:avLst/>
            <a:gdLst>
              <a:gd name="connsiteX0" fmla="*/ 6241774 w 6241774"/>
              <a:gd name="connsiteY0" fmla="*/ 127221 h 127221"/>
              <a:gd name="connsiteX1" fmla="*/ 6241774 w 6241774"/>
              <a:gd name="connsiteY1" fmla="*/ 0 h 127221"/>
              <a:gd name="connsiteX2" fmla="*/ 0 w 6241774"/>
              <a:gd name="connsiteY2" fmla="*/ 0 h 12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41774" h="127221">
                <a:moveTo>
                  <a:pt x="6241774" y="127221"/>
                </a:moveTo>
                <a:lnTo>
                  <a:pt x="6241774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4B239D7-8992-422A-84B7-7E5F6F152467}"/>
              </a:ext>
            </a:extLst>
          </p:cNvPr>
          <p:cNvSpPr/>
          <p:nvPr/>
        </p:nvSpPr>
        <p:spPr>
          <a:xfrm>
            <a:off x="1912627" y="3257100"/>
            <a:ext cx="0" cy="206734"/>
          </a:xfrm>
          <a:custGeom>
            <a:avLst/>
            <a:gdLst>
              <a:gd name="connsiteX0" fmla="*/ 0 w 0"/>
              <a:gd name="connsiteY0" fmla="*/ 206734 h 206734"/>
              <a:gd name="connsiteX1" fmla="*/ 0 w 0"/>
              <a:gd name="connsiteY1" fmla="*/ 0 h 20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6734">
                <a:moveTo>
                  <a:pt x="0" y="206734"/>
                </a:moveTo>
                <a:lnTo>
                  <a:pt x="0" y="0"/>
                </a:ln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31CDC7D0-2CAA-4338-A165-8359E0EB6C87}"/>
              </a:ext>
            </a:extLst>
          </p:cNvPr>
          <p:cNvSpPr/>
          <p:nvPr/>
        </p:nvSpPr>
        <p:spPr>
          <a:xfrm>
            <a:off x="2962199" y="3257100"/>
            <a:ext cx="0" cy="206734"/>
          </a:xfrm>
          <a:custGeom>
            <a:avLst/>
            <a:gdLst>
              <a:gd name="connsiteX0" fmla="*/ 0 w 0"/>
              <a:gd name="connsiteY0" fmla="*/ 206734 h 206734"/>
              <a:gd name="connsiteX1" fmla="*/ 0 w 0"/>
              <a:gd name="connsiteY1" fmla="*/ 0 h 20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6734">
                <a:moveTo>
                  <a:pt x="0" y="206734"/>
                </a:moveTo>
                <a:lnTo>
                  <a:pt x="0" y="0"/>
                </a:ln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19B12F-E35C-4560-9912-5E42631ECF6D}"/>
              </a:ext>
            </a:extLst>
          </p:cNvPr>
          <p:cNvSpPr/>
          <p:nvPr/>
        </p:nvSpPr>
        <p:spPr>
          <a:xfrm>
            <a:off x="489992" y="4036328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회원관리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(0201)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444B696-89E7-40EA-9490-3D269C6E42AE}"/>
              </a:ext>
            </a:extLst>
          </p:cNvPr>
          <p:cNvSpPr/>
          <p:nvPr/>
        </p:nvSpPr>
        <p:spPr>
          <a:xfrm>
            <a:off x="1531613" y="4036328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매출통계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(0301)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1A99A61-90FF-48EC-8DDA-A4F85EC34671}"/>
              </a:ext>
            </a:extLst>
          </p:cNvPr>
          <p:cNvSpPr/>
          <p:nvPr/>
        </p:nvSpPr>
        <p:spPr>
          <a:xfrm>
            <a:off x="2573234" y="4036328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예약통계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(0401)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A4ADE35-692A-4E07-866F-379E62AE68D0}"/>
              </a:ext>
            </a:extLst>
          </p:cNvPr>
          <p:cNvSpPr/>
          <p:nvPr/>
        </p:nvSpPr>
        <p:spPr>
          <a:xfrm>
            <a:off x="3614855" y="4036328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클래스 관리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(0501)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F7DAD9A-6581-41D1-BF2B-86D2B812C9A3}"/>
              </a:ext>
            </a:extLst>
          </p:cNvPr>
          <p:cNvSpPr/>
          <p:nvPr/>
        </p:nvSpPr>
        <p:spPr>
          <a:xfrm>
            <a:off x="489992" y="4322575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회원통계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(0202)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295FFC3-2F31-4C99-AFBC-639F285CD06D}"/>
              </a:ext>
            </a:extLst>
          </p:cNvPr>
          <p:cNvCxnSpPr>
            <a:stCxn id="67" idx="2"/>
            <a:endCxn id="92" idx="0"/>
          </p:cNvCxnSpPr>
          <p:nvPr/>
        </p:nvCxnSpPr>
        <p:spPr>
          <a:xfrm>
            <a:off x="883257" y="3754111"/>
            <a:ext cx="0" cy="2822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A525A41A-9BED-4B21-B1D1-C85845B1CC9D}"/>
              </a:ext>
            </a:extLst>
          </p:cNvPr>
          <p:cNvCxnSpPr>
            <a:cxnSpLocks/>
            <a:stCxn id="71" idx="2"/>
            <a:endCxn id="93" idx="0"/>
          </p:cNvCxnSpPr>
          <p:nvPr/>
        </p:nvCxnSpPr>
        <p:spPr>
          <a:xfrm>
            <a:off x="1924878" y="3754111"/>
            <a:ext cx="0" cy="2822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6BBD051-E24C-4064-B4C4-9FC6D4E6EF47}"/>
              </a:ext>
            </a:extLst>
          </p:cNvPr>
          <p:cNvCxnSpPr>
            <a:cxnSpLocks/>
            <a:stCxn id="75" idx="2"/>
            <a:endCxn id="99" idx="0"/>
          </p:cNvCxnSpPr>
          <p:nvPr/>
        </p:nvCxnSpPr>
        <p:spPr>
          <a:xfrm>
            <a:off x="2966499" y="3754111"/>
            <a:ext cx="0" cy="2822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F9692925-DA17-43C2-8846-7B66788A8A11}"/>
              </a:ext>
            </a:extLst>
          </p:cNvPr>
          <p:cNvCxnSpPr>
            <a:cxnSpLocks/>
            <a:stCxn id="77" idx="2"/>
            <a:endCxn id="100" idx="0"/>
          </p:cNvCxnSpPr>
          <p:nvPr/>
        </p:nvCxnSpPr>
        <p:spPr>
          <a:xfrm>
            <a:off x="4008120" y="3754111"/>
            <a:ext cx="0" cy="2822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E28F80E-F5A1-697B-9DDD-2D2B6AF39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716512"/>
              </p:ext>
            </p:extLst>
          </p:nvPr>
        </p:nvGraphicFramePr>
        <p:xfrm>
          <a:off x="6656685" y="1433303"/>
          <a:ext cx="2525653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1262">
                  <a:extLst>
                    <a:ext uri="{9D8B030D-6E8A-4147-A177-3AD203B41FA5}">
                      <a16:colId xmlns:a16="http://schemas.microsoft.com/office/drawing/2014/main" val="3722701648"/>
                    </a:ext>
                  </a:extLst>
                </a:gridCol>
                <a:gridCol w="1324391">
                  <a:extLst>
                    <a:ext uri="{9D8B030D-6E8A-4147-A177-3AD203B41FA5}">
                      <a16:colId xmlns:a16="http://schemas.microsoft.com/office/drawing/2014/main" val="43403043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메뉴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코드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952340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로그인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00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81138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대시보드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0001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85866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내 정보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0002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81776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회원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9293667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회원관리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0201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63335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회원통계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0202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52005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매출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03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991394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매출통계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0301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61880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예약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04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430488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예약통계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0401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5676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클래스</a:t>
                      </a: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05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250371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클래스 관리</a:t>
                      </a:r>
                    </a:p>
                  </a:txBody>
                  <a:tcPr marL="135303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97863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게시판</a:t>
                      </a:r>
                    </a:p>
                  </a:txBody>
                  <a:tcPr marL="902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06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4056712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공지게시판 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0601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61336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  <a:latin typeface="+mj-ea"/>
                          <a:ea typeface="+mj-ea"/>
                        </a:rPr>
                        <a:t>문의게시판 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  <a:latin typeface="+mj-ea"/>
                          <a:ea typeface="+mj-ea"/>
                        </a:rPr>
                        <a:t>0602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60999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홍보게시판 관리</a:t>
                      </a: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0603</a:t>
                      </a: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514394"/>
                  </a:ext>
                </a:extLst>
              </a:tr>
              <a:tr h="2417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강사게시판 관리</a:t>
                      </a: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0604</a:t>
                      </a:r>
                    </a:p>
                  </a:txBody>
                  <a:tcPr marL="10800" marR="9020" marT="90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017255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A9D1FA5-12EB-A246-E72A-CD2EE97DF2A5}"/>
              </a:ext>
            </a:extLst>
          </p:cNvPr>
          <p:cNvSpPr/>
          <p:nvPr/>
        </p:nvSpPr>
        <p:spPr>
          <a:xfrm>
            <a:off x="4794650" y="3463834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게시판</a:t>
            </a:r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(06)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37A4B8-9385-E4D1-6F24-15A77CE46181}"/>
              </a:ext>
            </a:extLst>
          </p:cNvPr>
          <p:cNvSpPr/>
          <p:nvPr/>
        </p:nvSpPr>
        <p:spPr>
          <a:xfrm>
            <a:off x="4794650" y="4036328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공지게시판 관리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(0601)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C8BBED-DFE1-1756-5596-7352DFEBDA04}"/>
              </a:ext>
            </a:extLst>
          </p:cNvPr>
          <p:cNvSpPr/>
          <p:nvPr/>
        </p:nvSpPr>
        <p:spPr>
          <a:xfrm>
            <a:off x="4794650" y="4322575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문의게시판 관리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(0602)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67B77EB-86AD-A76F-2D34-95360580A48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187915" y="3754111"/>
            <a:ext cx="0" cy="28221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F033503-B698-848B-4FCA-B09398B8A3D6}"/>
              </a:ext>
            </a:extLst>
          </p:cNvPr>
          <p:cNvSpPr/>
          <p:nvPr/>
        </p:nvSpPr>
        <p:spPr>
          <a:xfrm>
            <a:off x="4008120" y="3249150"/>
            <a:ext cx="0" cy="206734"/>
          </a:xfrm>
          <a:custGeom>
            <a:avLst/>
            <a:gdLst>
              <a:gd name="connsiteX0" fmla="*/ 0 w 0"/>
              <a:gd name="connsiteY0" fmla="*/ 206734 h 206734"/>
              <a:gd name="connsiteX1" fmla="*/ 0 w 0"/>
              <a:gd name="connsiteY1" fmla="*/ 0 h 20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06734">
                <a:moveTo>
                  <a:pt x="0" y="206734"/>
                </a:moveTo>
                <a:lnTo>
                  <a:pt x="0" y="0"/>
                </a:lnTo>
              </a:path>
            </a:pathLst>
          </a:cu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2F34F6-A1CB-0ADB-F87F-20F0DF2F5B3F}"/>
              </a:ext>
            </a:extLst>
          </p:cNvPr>
          <p:cNvSpPr/>
          <p:nvPr/>
        </p:nvSpPr>
        <p:spPr>
          <a:xfrm>
            <a:off x="4794649" y="4616083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홍보게시판 관리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(0603)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78A1F9-6555-F26E-41DD-4809D9126C2B}"/>
              </a:ext>
            </a:extLst>
          </p:cNvPr>
          <p:cNvSpPr/>
          <p:nvPr/>
        </p:nvSpPr>
        <p:spPr>
          <a:xfrm>
            <a:off x="4794649" y="4906360"/>
            <a:ext cx="786530" cy="290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j-ea"/>
                <a:ea typeface="+mj-ea"/>
              </a:rPr>
              <a:t>강사게시판 관리</a:t>
            </a:r>
            <a:endParaRPr lang="en-US" altLang="ko-KR" sz="7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j-ea"/>
                <a:ea typeface="+mj-ea"/>
              </a:rPr>
              <a:t>(0604)</a:t>
            </a: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370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84CC79-7BD3-2638-F0D5-E67D3F1CEDBA}"/>
              </a:ext>
            </a:extLst>
          </p:cNvPr>
          <p:cNvSpPr/>
          <p:nvPr/>
        </p:nvSpPr>
        <p:spPr>
          <a:xfrm>
            <a:off x="1644028" y="850605"/>
            <a:ext cx="4831200" cy="310470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28">
            <a:extLst>
              <a:ext uri="{FF2B5EF4-FFF2-40B4-BE49-F238E27FC236}">
                <a16:creationId xmlns:a16="http://schemas.microsoft.com/office/drawing/2014/main" id="{31821C23-F320-4FE5-9E21-6BC526107A4A}"/>
              </a:ext>
            </a:extLst>
          </p:cNvPr>
          <p:cNvSpPr/>
          <p:nvPr/>
        </p:nvSpPr>
        <p:spPr>
          <a:xfrm>
            <a:off x="3099964" y="2040646"/>
            <a:ext cx="1733520" cy="293536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PW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를 입력해주세요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6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로그인</a:t>
            </a:r>
          </a:p>
        </p:txBody>
      </p:sp>
      <p:sp>
        <p:nvSpPr>
          <p:cNvPr id="77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00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8" name="Shape 721"/>
          <p:cNvGraphicFramePr/>
          <p:nvPr>
            <p:extLst>
              <p:ext uri="{D42A27DB-BD31-4B8C-83A1-F6EECF244321}">
                <p14:modId xmlns:p14="http://schemas.microsoft.com/office/powerpoint/2010/main" val="2751939755"/>
              </p:ext>
            </p:extLst>
          </p:nvPr>
        </p:nvGraphicFramePr>
        <p:xfrm>
          <a:off x="7660472" y="630925"/>
          <a:ext cx="2188550" cy="1989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관리자 계정을 통해 로그인할 수 있는 페이지</a:t>
                      </a: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계정정보가 틀렸을 때 메시지로 표현하는 기능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kumimoji="1" lang="ko-KR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9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460795" y="1007747"/>
            <a:ext cx="1145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LiClass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로그인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66564" y="2791952"/>
            <a:ext cx="1733520" cy="274432"/>
          </a:xfrm>
          <a:prstGeom prst="roundRect">
            <a:avLst>
              <a:gd name="adj" fmla="val 10872"/>
            </a:avLst>
          </a:prstGeom>
          <a:solidFill>
            <a:schemeClr val="accent2">
              <a:lumMod val="60000"/>
              <a:lumOff val="40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 sz="70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38988" y="2514286"/>
            <a:ext cx="12554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정보가 틀렸습니다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541777" y="253167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8" name="사각형: 둥근 모서리 25">
            <a:extLst>
              <a:ext uri="{FF2B5EF4-FFF2-40B4-BE49-F238E27FC236}">
                <a16:creationId xmlns:a16="http://schemas.microsoft.com/office/drawing/2014/main" id="{E079E86E-E12E-45B2-9820-E592AE9C0701}"/>
              </a:ext>
            </a:extLst>
          </p:cNvPr>
          <p:cNvSpPr/>
          <p:nvPr/>
        </p:nvSpPr>
        <p:spPr>
          <a:xfrm>
            <a:off x="3099964" y="1573445"/>
            <a:ext cx="1733520" cy="293536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ID</a:t>
            </a: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를 입력해주세요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028CDE1-5485-45A4-BD20-B413607243E5}"/>
              </a:ext>
            </a:extLst>
          </p:cNvPr>
          <p:cNvCxnSpPr>
            <a:cxnSpLocks/>
          </p:cNvCxnSpPr>
          <p:nvPr/>
        </p:nvCxnSpPr>
        <p:spPr bwMode="auto">
          <a:xfrm>
            <a:off x="1976504" y="1481440"/>
            <a:ext cx="39804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07089DD-6472-462B-87CC-F68185A92C27}"/>
              </a:ext>
            </a:extLst>
          </p:cNvPr>
          <p:cNvCxnSpPr>
            <a:cxnSpLocks/>
          </p:cNvCxnSpPr>
          <p:nvPr/>
        </p:nvCxnSpPr>
        <p:spPr bwMode="auto">
          <a:xfrm>
            <a:off x="1976504" y="2424261"/>
            <a:ext cx="39804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AE0FEA3-8C34-4EA2-8D32-881232B668D2}"/>
              </a:ext>
            </a:extLst>
          </p:cNvPr>
          <p:cNvCxnSpPr>
            <a:cxnSpLocks/>
          </p:cNvCxnSpPr>
          <p:nvPr/>
        </p:nvCxnSpPr>
        <p:spPr bwMode="auto">
          <a:xfrm>
            <a:off x="1976504" y="1950567"/>
            <a:ext cx="398044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1182A3E-8AE4-4745-BB9D-5D72694D5C6F}"/>
              </a:ext>
            </a:extLst>
          </p:cNvPr>
          <p:cNvSpPr txBox="1"/>
          <p:nvPr/>
        </p:nvSpPr>
        <p:spPr>
          <a:xfrm>
            <a:off x="3395309" y="3174260"/>
            <a:ext cx="11464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계정관리 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00-0000-0000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1F53D4-6C66-4C41-BCF4-47086EDE747A}"/>
              </a:ext>
            </a:extLst>
          </p:cNvPr>
          <p:cNvSpPr/>
          <p:nvPr/>
        </p:nvSpPr>
        <p:spPr>
          <a:xfrm>
            <a:off x="2063692" y="947956"/>
            <a:ext cx="977439" cy="490678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로고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528588-40BD-59DF-EBC7-4009A2459082}"/>
              </a:ext>
            </a:extLst>
          </p:cNvPr>
          <p:cNvSpPr/>
          <p:nvPr/>
        </p:nvSpPr>
        <p:spPr>
          <a:xfrm>
            <a:off x="1744718" y="94795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64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751EF1E-06DC-41BB-037B-799C1186910D}"/>
              </a:ext>
            </a:extLst>
          </p:cNvPr>
          <p:cNvSpPr/>
          <p:nvPr/>
        </p:nvSpPr>
        <p:spPr>
          <a:xfrm>
            <a:off x="1469619" y="1213445"/>
            <a:ext cx="5786858" cy="482662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DD9640-E4F4-7BD1-2522-A9A6D20CF6CC}"/>
              </a:ext>
            </a:extLst>
          </p:cNvPr>
          <p:cNvSpPr/>
          <p:nvPr/>
        </p:nvSpPr>
        <p:spPr>
          <a:xfrm>
            <a:off x="1307322" y="1217376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7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대시보드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8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0001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9" name="Shape 721"/>
          <p:cNvGraphicFramePr/>
          <p:nvPr>
            <p:extLst>
              <p:ext uri="{D42A27DB-BD31-4B8C-83A1-F6EECF244321}">
                <p14:modId xmlns:p14="http://schemas.microsoft.com/office/powerpoint/2010/main" val="2081563401"/>
              </p:ext>
            </p:extLst>
          </p:nvPr>
        </p:nvGraphicFramePr>
        <p:xfrm>
          <a:off x="7660472" y="621404"/>
          <a:ext cx="2197399" cy="26895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관리자가 한눈에 볼 수 있는 통계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게시판 정보를 표현해주는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통계 정보 중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전체 데이터를 한눈에 조회할 수 있도록 숫자와 바형태로 표현하는 화면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Today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로 표현된 부분은 오늘 날짜를 출력하도록 구현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2,3,4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기능에서 표현된 데이터를 한눈에 볼 수 있는 바 형태 그래프로 표현하는 화면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관리하는 게시판인 공지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문의사항에 대한 게시글을 최근순으로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개까지 표현하는 화면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0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DA2F93-FB0F-4622-8A87-FA4B029DCE5A}"/>
              </a:ext>
            </a:extLst>
          </p:cNvPr>
          <p:cNvSpPr/>
          <p:nvPr/>
        </p:nvSpPr>
        <p:spPr>
          <a:xfrm>
            <a:off x="62267" y="619296"/>
            <a:ext cx="1055636" cy="35744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대시 보드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0E0FE-1307-5FDC-C902-5C1977284520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대시 보드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3B7846-936D-7D69-0E66-7521A29ADD8E}"/>
              </a:ext>
            </a:extLst>
          </p:cNvPr>
          <p:cNvSpPr/>
          <p:nvPr/>
        </p:nvSpPr>
        <p:spPr>
          <a:xfrm>
            <a:off x="1585518" y="2632374"/>
            <a:ext cx="5518277" cy="188752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6DE76C-7704-2F38-A66F-DE8E1875F80D}"/>
              </a:ext>
            </a:extLst>
          </p:cNvPr>
          <p:cNvSpPr/>
          <p:nvPr/>
        </p:nvSpPr>
        <p:spPr>
          <a:xfrm>
            <a:off x="1577790" y="4663909"/>
            <a:ext cx="5518277" cy="124194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8332416-23D5-D742-30FD-6D56E7CE096E}"/>
              </a:ext>
            </a:extLst>
          </p:cNvPr>
          <p:cNvGrpSpPr/>
          <p:nvPr/>
        </p:nvGrpSpPr>
        <p:grpSpPr>
          <a:xfrm>
            <a:off x="1585519" y="1325461"/>
            <a:ext cx="1526797" cy="998289"/>
            <a:chOff x="1585519" y="1325461"/>
            <a:chExt cx="1526797" cy="9982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F63FE62-9031-0119-84B6-0BC4B9DD8DC5}"/>
                </a:ext>
              </a:extLst>
            </p:cNvPr>
            <p:cNvSpPr/>
            <p:nvPr/>
          </p:nvSpPr>
          <p:spPr>
            <a:xfrm>
              <a:off x="1585519" y="1325461"/>
              <a:ext cx="1526797" cy="99828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DD81B38-9695-03BA-FB9E-10E4164C6A4B}"/>
                </a:ext>
              </a:extLst>
            </p:cNvPr>
            <p:cNvGrpSpPr/>
            <p:nvPr/>
          </p:nvGrpSpPr>
          <p:grpSpPr>
            <a:xfrm>
              <a:off x="1609390" y="1357632"/>
              <a:ext cx="1280336" cy="240484"/>
              <a:chOff x="1585518" y="1348386"/>
              <a:chExt cx="1280336" cy="24048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8177B2-AEFA-011E-F53A-A4E913BF4BB4}"/>
                  </a:ext>
                </a:extLst>
              </p:cNvPr>
              <p:cNvSpPr txBox="1"/>
              <p:nvPr/>
            </p:nvSpPr>
            <p:spPr>
              <a:xfrm>
                <a:off x="1585518" y="1358038"/>
                <a:ext cx="8472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활성화 계정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634D6F-BD88-B64C-EA8A-DF77190A331C}"/>
                  </a:ext>
                </a:extLst>
              </p:cNvPr>
              <p:cNvSpPr txBox="1"/>
              <p:nvPr/>
            </p:nvSpPr>
            <p:spPr>
              <a:xfrm>
                <a:off x="2247746" y="1348386"/>
                <a:ext cx="6181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tx2"/>
                    </a:solidFill>
                  </a:rPr>
                  <a:t>|</a:t>
                </a:r>
                <a:r>
                  <a:rPr lang="en-US" altLang="ko-KR" sz="900" dirty="0"/>
                  <a:t> </a:t>
                </a:r>
                <a:r>
                  <a:rPr lang="en-US" altLang="ko-KR" sz="900" dirty="0">
                    <a:solidFill>
                      <a:schemeClr val="tx2"/>
                    </a:solidFill>
                  </a:rPr>
                  <a:t>Today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70D3C7-9187-81FB-3506-A6EADB75CC1B}"/>
                </a:ext>
              </a:extLst>
            </p:cNvPr>
            <p:cNvSpPr txBox="1"/>
            <p:nvPr/>
          </p:nvSpPr>
          <p:spPr>
            <a:xfrm>
              <a:off x="2271618" y="163993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170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C4092DA-6CE9-1F70-F490-73F865951F0F}"/>
                </a:ext>
              </a:extLst>
            </p:cNvPr>
            <p:cNvSpPr/>
            <p:nvPr/>
          </p:nvSpPr>
          <p:spPr>
            <a:xfrm>
              <a:off x="1636350" y="2062649"/>
              <a:ext cx="1098461" cy="207722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A2D5C1E-D6BD-F5D0-99CB-4276B76BC8D6}"/>
                </a:ext>
              </a:extLst>
            </p:cNvPr>
            <p:cNvSpPr/>
            <p:nvPr/>
          </p:nvSpPr>
          <p:spPr>
            <a:xfrm>
              <a:off x="2735558" y="2062649"/>
              <a:ext cx="289026" cy="207722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D60F021-979D-079E-7478-A44FECA4D221}"/>
              </a:ext>
            </a:extLst>
          </p:cNvPr>
          <p:cNvGrpSpPr/>
          <p:nvPr/>
        </p:nvGrpSpPr>
        <p:grpSpPr>
          <a:xfrm>
            <a:off x="3581259" y="1315809"/>
            <a:ext cx="1526797" cy="998289"/>
            <a:chOff x="1585519" y="1325461"/>
            <a:chExt cx="1526797" cy="99828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257ADFE-46DB-8F83-961E-58FC5398200F}"/>
                </a:ext>
              </a:extLst>
            </p:cNvPr>
            <p:cNvSpPr/>
            <p:nvPr/>
          </p:nvSpPr>
          <p:spPr>
            <a:xfrm>
              <a:off x="1585519" y="1325461"/>
              <a:ext cx="1526797" cy="99828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DF11334-ADA9-3F57-3654-79FEC50486FF}"/>
                </a:ext>
              </a:extLst>
            </p:cNvPr>
            <p:cNvGrpSpPr/>
            <p:nvPr/>
          </p:nvGrpSpPr>
          <p:grpSpPr>
            <a:xfrm>
              <a:off x="1609390" y="1347807"/>
              <a:ext cx="1434475" cy="250309"/>
              <a:chOff x="1585518" y="1338561"/>
              <a:chExt cx="1434475" cy="250309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B092AF-D846-925D-52A5-526EFA4398E8}"/>
                  </a:ext>
                </a:extLst>
              </p:cNvPr>
              <p:cNvSpPr txBox="1"/>
              <p:nvPr/>
            </p:nvSpPr>
            <p:spPr>
              <a:xfrm>
                <a:off x="1585518" y="1358038"/>
                <a:ext cx="9823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/>
                  <a:t>전체 매출 통계</a:t>
                </a:r>
                <a:endParaRPr lang="ko-KR" altLang="en-US" sz="9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E7F741-87B9-F530-47DE-8311B5267239}"/>
                  </a:ext>
                </a:extLst>
              </p:cNvPr>
              <p:cNvSpPr txBox="1"/>
              <p:nvPr/>
            </p:nvSpPr>
            <p:spPr>
              <a:xfrm>
                <a:off x="2401885" y="1338561"/>
                <a:ext cx="6181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tx2"/>
                    </a:solidFill>
                  </a:rPr>
                  <a:t>|</a:t>
                </a:r>
                <a:r>
                  <a:rPr lang="en-US" altLang="ko-KR" sz="900" dirty="0"/>
                  <a:t> </a:t>
                </a:r>
                <a:r>
                  <a:rPr lang="en-US" altLang="ko-KR" sz="900" dirty="0">
                    <a:solidFill>
                      <a:schemeClr val="tx2"/>
                    </a:solidFill>
                  </a:rPr>
                  <a:t>Today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34CFD3-6CB4-C751-7885-8A3490D5AD27}"/>
                </a:ext>
              </a:extLst>
            </p:cNvPr>
            <p:cNvSpPr txBox="1"/>
            <p:nvPr/>
          </p:nvSpPr>
          <p:spPr>
            <a:xfrm>
              <a:off x="2291108" y="163993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3,424</a:t>
              </a:r>
              <a:endParaRPr lang="ko-KR" altLang="en-US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481EAAE-3BF6-239A-1DF3-53E15EE4F293}"/>
                </a:ext>
              </a:extLst>
            </p:cNvPr>
            <p:cNvSpPr/>
            <p:nvPr/>
          </p:nvSpPr>
          <p:spPr>
            <a:xfrm>
              <a:off x="1636351" y="2062649"/>
              <a:ext cx="442800" cy="207722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E74E0E3-0A4C-466D-F47D-00C6BEBF0D2E}"/>
                </a:ext>
              </a:extLst>
            </p:cNvPr>
            <p:cNvSpPr/>
            <p:nvPr/>
          </p:nvSpPr>
          <p:spPr>
            <a:xfrm>
              <a:off x="2079151" y="2062649"/>
              <a:ext cx="945433" cy="207722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4DEDA50B-9A3A-5203-9C97-4946A6A0C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5" y="1597452"/>
            <a:ext cx="441842" cy="43638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42BDA5C-DBB5-A0AF-1A30-04FCE161AA2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88944" y="1590708"/>
            <a:ext cx="442800" cy="43560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B74E9803-0D7C-4BF9-289E-E9143B33453D}"/>
              </a:ext>
            </a:extLst>
          </p:cNvPr>
          <p:cNvGrpSpPr/>
          <p:nvPr/>
        </p:nvGrpSpPr>
        <p:grpSpPr>
          <a:xfrm>
            <a:off x="5550856" y="1325461"/>
            <a:ext cx="1526797" cy="998289"/>
            <a:chOff x="1585519" y="1325461"/>
            <a:chExt cx="1526797" cy="998289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7E405C9-7024-375B-B92D-4B86930CEEDD}"/>
                </a:ext>
              </a:extLst>
            </p:cNvPr>
            <p:cNvSpPr/>
            <p:nvPr/>
          </p:nvSpPr>
          <p:spPr>
            <a:xfrm>
              <a:off x="1585519" y="1325461"/>
              <a:ext cx="1526797" cy="99828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E86A2F4-AF3C-D8A8-6448-4697E0715890}"/>
                </a:ext>
              </a:extLst>
            </p:cNvPr>
            <p:cNvGrpSpPr/>
            <p:nvPr/>
          </p:nvGrpSpPr>
          <p:grpSpPr>
            <a:xfrm>
              <a:off x="1609390" y="1347807"/>
              <a:ext cx="1434475" cy="250309"/>
              <a:chOff x="1585518" y="1338561"/>
              <a:chExt cx="1434475" cy="25030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3357F67-44AA-9CA5-9F1B-C44F1ACF3C2D}"/>
                  </a:ext>
                </a:extLst>
              </p:cNvPr>
              <p:cNvSpPr txBox="1"/>
              <p:nvPr/>
            </p:nvSpPr>
            <p:spPr>
              <a:xfrm>
                <a:off x="1585518" y="1358038"/>
                <a:ext cx="9823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전체 예약 통계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A6A4174-047E-8B60-B112-4D976F7F87F4}"/>
                  </a:ext>
                </a:extLst>
              </p:cNvPr>
              <p:cNvSpPr txBox="1"/>
              <p:nvPr/>
            </p:nvSpPr>
            <p:spPr>
              <a:xfrm>
                <a:off x="2401885" y="1338561"/>
                <a:ext cx="6181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tx2"/>
                    </a:solidFill>
                  </a:rPr>
                  <a:t>|</a:t>
                </a:r>
                <a:r>
                  <a:rPr lang="en-US" altLang="ko-KR" sz="900" dirty="0"/>
                  <a:t> </a:t>
                </a:r>
                <a:r>
                  <a:rPr lang="en-US" altLang="ko-KR" sz="900" dirty="0">
                    <a:solidFill>
                      <a:schemeClr val="tx2"/>
                    </a:solidFill>
                  </a:rPr>
                  <a:t>Today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6267C2-A9E1-C8D5-C403-9521E0A3C557}"/>
                </a:ext>
              </a:extLst>
            </p:cNvPr>
            <p:cNvSpPr txBox="1"/>
            <p:nvPr/>
          </p:nvSpPr>
          <p:spPr>
            <a:xfrm>
              <a:off x="2218905" y="1639939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143/24</a:t>
              </a:r>
              <a:endParaRPr lang="ko-KR" altLang="en-US" b="1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023BDE7-4539-7A0D-E51D-327E2B58B324}"/>
                </a:ext>
              </a:extLst>
            </p:cNvPr>
            <p:cNvSpPr/>
            <p:nvPr/>
          </p:nvSpPr>
          <p:spPr>
            <a:xfrm>
              <a:off x="2079151" y="2062649"/>
              <a:ext cx="945433" cy="207722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D53A08B-37BC-25ED-8F0B-4ACC8243F316}"/>
                </a:ext>
              </a:extLst>
            </p:cNvPr>
            <p:cNvSpPr/>
            <p:nvPr/>
          </p:nvSpPr>
          <p:spPr>
            <a:xfrm>
              <a:off x="1636351" y="2062649"/>
              <a:ext cx="1168270" cy="207722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1AFE770-FF43-E3BE-3BB4-878B6DD1C1BC}"/>
              </a:ext>
            </a:extLst>
          </p:cNvPr>
          <p:cNvGrpSpPr/>
          <p:nvPr/>
        </p:nvGrpSpPr>
        <p:grpSpPr>
          <a:xfrm>
            <a:off x="5743636" y="1578639"/>
            <a:ext cx="442800" cy="435600"/>
            <a:chOff x="3487479" y="3160702"/>
            <a:chExt cx="404037" cy="40403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8FF5402-AB3E-5A2E-EB41-70D01FA0C28D}"/>
                </a:ext>
              </a:extLst>
            </p:cNvPr>
            <p:cNvSpPr/>
            <p:nvPr/>
          </p:nvSpPr>
          <p:spPr>
            <a:xfrm>
              <a:off x="3487479" y="3160702"/>
              <a:ext cx="404037" cy="404037"/>
            </a:xfrm>
            <a:prstGeom prst="ellipse">
              <a:avLst/>
            </a:prstGeom>
            <a:solidFill>
              <a:schemeClr val="accent5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EB6FD0B-2886-90F6-1FD0-56D6ABC2E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1265" y="3247758"/>
              <a:ext cx="236464" cy="236464"/>
            </a:xfrm>
            <a:prstGeom prst="rect">
              <a:avLst/>
            </a:prstGeom>
          </p:spPr>
        </p:pic>
      </p:grpSp>
      <p:graphicFrame>
        <p:nvGraphicFramePr>
          <p:cNvPr id="53" name="차트 52">
            <a:extLst>
              <a:ext uri="{FF2B5EF4-FFF2-40B4-BE49-F238E27FC236}">
                <a16:creationId xmlns:a16="http://schemas.microsoft.com/office/drawing/2014/main" id="{665D6D04-9B8F-2460-1AB1-8583288FD9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873827"/>
              </p:ext>
            </p:extLst>
          </p:nvPr>
        </p:nvGraphicFramePr>
        <p:xfrm>
          <a:off x="1584995" y="2642026"/>
          <a:ext cx="5518800" cy="18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9C07415D-A282-8ADF-1242-4CEB076B73EA}"/>
              </a:ext>
            </a:extLst>
          </p:cNvPr>
          <p:cNvSpPr txBox="1"/>
          <p:nvPr/>
        </p:nvSpPr>
        <p:spPr>
          <a:xfrm>
            <a:off x="1609390" y="2655707"/>
            <a:ext cx="15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Report </a:t>
            </a:r>
            <a:r>
              <a:rPr lang="en-US" altLang="ko-KR" sz="1600" dirty="0">
                <a:solidFill>
                  <a:schemeClr val="tx2"/>
                </a:solidFill>
              </a:rPr>
              <a:t>|</a:t>
            </a:r>
            <a:r>
              <a:rPr lang="en-US" altLang="ko-KR" sz="1400" dirty="0">
                <a:solidFill>
                  <a:schemeClr val="tx2"/>
                </a:solidFill>
              </a:rPr>
              <a:t> Today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C0BB08-05CD-4014-1DDF-AB2548067DBA}"/>
              </a:ext>
            </a:extLst>
          </p:cNvPr>
          <p:cNvSpPr txBox="1"/>
          <p:nvPr/>
        </p:nvSpPr>
        <p:spPr>
          <a:xfrm>
            <a:off x="1574807" y="4672438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최근 공지사항</a:t>
            </a:r>
            <a:endParaRPr lang="ko-KR" altLang="en-US" sz="11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40FE3DB-0A64-9FEE-1CB0-DCA1BF176522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4336929" y="4663909"/>
            <a:ext cx="0" cy="12419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3614073-0209-2723-6A9C-211303AC3109}"/>
              </a:ext>
            </a:extLst>
          </p:cNvPr>
          <p:cNvSpPr txBox="1"/>
          <p:nvPr/>
        </p:nvSpPr>
        <p:spPr>
          <a:xfrm>
            <a:off x="4318073" y="4675159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최근 문의사항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661E8E-4F9D-5CF8-0DA8-F6F0D8F3BC0C}"/>
              </a:ext>
            </a:extLst>
          </p:cNvPr>
          <p:cNvSpPr txBox="1"/>
          <p:nvPr/>
        </p:nvSpPr>
        <p:spPr>
          <a:xfrm>
            <a:off x="1644357" y="4956451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- [</a:t>
            </a:r>
            <a:r>
              <a:rPr lang="ko-KR" altLang="en-US" sz="900" dirty="0"/>
              <a:t>공지</a:t>
            </a:r>
            <a:r>
              <a:rPr lang="en-US" altLang="ko-KR" sz="900" dirty="0"/>
              <a:t>] </a:t>
            </a:r>
            <a:r>
              <a:rPr lang="ko-KR" altLang="en-US" sz="900" dirty="0"/>
              <a:t>결제 관련 변경사항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F7CB7F-C400-058D-DACC-F48AB417C5E1}"/>
              </a:ext>
            </a:extLst>
          </p:cNvPr>
          <p:cNvSpPr txBox="1"/>
          <p:nvPr/>
        </p:nvSpPr>
        <p:spPr>
          <a:xfrm>
            <a:off x="1644357" y="5267570"/>
            <a:ext cx="15696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- [</a:t>
            </a:r>
            <a:r>
              <a:rPr lang="ko-KR" altLang="en-US" sz="900" dirty="0"/>
              <a:t>공지</a:t>
            </a:r>
            <a:r>
              <a:rPr lang="en-US" altLang="ko-KR" sz="900" dirty="0"/>
              <a:t>] </a:t>
            </a:r>
            <a:r>
              <a:rPr lang="ko-KR" altLang="en-US" sz="900" dirty="0"/>
              <a:t>예약 관련 변경사항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5D6197-D4CE-2941-9FC5-D48797284AA3}"/>
              </a:ext>
            </a:extLst>
          </p:cNvPr>
          <p:cNvSpPr txBox="1"/>
          <p:nvPr/>
        </p:nvSpPr>
        <p:spPr>
          <a:xfrm>
            <a:off x="1644357" y="5566220"/>
            <a:ext cx="16337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- [</a:t>
            </a:r>
            <a:r>
              <a:rPr lang="ko-KR" altLang="en-US" sz="900" dirty="0"/>
              <a:t>공지</a:t>
            </a:r>
            <a:r>
              <a:rPr lang="en-US" altLang="ko-KR" sz="900" dirty="0"/>
              <a:t>] </a:t>
            </a:r>
            <a:r>
              <a:rPr lang="ko-KR" altLang="en-US" sz="900" dirty="0"/>
              <a:t>후기 관련 약관 변경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96B298-C13F-FDFD-9695-5D0329D211F5}"/>
              </a:ext>
            </a:extLst>
          </p:cNvPr>
          <p:cNvSpPr txBox="1"/>
          <p:nvPr/>
        </p:nvSpPr>
        <p:spPr>
          <a:xfrm>
            <a:off x="4403417" y="4932422"/>
            <a:ext cx="18325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- [</a:t>
            </a:r>
            <a:r>
              <a:rPr lang="ko-KR" altLang="en-US" sz="900" dirty="0"/>
              <a:t>문의</a:t>
            </a:r>
            <a:r>
              <a:rPr lang="en-US" altLang="ko-KR" sz="900" dirty="0"/>
              <a:t>] </a:t>
            </a:r>
            <a:r>
              <a:rPr lang="ko-KR" altLang="en-US" sz="900" dirty="0"/>
              <a:t>계정 관련 질문 드립니다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2EFFBB-84E9-C57A-BE92-612AFC0000A4}"/>
              </a:ext>
            </a:extLst>
          </p:cNvPr>
          <p:cNvSpPr txBox="1"/>
          <p:nvPr/>
        </p:nvSpPr>
        <p:spPr>
          <a:xfrm>
            <a:off x="4403417" y="5243541"/>
            <a:ext cx="18325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- [</a:t>
            </a:r>
            <a:r>
              <a:rPr lang="ko-KR" altLang="en-US" sz="900" dirty="0"/>
              <a:t>결제</a:t>
            </a:r>
            <a:r>
              <a:rPr lang="en-US" altLang="ko-KR" sz="900" dirty="0"/>
              <a:t>] </a:t>
            </a:r>
            <a:r>
              <a:rPr lang="ko-KR" altLang="en-US" sz="900" dirty="0"/>
              <a:t>결제 취소 문의 드립니다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F992F1-96CF-1AEF-3A9B-190236E84206}"/>
              </a:ext>
            </a:extLst>
          </p:cNvPr>
          <p:cNvSpPr txBox="1"/>
          <p:nvPr/>
        </p:nvSpPr>
        <p:spPr>
          <a:xfrm>
            <a:off x="4403417" y="5542191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- [</a:t>
            </a:r>
            <a:r>
              <a:rPr lang="ko-KR" altLang="en-US" sz="900" dirty="0"/>
              <a:t>예약</a:t>
            </a:r>
            <a:r>
              <a:rPr lang="en-US" altLang="ko-KR" sz="900" dirty="0"/>
              <a:t>] </a:t>
            </a:r>
            <a:r>
              <a:rPr lang="ko-KR" altLang="en-US" sz="900" dirty="0"/>
              <a:t>예약 변경 문의 드립니다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EC5738-4A95-3E18-D351-36413284C2C9}"/>
              </a:ext>
            </a:extLst>
          </p:cNvPr>
          <p:cNvSpPr/>
          <p:nvPr/>
        </p:nvSpPr>
        <p:spPr>
          <a:xfrm>
            <a:off x="2958762" y="1335640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8A9A4-6035-E36C-790B-85E62AAAC20E}"/>
              </a:ext>
            </a:extLst>
          </p:cNvPr>
          <p:cNvSpPr/>
          <p:nvPr/>
        </p:nvSpPr>
        <p:spPr>
          <a:xfrm>
            <a:off x="4955656" y="132132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B6B71F-185F-3FFA-F157-997959CEC678}"/>
              </a:ext>
            </a:extLst>
          </p:cNvPr>
          <p:cNvSpPr/>
          <p:nvPr/>
        </p:nvSpPr>
        <p:spPr>
          <a:xfrm>
            <a:off x="6926121" y="133094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EC280D-86E4-4A0C-0023-6E41822E8C1E}"/>
              </a:ext>
            </a:extLst>
          </p:cNvPr>
          <p:cNvSpPr/>
          <p:nvPr/>
        </p:nvSpPr>
        <p:spPr>
          <a:xfrm>
            <a:off x="6951395" y="264065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5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A7B889-B143-BFF1-759D-7403EE8F0235}"/>
              </a:ext>
            </a:extLst>
          </p:cNvPr>
          <p:cNvSpPr/>
          <p:nvPr/>
        </p:nvSpPr>
        <p:spPr>
          <a:xfrm>
            <a:off x="6943006" y="467215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974338-9A3C-BBCD-1F16-9312B1D2910A}"/>
              </a:ext>
            </a:extLst>
          </p:cNvPr>
          <p:cNvSpPr/>
          <p:nvPr/>
        </p:nvSpPr>
        <p:spPr>
          <a:xfrm>
            <a:off x="4172322" y="4672298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6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3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414965-7824-3359-43C8-BDCC84990985}"/>
              </a:ext>
            </a:extLst>
          </p:cNvPr>
          <p:cNvSpPr/>
          <p:nvPr/>
        </p:nvSpPr>
        <p:spPr>
          <a:xfrm>
            <a:off x="1376538" y="1015686"/>
            <a:ext cx="6069226" cy="2181601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55136CB-A966-45D3-A57D-FC7ED839E1AC}"/>
              </a:ext>
            </a:extLst>
          </p:cNvPr>
          <p:cNvSpPr/>
          <p:nvPr/>
        </p:nvSpPr>
        <p:spPr bwMode="auto">
          <a:xfrm>
            <a:off x="1419874" y="1090858"/>
            <a:ext cx="999370" cy="198629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정보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내 정보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8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0002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9" name="Shape 721"/>
          <p:cNvGraphicFramePr/>
          <p:nvPr>
            <p:extLst>
              <p:ext uri="{D42A27DB-BD31-4B8C-83A1-F6EECF244321}">
                <p14:modId xmlns:p14="http://schemas.microsoft.com/office/powerpoint/2010/main" val="4063032219"/>
              </p:ext>
            </p:extLst>
          </p:nvPr>
        </p:nvGraphicFramePr>
        <p:xfrm>
          <a:off x="7660932" y="629793"/>
          <a:ext cx="2188550" cy="2387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관리자 계정 정보를 변경할 수 있는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비밀번호 변경 클릭 시 비밀번호 변경 창 오픈</a:t>
                      </a:r>
                      <a:endParaRPr kumimoji="1"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0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410E7A7-BF51-476A-AB47-6AA88ECEBB10}"/>
              </a:ext>
            </a:extLst>
          </p:cNvPr>
          <p:cNvCxnSpPr/>
          <p:nvPr/>
        </p:nvCxnSpPr>
        <p:spPr bwMode="auto">
          <a:xfrm>
            <a:off x="1416269" y="1489691"/>
            <a:ext cx="5947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FF6D50-3CDE-4266-8FCE-27FAA372098A}"/>
              </a:ext>
            </a:extLst>
          </p:cNvPr>
          <p:cNvSpPr txBox="1"/>
          <p:nvPr/>
        </p:nvSpPr>
        <p:spPr>
          <a:xfrm>
            <a:off x="1439254" y="1187629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5EACEA75-77F1-4D95-86E6-6C43E1BC5166}"/>
              </a:ext>
            </a:extLst>
          </p:cNvPr>
          <p:cNvCxnSpPr>
            <a:cxnSpLocks/>
          </p:cNvCxnSpPr>
          <p:nvPr/>
        </p:nvCxnSpPr>
        <p:spPr bwMode="auto">
          <a:xfrm>
            <a:off x="1416269" y="1086114"/>
            <a:ext cx="5946639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1ABF25F-6160-4A5D-A3AE-AB0DD5CDC5C6}"/>
              </a:ext>
            </a:extLst>
          </p:cNvPr>
          <p:cNvSpPr txBox="1"/>
          <p:nvPr/>
        </p:nvSpPr>
        <p:spPr>
          <a:xfrm>
            <a:off x="2560388" y="1187629"/>
            <a:ext cx="7457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LiClass_admin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779190F-FD12-48BB-9BC9-480D352C9062}"/>
              </a:ext>
            </a:extLst>
          </p:cNvPr>
          <p:cNvCxnSpPr/>
          <p:nvPr/>
        </p:nvCxnSpPr>
        <p:spPr bwMode="auto">
          <a:xfrm>
            <a:off x="1416269" y="1887256"/>
            <a:ext cx="5947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A9C8659-1ED0-4D5F-9946-6B7915C40A99}"/>
              </a:ext>
            </a:extLst>
          </p:cNvPr>
          <p:cNvSpPr txBox="1"/>
          <p:nvPr/>
        </p:nvSpPr>
        <p:spPr>
          <a:xfrm>
            <a:off x="1439254" y="1585194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E25813-1B52-4F47-B68E-7562BE024894}"/>
              </a:ext>
            </a:extLst>
          </p:cNvPr>
          <p:cNvSpPr txBox="1"/>
          <p:nvPr/>
        </p:nvSpPr>
        <p:spPr>
          <a:xfrm>
            <a:off x="2542995" y="158519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A060B08-81BA-42CD-B04A-D2A30594FA6A}"/>
              </a:ext>
            </a:extLst>
          </p:cNvPr>
          <p:cNvCxnSpPr/>
          <p:nvPr/>
        </p:nvCxnSpPr>
        <p:spPr bwMode="auto">
          <a:xfrm>
            <a:off x="1416269" y="2284821"/>
            <a:ext cx="5947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079D4A7-6792-4962-96BF-8A5188114B62}"/>
              </a:ext>
            </a:extLst>
          </p:cNvPr>
          <p:cNvSpPr txBox="1"/>
          <p:nvPr/>
        </p:nvSpPr>
        <p:spPr>
          <a:xfrm>
            <a:off x="1439254" y="198275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EA99E6D-3CBF-4E8F-9C89-84A85DCC3522}"/>
              </a:ext>
            </a:extLst>
          </p:cNvPr>
          <p:cNvSpPr txBox="1"/>
          <p:nvPr/>
        </p:nvSpPr>
        <p:spPr>
          <a:xfrm>
            <a:off x="2560388" y="1982759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22F74B8-C0C4-48CB-9E64-8FC394193A99}"/>
              </a:ext>
            </a:extLst>
          </p:cNvPr>
          <p:cNvSpPr/>
          <p:nvPr/>
        </p:nvSpPr>
        <p:spPr>
          <a:xfrm>
            <a:off x="2460236" y="160626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7E128F3-E130-42C3-BCA6-7C2CB1FFE5AA}"/>
              </a:ext>
            </a:extLst>
          </p:cNvPr>
          <p:cNvCxnSpPr/>
          <p:nvPr/>
        </p:nvCxnSpPr>
        <p:spPr bwMode="auto">
          <a:xfrm>
            <a:off x="1416269" y="2682386"/>
            <a:ext cx="5947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6CF168D-1618-41B1-AB46-531006CA54F2}"/>
              </a:ext>
            </a:extLst>
          </p:cNvPr>
          <p:cNvSpPr txBox="1"/>
          <p:nvPr/>
        </p:nvSpPr>
        <p:spPr>
          <a:xfrm>
            <a:off x="1439254" y="238032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E5A207F-649D-4E81-8F33-ECCC5A129FF3}"/>
              </a:ext>
            </a:extLst>
          </p:cNvPr>
          <p:cNvSpPr txBox="1"/>
          <p:nvPr/>
        </p:nvSpPr>
        <p:spPr>
          <a:xfrm>
            <a:off x="2560388" y="2380324"/>
            <a:ext cx="8050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010-0000-0000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99ECEC67-7EBA-4DC5-82FF-2066B6ED7EC5}"/>
              </a:ext>
            </a:extLst>
          </p:cNvPr>
          <p:cNvGrpSpPr/>
          <p:nvPr/>
        </p:nvGrpSpPr>
        <p:grpSpPr>
          <a:xfrm>
            <a:off x="5009322" y="3502746"/>
            <a:ext cx="2165826" cy="1866567"/>
            <a:chOff x="2234317" y="3118901"/>
            <a:chExt cx="2165826" cy="1866567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2FAA71B4-F00E-4474-AC31-926206405C36}"/>
                </a:ext>
              </a:extLst>
            </p:cNvPr>
            <p:cNvSpPr/>
            <p:nvPr/>
          </p:nvSpPr>
          <p:spPr>
            <a:xfrm>
              <a:off x="2234317" y="3118901"/>
              <a:ext cx="2154074" cy="1866567"/>
            </a:xfrm>
            <a:prstGeom prst="roundRect">
              <a:avLst>
                <a:gd name="adj" fmla="val 2731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algn="ctr"/>
              <a:r>
                <a:rPr lang="ko-KR" altLang="en-US" sz="700" b="1" dirty="0">
                  <a:solidFill>
                    <a:schemeClr val="tx1"/>
                  </a:solidFill>
                  <a:latin typeface="+mj-ea"/>
                  <a:ea typeface="+mj-ea"/>
                </a:rPr>
                <a:t>비밀번호 변경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1BDA7AE-5BC4-44C1-AD60-F8B26EC88D7B}"/>
                </a:ext>
              </a:extLst>
            </p:cNvPr>
            <p:cNvSpPr txBox="1"/>
            <p:nvPr/>
          </p:nvSpPr>
          <p:spPr>
            <a:xfrm>
              <a:off x="3738698" y="4564501"/>
              <a:ext cx="469144" cy="274432"/>
            </a:xfrm>
            <a:prstGeom prst="roundRect">
              <a:avLst>
                <a:gd name="adj" fmla="val 10872"/>
              </a:avLst>
            </a:prstGeom>
            <a:solidFill>
              <a:srgbClr val="0099FF"/>
            </a:solidFill>
            <a:ln w="3175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 sz="70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>
                  <a:solidFill>
                    <a:schemeClr val="bg1"/>
                  </a:solidFill>
                </a:rPr>
                <a:t>저장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F49C2CA-DCBF-4338-BBF1-B257C30E028A}"/>
                </a:ext>
              </a:extLst>
            </p:cNvPr>
            <p:cNvSpPr txBox="1"/>
            <p:nvPr/>
          </p:nvSpPr>
          <p:spPr>
            <a:xfrm>
              <a:off x="3180522" y="4564501"/>
              <a:ext cx="469144" cy="274432"/>
            </a:xfrm>
            <a:prstGeom prst="roundRect">
              <a:avLst>
                <a:gd name="adj" fmla="val 10872"/>
              </a:avLst>
            </a:prstGeom>
            <a:noFill/>
            <a:ln w="3175" cap="flat" cmpd="sng" algn="ctr">
              <a:solidFill>
                <a:srgbClr val="0099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algn="ctr">
                <a:defRPr sz="70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>
                  <a:solidFill>
                    <a:srgbClr val="0099FF"/>
                  </a:solidFill>
                </a:rPr>
                <a:t>닫기</a:t>
              </a:r>
              <a:endParaRPr lang="ko-KR" altLang="en-US" dirty="0">
                <a:solidFill>
                  <a:srgbClr val="0099FF"/>
                </a:solidFill>
              </a:endParaRPr>
            </a:p>
          </p:txBody>
        </p:sp>
        <p:sp>
          <p:nvSpPr>
            <p:cNvPr id="143" name="사각형: 둥근 모서리 28">
              <a:extLst>
                <a:ext uri="{FF2B5EF4-FFF2-40B4-BE49-F238E27FC236}">
                  <a16:creationId xmlns:a16="http://schemas.microsoft.com/office/drawing/2014/main" id="{228E9D02-BFB6-43B1-9177-3FEDA480FB89}"/>
                </a:ext>
              </a:extLst>
            </p:cNvPr>
            <p:cNvSpPr/>
            <p:nvPr/>
          </p:nvSpPr>
          <p:spPr>
            <a:xfrm>
              <a:off x="3124862" y="4044201"/>
              <a:ext cx="1082980" cy="293536"/>
            </a:xfrm>
            <a:prstGeom prst="roundRect">
              <a:avLst>
                <a:gd name="adj" fmla="val 6029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01023456789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44" name="사각형: 둥근 모서리 25">
              <a:extLst>
                <a:ext uri="{FF2B5EF4-FFF2-40B4-BE49-F238E27FC236}">
                  <a16:creationId xmlns:a16="http://schemas.microsoft.com/office/drawing/2014/main" id="{B9E7DC5D-439E-47E3-83F6-6A69B0A349B0}"/>
                </a:ext>
              </a:extLst>
            </p:cNvPr>
            <p:cNvSpPr/>
            <p:nvPr/>
          </p:nvSpPr>
          <p:spPr>
            <a:xfrm>
              <a:off x="3124862" y="3682281"/>
              <a:ext cx="1082979" cy="293536"/>
            </a:xfrm>
            <a:prstGeom prst="roundRect">
              <a:avLst>
                <a:gd name="adj" fmla="val 6029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+mj-ea"/>
                  <a:ea typeface="+mj-ea"/>
                </a:rPr>
                <a:t>홍길동</a:t>
              </a: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81241A38-0D60-49D5-BD12-404467382188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68" y="4455391"/>
              <a:ext cx="215787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B1A04076-4F4D-4F0B-8408-4BE12D7A4BF1}"/>
                </a:ext>
              </a:extLst>
            </p:cNvPr>
            <p:cNvCxnSpPr>
              <a:cxnSpLocks/>
            </p:cNvCxnSpPr>
            <p:nvPr/>
          </p:nvCxnSpPr>
          <p:spPr>
            <a:xfrm>
              <a:off x="2234317" y="3533040"/>
              <a:ext cx="2165826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50A482B-E6FC-490F-A1F3-CD06F5080044}"/>
                </a:ext>
              </a:extLst>
            </p:cNvPr>
            <p:cNvSpPr txBox="1"/>
            <p:nvPr/>
          </p:nvSpPr>
          <p:spPr>
            <a:xfrm>
              <a:off x="2353397" y="3727522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2660702-836B-44AE-B306-765F8337FDD9}"/>
                </a:ext>
              </a:extLst>
            </p:cNvPr>
            <p:cNvSpPr txBox="1"/>
            <p:nvPr/>
          </p:nvSpPr>
          <p:spPr>
            <a:xfrm>
              <a:off x="2353397" y="4090941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확인</a:t>
              </a:r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CC6C0E8B-4844-4594-8556-315E0F6DAB4F}"/>
              </a:ext>
            </a:extLst>
          </p:cNvPr>
          <p:cNvSpPr/>
          <p:nvPr/>
        </p:nvSpPr>
        <p:spPr>
          <a:xfrm>
            <a:off x="2862470" y="1685677"/>
            <a:ext cx="2608027" cy="1817069"/>
          </a:xfrm>
          <a:custGeom>
            <a:avLst/>
            <a:gdLst>
              <a:gd name="connsiteX0" fmla="*/ 0 w 2154803"/>
              <a:gd name="connsiteY0" fmla="*/ 0 h 1447137"/>
              <a:gd name="connsiteX1" fmla="*/ 2154803 w 2154803"/>
              <a:gd name="connsiteY1" fmla="*/ 0 h 1447137"/>
              <a:gd name="connsiteX2" fmla="*/ 2154803 w 2154803"/>
              <a:gd name="connsiteY2" fmla="*/ 1447137 h 144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803" h="1447137">
                <a:moveTo>
                  <a:pt x="0" y="0"/>
                </a:moveTo>
                <a:lnTo>
                  <a:pt x="2154803" y="0"/>
                </a:lnTo>
                <a:lnTo>
                  <a:pt x="2154803" y="1447137"/>
                </a:lnTo>
              </a:path>
            </a:pathLst>
          </a:custGeom>
          <a:noFill/>
          <a:ln w="9525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63274548-AEA2-4A8D-B2BC-56CE6534984A}"/>
              </a:ext>
            </a:extLst>
          </p:cNvPr>
          <p:cNvCxnSpPr/>
          <p:nvPr/>
        </p:nvCxnSpPr>
        <p:spPr bwMode="auto">
          <a:xfrm>
            <a:off x="1416269" y="3079951"/>
            <a:ext cx="59472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36BC6E4-20A9-41F1-9AEF-B6AC9503A32F}"/>
              </a:ext>
            </a:extLst>
          </p:cNvPr>
          <p:cNvSpPr txBox="1"/>
          <p:nvPr/>
        </p:nvSpPr>
        <p:spPr>
          <a:xfrm>
            <a:off x="1439254" y="2777889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 등급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18A34C8-0DB2-4FF3-97EF-EAB5373F4547}"/>
              </a:ext>
            </a:extLst>
          </p:cNvPr>
          <p:cNvSpPr txBox="1"/>
          <p:nvPr/>
        </p:nvSpPr>
        <p:spPr>
          <a:xfrm>
            <a:off x="2560388" y="2777889"/>
            <a:ext cx="7425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(Super)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DA2F93-FB0F-4622-8A87-FA4B029DCE5A}"/>
              </a:ext>
            </a:extLst>
          </p:cNvPr>
          <p:cNvSpPr/>
          <p:nvPr/>
        </p:nvSpPr>
        <p:spPr>
          <a:xfrm>
            <a:off x="58217" y="939732"/>
            <a:ext cx="1055636" cy="35744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관리자 계정관리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1C2F97-F5A5-1CBF-EC1D-D86BCB71B281}"/>
              </a:ext>
            </a:extLst>
          </p:cNvPr>
          <p:cNvSpPr/>
          <p:nvPr/>
        </p:nvSpPr>
        <p:spPr>
          <a:xfrm>
            <a:off x="1224707" y="1018303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7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1A8054D-60CD-CE45-E5B4-8F4097CA8FD2}"/>
              </a:ext>
            </a:extLst>
          </p:cNvPr>
          <p:cNvSpPr/>
          <p:nvPr/>
        </p:nvSpPr>
        <p:spPr>
          <a:xfrm>
            <a:off x="1475473" y="1247167"/>
            <a:ext cx="5786858" cy="422952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6A929B-C861-9168-E0C6-E80908DAD2DB}"/>
              </a:ext>
            </a:extLst>
          </p:cNvPr>
          <p:cNvSpPr/>
          <p:nvPr/>
        </p:nvSpPr>
        <p:spPr>
          <a:xfrm>
            <a:off x="1323073" y="1251364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7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회원관리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8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0201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9" name="Shape 721"/>
          <p:cNvGraphicFramePr/>
          <p:nvPr>
            <p:extLst>
              <p:ext uri="{D42A27DB-BD31-4B8C-83A1-F6EECF244321}">
                <p14:modId xmlns:p14="http://schemas.microsoft.com/office/powerpoint/2010/main" val="598659760"/>
              </p:ext>
            </p:extLst>
          </p:nvPr>
        </p:nvGraphicFramePr>
        <p:xfrm>
          <a:off x="7660932" y="629793"/>
          <a:ext cx="2188550" cy="26895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사이트의 가입한 회원들의 정보를 한눈에 볼 수 있는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해당 범위를 클릭하면 회원정보를 상세하게 조회하고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수정할 수 있는 화면이 표현된다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클릭하면 다음 페이지로 넘어가 더 많은 회원 목록을 조회할 수 있는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페이징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처리 화면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0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DA2F93-FB0F-4622-8A87-FA4B029DCE5A}"/>
              </a:ext>
            </a:extLst>
          </p:cNvPr>
          <p:cNvSpPr/>
          <p:nvPr/>
        </p:nvSpPr>
        <p:spPr>
          <a:xfrm>
            <a:off x="58411" y="1247167"/>
            <a:ext cx="1052006" cy="35744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회원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0F324C6-9611-7323-6A81-A4ACBD7676CB}"/>
              </a:ext>
            </a:extLst>
          </p:cNvPr>
          <p:cNvCxnSpPr>
            <a:cxnSpLocks/>
          </p:cNvCxnSpPr>
          <p:nvPr/>
        </p:nvCxnSpPr>
        <p:spPr>
          <a:xfrm>
            <a:off x="311150" y="1753212"/>
            <a:ext cx="361950" cy="0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413C48B8-00F5-1099-ECEA-AF18DBFCC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671973"/>
              </p:ext>
            </p:extLst>
          </p:nvPr>
        </p:nvGraphicFramePr>
        <p:xfrm>
          <a:off x="1634007" y="1319944"/>
          <a:ext cx="5469790" cy="4134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912">
                  <a:extLst>
                    <a:ext uri="{9D8B030D-6E8A-4147-A177-3AD203B41FA5}">
                      <a16:colId xmlns:a16="http://schemas.microsoft.com/office/drawing/2014/main" val="254132786"/>
                    </a:ext>
                  </a:extLst>
                </a:gridCol>
                <a:gridCol w="1322004">
                  <a:extLst>
                    <a:ext uri="{9D8B030D-6E8A-4147-A177-3AD203B41FA5}">
                      <a16:colId xmlns:a16="http://schemas.microsoft.com/office/drawing/2014/main" val="2584318018"/>
                    </a:ext>
                  </a:extLst>
                </a:gridCol>
                <a:gridCol w="1093958">
                  <a:extLst>
                    <a:ext uri="{9D8B030D-6E8A-4147-A177-3AD203B41FA5}">
                      <a16:colId xmlns:a16="http://schemas.microsoft.com/office/drawing/2014/main" val="3316355187"/>
                    </a:ext>
                  </a:extLst>
                </a:gridCol>
                <a:gridCol w="1459752">
                  <a:extLst>
                    <a:ext uri="{9D8B030D-6E8A-4147-A177-3AD203B41FA5}">
                      <a16:colId xmlns:a16="http://schemas.microsoft.com/office/drawing/2014/main" val="3662327388"/>
                    </a:ext>
                  </a:extLst>
                </a:gridCol>
                <a:gridCol w="728164">
                  <a:extLst>
                    <a:ext uri="{9D8B030D-6E8A-4147-A177-3AD203B41FA5}">
                      <a16:colId xmlns:a16="http://schemas.microsoft.com/office/drawing/2014/main" val="3115846180"/>
                    </a:ext>
                  </a:extLst>
                </a:gridCol>
              </a:tblGrid>
              <a:tr h="246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회원번호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아이디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닉네임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가입일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탈퇴일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계정상태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719153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1234567890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Li_class_user1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00B050"/>
                          </a:solidFill>
                        </a:rPr>
                        <a:t>활성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917562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1234567891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Li_class_user2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탈퇴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83438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1234567892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Li_class_user3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00B050"/>
                          </a:solidFill>
                        </a:rPr>
                        <a:t>활성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680823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1234567893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Li_class_user4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2023-03-09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00B050"/>
                          </a:solidFill>
                        </a:rPr>
                        <a:t>활성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058974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1234567894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Li_class_user5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2023-03-16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00B050"/>
                          </a:solidFill>
                        </a:rPr>
                        <a:t>활성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21551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1234567895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2023-03-20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00B050"/>
                          </a:solidFill>
                        </a:rPr>
                        <a:t>활성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08552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1234567896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Li_class_user7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2022-03-12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00B050"/>
                          </a:solidFill>
                        </a:rPr>
                        <a:t>활성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940570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1234567897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Li_class_user8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00B050"/>
                          </a:solidFill>
                        </a:rPr>
                        <a:t>활성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909969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1234567898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Li_class_user9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탈퇴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887062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1234567899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탈퇴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658364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123456880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Li_class_user11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탈퇴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959457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123456881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Li_class_user12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탈퇴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024883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123456882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Li_class_user13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탈퇴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621036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123456883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Li_class_user14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탈퇴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017444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123456884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Li_class_user15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탈퇴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934599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123456885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Li_class_user16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탈퇴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37145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123456886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Li_class_user17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탈퇴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790683"/>
                  </a:ext>
                </a:extLst>
              </a:tr>
              <a:tr h="2160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123456887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Li_class_user18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rgbClr val="FF0000"/>
                          </a:solidFill>
                        </a:rPr>
                        <a:t>탈퇴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926435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95B141A0-E0BB-2D50-E9A1-B22213391E00}"/>
              </a:ext>
            </a:extLst>
          </p:cNvPr>
          <p:cNvGrpSpPr/>
          <p:nvPr/>
        </p:nvGrpSpPr>
        <p:grpSpPr>
          <a:xfrm>
            <a:off x="2578545" y="5550675"/>
            <a:ext cx="3578128" cy="321959"/>
            <a:chOff x="2578545" y="5609398"/>
            <a:chExt cx="3578128" cy="32195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55B88CE-B249-3EED-877C-6A32C9F70EF5}"/>
                </a:ext>
              </a:extLst>
            </p:cNvPr>
            <p:cNvSpPr/>
            <p:nvPr/>
          </p:nvSpPr>
          <p:spPr>
            <a:xfrm>
              <a:off x="2578545" y="5612211"/>
              <a:ext cx="310393" cy="318783"/>
            </a:xfrm>
            <a:prstGeom prst="rect">
              <a:avLst/>
            </a:prstGeom>
            <a:solidFill>
              <a:srgbClr val="FFFFCC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accent2"/>
                  </a:solidFill>
                </a:rPr>
                <a:t>1</a:t>
              </a:r>
              <a:endParaRPr lang="ko-KR" altLang="en-US" sz="800" b="1" dirty="0">
                <a:solidFill>
                  <a:schemeClr val="accent2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402C8A4-BF48-D6C3-0C51-B6F6D4FF1834}"/>
                </a:ext>
              </a:extLst>
            </p:cNvPr>
            <p:cNvSpPr/>
            <p:nvPr/>
          </p:nvSpPr>
          <p:spPr>
            <a:xfrm>
              <a:off x="2888938" y="5612211"/>
              <a:ext cx="310393" cy="318783"/>
            </a:xfrm>
            <a:prstGeom prst="rect">
              <a:avLst/>
            </a:prstGeom>
            <a:solidFill>
              <a:srgbClr val="FFFFCC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accent2"/>
                  </a:solidFill>
                </a:rPr>
                <a:t>2</a:t>
              </a:r>
              <a:endParaRPr lang="ko-KR" altLang="en-US" sz="800" b="1" dirty="0">
                <a:solidFill>
                  <a:schemeClr val="accent2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146FC3D-2B6D-56BE-C6B8-C5D42577E17E}"/>
                </a:ext>
              </a:extLst>
            </p:cNvPr>
            <p:cNvSpPr/>
            <p:nvPr/>
          </p:nvSpPr>
          <p:spPr>
            <a:xfrm>
              <a:off x="3197254" y="5612211"/>
              <a:ext cx="310393" cy="318783"/>
            </a:xfrm>
            <a:prstGeom prst="rect">
              <a:avLst/>
            </a:prstGeom>
            <a:solidFill>
              <a:srgbClr val="FFFFCC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accent2"/>
                  </a:solidFill>
                </a:rPr>
                <a:t>3</a:t>
              </a:r>
              <a:endParaRPr lang="ko-KR" altLang="en-US" sz="800" b="1" dirty="0">
                <a:solidFill>
                  <a:schemeClr val="accent2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AC5481F-0817-BB8E-EDC3-0993A7CBF1AF}"/>
                </a:ext>
              </a:extLst>
            </p:cNvPr>
            <p:cNvSpPr/>
            <p:nvPr/>
          </p:nvSpPr>
          <p:spPr>
            <a:xfrm>
              <a:off x="3507647" y="5612211"/>
              <a:ext cx="310393" cy="318783"/>
            </a:xfrm>
            <a:prstGeom prst="rect">
              <a:avLst/>
            </a:prstGeom>
            <a:solidFill>
              <a:srgbClr val="FFFFCC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accent2"/>
                  </a:solidFill>
                </a:rPr>
                <a:t>4</a:t>
              </a:r>
              <a:endParaRPr lang="ko-KR" altLang="en-US" sz="800" b="1" dirty="0">
                <a:solidFill>
                  <a:schemeClr val="accent2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D500E94-879F-E20F-35EC-D561A09CCFFE}"/>
                </a:ext>
              </a:extLst>
            </p:cNvPr>
            <p:cNvSpPr/>
            <p:nvPr/>
          </p:nvSpPr>
          <p:spPr>
            <a:xfrm>
              <a:off x="4128433" y="5612574"/>
              <a:ext cx="310393" cy="318783"/>
            </a:xfrm>
            <a:prstGeom prst="rect">
              <a:avLst/>
            </a:prstGeom>
            <a:solidFill>
              <a:srgbClr val="FFFFCC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accent2"/>
                  </a:solidFill>
                </a:rPr>
                <a:t>6</a:t>
              </a:r>
              <a:endParaRPr lang="ko-KR" altLang="en-US" sz="800" b="1" dirty="0">
                <a:solidFill>
                  <a:schemeClr val="accent2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637AA69-2FFA-F604-97A9-29B0DD691C7A}"/>
                </a:ext>
              </a:extLst>
            </p:cNvPr>
            <p:cNvSpPr/>
            <p:nvPr/>
          </p:nvSpPr>
          <p:spPr>
            <a:xfrm>
              <a:off x="4435675" y="5612573"/>
              <a:ext cx="310393" cy="318783"/>
            </a:xfrm>
            <a:prstGeom prst="rect">
              <a:avLst/>
            </a:prstGeom>
            <a:solidFill>
              <a:srgbClr val="FFFFCC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accent2"/>
                  </a:solidFill>
                </a:rPr>
                <a:t>7</a:t>
              </a:r>
              <a:endParaRPr lang="ko-KR" altLang="en-US" sz="800" b="1" dirty="0">
                <a:solidFill>
                  <a:schemeClr val="accent2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098C30C-BC12-FE41-0D63-466C8D74D8B7}"/>
                </a:ext>
              </a:extLst>
            </p:cNvPr>
            <p:cNvSpPr/>
            <p:nvPr/>
          </p:nvSpPr>
          <p:spPr>
            <a:xfrm>
              <a:off x="5048133" y="5612574"/>
              <a:ext cx="310393" cy="318782"/>
            </a:xfrm>
            <a:prstGeom prst="rect">
              <a:avLst/>
            </a:prstGeom>
            <a:solidFill>
              <a:srgbClr val="FFFFCC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accent2"/>
                  </a:solidFill>
                </a:rPr>
                <a:t>9</a:t>
              </a:r>
              <a:endParaRPr lang="ko-KR" altLang="en-US" sz="800" b="1" dirty="0">
                <a:solidFill>
                  <a:schemeClr val="accent2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53F0012-1AD0-7794-E102-BBEB6BA36E70}"/>
                </a:ext>
              </a:extLst>
            </p:cNvPr>
            <p:cNvSpPr/>
            <p:nvPr/>
          </p:nvSpPr>
          <p:spPr>
            <a:xfrm>
              <a:off x="5358526" y="5612573"/>
              <a:ext cx="310393" cy="318782"/>
            </a:xfrm>
            <a:prstGeom prst="rect">
              <a:avLst/>
            </a:prstGeom>
            <a:solidFill>
              <a:srgbClr val="FFFFCC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accent2"/>
                  </a:solidFill>
                </a:rPr>
                <a:t>10</a:t>
              </a:r>
              <a:endParaRPr lang="ko-KR" altLang="en-US" sz="800" b="1" dirty="0">
                <a:solidFill>
                  <a:schemeClr val="accent2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D029666-A3D3-DA33-B8D9-774373C3F5A9}"/>
                </a:ext>
              </a:extLst>
            </p:cNvPr>
            <p:cNvSpPr/>
            <p:nvPr/>
          </p:nvSpPr>
          <p:spPr>
            <a:xfrm>
              <a:off x="5671006" y="5609398"/>
              <a:ext cx="485667" cy="318783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accent2"/>
                  </a:solidFill>
                </a:rPr>
                <a:t>Next</a:t>
              </a:r>
              <a:endParaRPr lang="ko-KR" alt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3F06BD0-161C-F21B-6210-F15107344A0C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리스트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CD082A-AB7E-D93D-3AB1-5E06A00B7179}"/>
              </a:ext>
            </a:extLst>
          </p:cNvPr>
          <p:cNvSpPr/>
          <p:nvPr/>
        </p:nvSpPr>
        <p:spPr>
          <a:xfrm>
            <a:off x="1392572" y="1488709"/>
            <a:ext cx="6044007" cy="35741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E80EB7-2088-6368-6259-7A1CA4A8DBB9}"/>
              </a:ext>
            </a:extLst>
          </p:cNvPr>
          <p:cNvSpPr/>
          <p:nvPr/>
        </p:nvSpPr>
        <p:spPr>
          <a:xfrm>
            <a:off x="1240961" y="1486425"/>
            <a:ext cx="152400" cy="1524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BB5E45-CB45-8762-AEF8-EDBA8750BB41}"/>
              </a:ext>
            </a:extLst>
          </p:cNvPr>
          <p:cNvSpPr/>
          <p:nvPr/>
        </p:nvSpPr>
        <p:spPr>
          <a:xfrm>
            <a:off x="2502535" y="5501212"/>
            <a:ext cx="3741420" cy="43087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AF28A4-6EC0-390A-1324-055D266A2D29}"/>
              </a:ext>
            </a:extLst>
          </p:cNvPr>
          <p:cNvSpPr/>
          <p:nvPr/>
        </p:nvSpPr>
        <p:spPr>
          <a:xfrm>
            <a:off x="2350528" y="5504705"/>
            <a:ext cx="152400" cy="204875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F48FB-9CDA-7771-32AF-3A451C44B080}"/>
              </a:ext>
            </a:extLst>
          </p:cNvPr>
          <p:cNvSpPr/>
          <p:nvPr/>
        </p:nvSpPr>
        <p:spPr>
          <a:xfrm>
            <a:off x="3820178" y="5553983"/>
            <a:ext cx="310393" cy="318783"/>
          </a:xfrm>
          <a:prstGeom prst="rect">
            <a:avLst/>
          </a:prstGeom>
          <a:solidFill>
            <a:srgbClr val="FFFF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accent2"/>
                </a:solidFill>
              </a:rPr>
              <a:t>5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A2C43B-63C1-FF0B-AB07-17BB62813552}"/>
              </a:ext>
            </a:extLst>
          </p:cNvPr>
          <p:cNvSpPr/>
          <p:nvPr/>
        </p:nvSpPr>
        <p:spPr>
          <a:xfrm>
            <a:off x="4743954" y="5552115"/>
            <a:ext cx="310393" cy="318783"/>
          </a:xfrm>
          <a:prstGeom prst="rect">
            <a:avLst/>
          </a:prstGeom>
          <a:solidFill>
            <a:srgbClr val="FFFF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accent2"/>
                </a:solidFill>
              </a:rPr>
              <a:t>8</a:t>
            </a:r>
            <a:endParaRPr lang="ko-KR" altLang="en-US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5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A116BD4-0374-2BC0-D773-F80877186288}"/>
              </a:ext>
            </a:extLst>
          </p:cNvPr>
          <p:cNvSpPr/>
          <p:nvPr/>
        </p:nvSpPr>
        <p:spPr>
          <a:xfrm>
            <a:off x="2171699" y="810492"/>
            <a:ext cx="5117523" cy="5699414"/>
          </a:xfrm>
          <a:prstGeom prst="roundRect">
            <a:avLst>
              <a:gd name="adj" fmla="val 224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97C9EF5-CFB2-EED5-AD5C-BEF3B0A7875A}"/>
              </a:ext>
            </a:extLst>
          </p:cNvPr>
          <p:cNvCxnSpPr>
            <a:cxnSpLocks/>
          </p:cNvCxnSpPr>
          <p:nvPr/>
        </p:nvCxnSpPr>
        <p:spPr>
          <a:xfrm>
            <a:off x="2171700" y="1397575"/>
            <a:ext cx="51175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CE62FC-E6FE-A8C4-0C68-625F622A71AA}"/>
              </a:ext>
            </a:extLst>
          </p:cNvPr>
          <p:cNvSpPr txBox="1"/>
          <p:nvPr/>
        </p:nvSpPr>
        <p:spPr>
          <a:xfrm>
            <a:off x="2322368" y="91936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회원정보 조회 </a:t>
            </a:r>
            <a:r>
              <a:rPr lang="en-US" altLang="ko-KR" dirty="0"/>
              <a:t>/ </a:t>
            </a:r>
            <a:r>
              <a:rPr lang="ko-KR" altLang="en-US" dirty="0"/>
              <a:t>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D973C-074E-99CB-C317-2852566963B5}"/>
              </a:ext>
            </a:extLst>
          </p:cNvPr>
          <p:cNvSpPr txBox="1"/>
          <p:nvPr/>
        </p:nvSpPr>
        <p:spPr>
          <a:xfrm flipH="1">
            <a:off x="2322368" y="2421247"/>
            <a:ext cx="717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비밀번호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FF80F-9D3C-36D0-0C72-4180DC72898D}"/>
              </a:ext>
            </a:extLst>
          </p:cNvPr>
          <p:cNvSpPr txBox="1"/>
          <p:nvPr/>
        </p:nvSpPr>
        <p:spPr>
          <a:xfrm flipH="1">
            <a:off x="2281670" y="1576182"/>
            <a:ext cx="902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이메일 주소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CE0CF-77F7-1657-FA3E-7177271C9788}"/>
              </a:ext>
            </a:extLst>
          </p:cNvPr>
          <p:cNvSpPr txBox="1"/>
          <p:nvPr/>
        </p:nvSpPr>
        <p:spPr>
          <a:xfrm flipH="1">
            <a:off x="2315096" y="4887542"/>
            <a:ext cx="902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프로필 사진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EF908B-E388-5B74-939A-910B9DF2527A}"/>
              </a:ext>
            </a:extLst>
          </p:cNvPr>
          <p:cNvSpPr txBox="1"/>
          <p:nvPr/>
        </p:nvSpPr>
        <p:spPr>
          <a:xfrm flipH="1">
            <a:off x="2318732" y="2863330"/>
            <a:ext cx="902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전화번호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DD75D-BC4C-CB67-285C-08F14E6513E5}"/>
              </a:ext>
            </a:extLst>
          </p:cNvPr>
          <p:cNvSpPr txBox="1"/>
          <p:nvPr/>
        </p:nvSpPr>
        <p:spPr>
          <a:xfrm flipH="1">
            <a:off x="2318732" y="3303913"/>
            <a:ext cx="902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포인트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29DB3-4FDA-CCC8-B7E1-8627AF743507}"/>
              </a:ext>
            </a:extLst>
          </p:cNvPr>
          <p:cNvSpPr txBox="1"/>
          <p:nvPr/>
        </p:nvSpPr>
        <p:spPr>
          <a:xfrm flipH="1">
            <a:off x="2315096" y="3744496"/>
            <a:ext cx="902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가입일자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E4327D-7F3A-FBFC-00B7-3C9D9399E8AA}"/>
              </a:ext>
            </a:extLst>
          </p:cNvPr>
          <p:cNvSpPr txBox="1"/>
          <p:nvPr/>
        </p:nvSpPr>
        <p:spPr>
          <a:xfrm flipH="1">
            <a:off x="5122719" y="2418516"/>
            <a:ext cx="902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수정일자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42E373-7FAB-7DD7-13FA-4EC523A9CBFD}"/>
              </a:ext>
            </a:extLst>
          </p:cNvPr>
          <p:cNvSpPr txBox="1"/>
          <p:nvPr/>
        </p:nvSpPr>
        <p:spPr>
          <a:xfrm flipH="1">
            <a:off x="2315096" y="4184712"/>
            <a:ext cx="902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계정상태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99012F-D505-E93B-A801-EB2942529949}"/>
              </a:ext>
            </a:extLst>
          </p:cNvPr>
          <p:cNvSpPr txBox="1"/>
          <p:nvPr/>
        </p:nvSpPr>
        <p:spPr>
          <a:xfrm flipH="1">
            <a:off x="5122719" y="1579080"/>
            <a:ext cx="902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가입유형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535D346-432C-5893-1E16-582C197CEC97}"/>
              </a:ext>
            </a:extLst>
          </p:cNvPr>
          <p:cNvSpPr/>
          <p:nvPr/>
        </p:nvSpPr>
        <p:spPr>
          <a:xfrm>
            <a:off x="3183948" y="1531263"/>
            <a:ext cx="1938771" cy="306529"/>
          </a:xfrm>
          <a:prstGeom prst="roundRect">
            <a:avLst>
              <a:gd name="adj" fmla="val 1894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user1@user1.com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583D0FC6-4780-D505-6D41-FB4E14F1AC52}"/>
              </a:ext>
            </a:extLst>
          </p:cNvPr>
          <p:cNvSpPr/>
          <p:nvPr/>
        </p:nvSpPr>
        <p:spPr>
          <a:xfrm>
            <a:off x="5801591" y="1539797"/>
            <a:ext cx="1259900" cy="306529"/>
          </a:xfrm>
          <a:prstGeom prst="roundRect">
            <a:avLst>
              <a:gd name="adj" fmla="val 1894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Email / </a:t>
            </a:r>
            <a:r>
              <a:rPr lang="en-US" altLang="ko-KR" sz="800" dirty="0" err="1">
                <a:solidFill>
                  <a:schemeClr val="tx1"/>
                </a:solidFill>
              </a:rPr>
              <a:t>kakao</a:t>
            </a:r>
            <a:r>
              <a:rPr lang="en-US" altLang="ko-KR" sz="800" dirty="0">
                <a:solidFill>
                  <a:schemeClr val="tx1"/>
                </a:solidFill>
              </a:rPr>
              <a:t> / </a:t>
            </a:r>
            <a:r>
              <a:rPr lang="en-US" altLang="ko-KR" sz="800" dirty="0" err="1">
                <a:solidFill>
                  <a:schemeClr val="tx1"/>
                </a:solidFill>
              </a:rPr>
              <a:t>naver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89AD3A9-6E3B-D4BB-17CE-3AD457EC7E51}"/>
              </a:ext>
            </a:extLst>
          </p:cNvPr>
          <p:cNvSpPr/>
          <p:nvPr/>
        </p:nvSpPr>
        <p:spPr>
          <a:xfrm>
            <a:off x="3190343" y="2374461"/>
            <a:ext cx="1938771" cy="306529"/>
          </a:xfrm>
          <a:prstGeom prst="roundRect">
            <a:avLst>
              <a:gd name="adj" fmla="val 1894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0B84F1F-5146-5731-8384-ECCFE5F0B254}"/>
              </a:ext>
            </a:extLst>
          </p:cNvPr>
          <p:cNvSpPr/>
          <p:nvPr/>
        </p:nvSpPr>
        <p:spPr>
          <a:xfrm>
            <a:off x="3190343" y="2816112"/>
            <a:ext cx="1938771" cy="306529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010-4422-1133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35E1919-4778-0B7E-7700-DCC4B915BCF2}"/>
              </a:ext>
            </a:extLst>
          </p:cNvPr>
          <p:cNvSpPr/>
          <p:nvPr/>
        </p:nvSpPr>
        <p:spPr>
          <a:xfrm>
            <a:off x="3190343" y="3257763"/>
            <a:ext cx="1938771" cy="306529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3,442,214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2E86F80-DEF0-4827-7ADA-93D849DCFA9B}"/>
              </a:ext>
            </a:extLst>
          </p:cNvPr>
          <p:cNvSpPr/>
          <p:nvPr/>
        </p:nvSpPr>
        <p:spPr>
          <a:xfrm>
            <a:off x="3183948" y="3698983"/>
            <a:ext cx="911208" cy="306529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2023-02-01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9E4B80C-DF37-E34E-F2E3-C72EA06D9D41}"/>
              </a:ext>
            </a:extLst>
          </p:cNvPr>
          <p:cNvSpPr/>
          <p:nvPr/>
        </p:nvSpPr>
        <p:spPr>
          <a:xfrm>
            <a:off x="5801591" y="2373597"/>
            <a:ext cx="911208" cy="306529"/>
          </a:xfrm>
          <a:prstGeom prst="roundRect">
            <a:avLst>
              <a:gd name="adj" fmla="val 1894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2023-02-01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1C0C135-1B82-A84D-BDEB-BDA684960090}"/>
              </a:ext>
            </a:extLst>
          </p:cNvPr>
          <p:cNvSpPr/>
          <p:nvPr/>
        </p:nvSpPr>
        <p:spPr>
          <a:xfrm>
            <a:off x="3183948" y="4141052"/>
            <a:ext cx="911208" cy="306529"/>
          </a:xfrm>
          <a:prstGeom prst="roundRect">
            <a:avLst>
              <a:gd name="adj" fmla="val 18940"/>
            </a:avLst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활성회원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66834E-D2E0-54D7-27F2-AE7641876380}"/>
              </a:ext>
            </a:extLst>
          </p:cNvPr>
          <p:cNvSpPr txBox="1"/>
          <p:nvPr/>
        </p:nvSpPr>
        <p:spPr>
          <a:xfrm flipH="1">
            <a:off x="5129114" y="4184712"/>
            <a:ext cx="9022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탈퇴일자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D7BF5F-6015-499D-62A6-97F8E7831F4F}"/>
              </a:ext>
            </a:extLst>
          </p:cNvPr>
          <p:cNvSpPr/>
          <p:nvPr/>
        </p:nvSpPr>
        <p:spPr>
          <a:xfrm>
            <a:off x="5810846" y="4141052"/>
            <a:ext cx="911208" cy="306529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Shape 719">
            <a:extLst>
              <a:ext uri="{FF2B5EF4-FFF2-40B4-BE49-F238E27FC236}">
                <a16:creationId xmlns:a16="http://schemas.microsoft.com/office/drawing/2014/main" id="{5C9EB2EA-F61A-3B62-0093-53FAA8191A5F}"/>
              </a:ext>
            </a:extLst>
          </p:cNvPr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0202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6" name="Shape 718">
            <a:extLst>
              <a:ext uri="{FF2B5EF4-FFF2-40B4-BE49-F238E27FC236}">
                <a16:creationId xmlns:a16="http://schemas.microsoft.com/office/drawing/2014/main" id="{95012188-8233-A626-81F5-1210D9CC4965}"/>
              </a:ext>
            </a:extLst>
          </p:cNvPr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회원관리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상세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)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6" name="Shape 720">
            <a:extLst>
              <a:ext uri="{FF2B5EF4-FFF2-40B4-BE49-F238E27FC236}">
                <a16:creationId xmlns:a16="http://schemas.microsoft.com/office/drawing/2014/main" id="{8EFAE83E-C672-6B09-544E-97AE43C133E5}"/>
              </a:ext>
            </a:extLst>
          </p:cNvPr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r>
              <a:rPr 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/</a:t>
            </a: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8" name="Shape 721">
            <a:extLst>
              <a:ext uri="{FF2B5EF4-FFF2-40B4-BE49-F238E27FC236}">
                <a16:creationId xmlns:a16="http://schemas.microsoft.com/office/drawing/2014/main" id="{927F180C-7A2F-57C5-3DE1-D3694D6518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402891"/>
              </p:ext>
            </p:extLst>
          </p:nvPr>
        </p:nvGraphicFramePr>
        <p:xfrm>
          <a:off x="7660932" y="629793"/>
          <a:ext cx="2188550" cy="25887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회원관리창에서 사용자를 클릭하면 사용자의 정보를 수정할 수 있는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회색으로 표현된 부분은 관리자여도 수정할 수 없다</a:t>
                      </a: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09A51D0-4B6D-8F3A-FD0C-040A0E433CCF}"/>
              </a:ext>
            </a:extLst>
          </p:cNvPr>
          <p:cNvSpPr txBox="1"/>
          <p:nvPr/>
        </p:nvSpPr>
        <p:spPr>
          <a:xfrm flipH="1">
            <a:off x="2322368" y="1989945"/>
            <a:ext cx="717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이름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7C0AFA8-4C46-0918-79CD-0FC87F09E21D}"/>
              </a:ext>
            </a:extLst>
          </p:cNvPr>
          <p:cNvSpPr/>
          <p:nvPr/>
        </p:nvSpPr>
        <p:spPr>
          <a:xfrm>
            <a:off x="3190343" y="1943159"/>
            <a:ext cx="1938771" cy="306529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감자</a:t>
            </a:r>
          </a:p>
        </p:txBody>
      </p:sp>
      <p:pic>
        <p:nvPicPr>
          <p:cNvPr id="31" name="그림 30" descr="우는 Pusheen">
            <a:extLst>
              <a:ext uri="{FF2B5EF4-FFF2-40B4-BE49-F238E27FC236}">
                <a16:creationId xmlns:a16="http://schemas.microsoft.com/office/drawing/2014/main" id="{CE186423-DA7E-51F9-8981-ED121F888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43" y="4624928"/>
            <a:ext cx="1846988" cy="1696359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05F0424-6D14-E789-42B2-12CF38F11E3A}"/>
              </a:ext>
            </a:extLst>
          </p:cNvPr>
          <p:cNvSpPr/>
          <p:nvPr/>
        </p:nvSpPr>
        <p:spPr>
          <a:xfrm>
            <a:off x="3576792" y="6224155"/>
            <a:ext cx="828953" cy="21301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ysClr val="windowText" lastClr="000000"/>
                </a:solidFill>
              </a:rPr>
              <a:t>파일선택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41619B-6550-19F3-A18A-16DA9F644234}"/>
              </a:ext>
            </a:extLst>
          </p:cNvPr>
          <p:cNvSpPr txBox="1"/>
          <p:nvPr/>
        </p:nvSpPr>
        <p:spPr>
          <a:xfrm>
            <a:off x="4610174" y="6214893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선택된 파일 없음</a:t>
            </a:r>
          </a:p>
        </p:txBody>
      </p:sp>
    </p:spTree>
    <p:extLst>
      <p:ext uri="{BB962C8B-B14F-4D97-AF65-F5344CB8AC3E}">
        <p14:creationId xmlns:p14="http://schemas.microsoft.com/office/powerpoint/2010/main" val="80478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92926D-5F06-E056-D8D6-4A5F61A19947}"/>
              </a:ext>
            </a:extLst>
          </p:cNvPr>
          <p:cNvSpPr/>
          <p:nvPr/>
        </p:nvSpPr>
        <p:spPr>
          <a:xfrm>
            <a:off x="1475473" y="1247166"/>
            <a:ext cx="5831338" cy="468636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08A5DA-A7BD-D2DD-DC61-DABDCB5110F4}"/>
              </a:ext>
            </a:extLst>
          </p:cNvPr>
          <p:cNvSpPr/>
          <p:nvPr/>
        </p:nvSpPr>
        <p:spPr>
          <a:xfrm>
            <a:off x="1323072" y="1240973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7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회원통계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8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0202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9" name="Shape 721"/>
          <p:cNvGraphicFramePr/>
          <p:nvPr>
            <p:extLst>
              <p:ext uri="{D42A27DB-BD31-4B8C-83A1-F6EECF244321}">
                <p14:modId xmlns:p14="http://schemas.microsoft.com/office/powerpoint/2010/main" val="2849682427"/>
              </p:ext>
            </p:extLst>
          </p:nvPr>
        </p:nvGraphicFramePr>
        <p:xfrm>
          <a:off x="7660932" y="629793"/>
          <a:ext cx="2188550" cy="30037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회원의 대한 통계를 조금 더 상세하게 볼 수 있는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전체 회원 통계에 대한 데이터를 한눈에 볼 수 있는 통계 화면으로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활성된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계정과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탈퇴된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계정을 기반으로 보여주는 화면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해당 월의 가입자 현황을 통계로 표현해주는 화면으로 비교 대상은 전월 가입자 수이다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번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 3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번의 화면을 클릭하면 각 항목의 통계를 원 형태의 그래프로 보기 편하게 표현해주는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0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DA2F93-FB0F-4622-8A87-FA4B029DCE5A}"/>
              </a:ext>
            </a:extLst>
          </p:cNvPr>
          <p:cNvSpPr/>
          <p:nvPr/>
        </p:nvSpPr>
        <p:spPr>
          <a:xfrm>
            <a:off x="58411" y="1247167"/>
            <a:ext cx="1052006" cy="35744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회원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0F324C6-9611-7323-6A81-A4ACBD7676CB}"/>
              </a:ext>
            </a:extLst>
          </p:cNvPr>
          <p:cNvCxnSpPr>
            <a:cxnSpLocks/>
          </p:cNvCxnSpPr>
          <p:nvPr/>
        </p:nvCxnSpPr>
        <p:spPr>
          <a:xfrm>
            <a:off x="311150" y="1990749"/>
            <a:ext cx="361950" cy="0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EF50EEF-FFBD-BAB7-FED0-6D8A43D11E44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상세 조회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D2A30EF-07B5-5F99-B8E9-80880AAB4CAF}"/>
              </a:ext>
            </a:extLst>
          </p:cNvPr>
          <p:cNvGrpSpPr/>
          <p:nvPr/>
        </p:nvGrpSpPr>
        <p:grpSpPr>
          <a:xfrm>
            <a:off x="2386935" y="1430566"/>
            <a:ext cx="1526797" cy="998289"/>
            <a:chOff x="1585519" y="1325461"/>
            <a:chExt cx="1526797" cy="99828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20E66DC-E625-32AB-FF9E-CC719B2699F9}"/>
                </a:ext>
              </a:extLst>
            </p:cNvPr>
            <p:cNvSpPr/>
            <p:nvPr/>
          </p:nvSpPr>
          <p:spPr>
            <a:xfrm>
              <a:off x="1585519" y="1325461"/>
              <a:ext cx="1526797" cy="99828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11432F1-6767-C8B4-B641-58F2143D1446}"/>
                </a:ext>
              </a:extLst>
            </p:cNvPr>
            <p:cNvGrpSpPr/>
            <p:nvPr/>
          </p:nvGrpSpPr>
          <p:grpSpPr>
            <a:xfrm>
              <a:off x="1609390" y="1358038"/>
              <a:ext cx="1434475" cy="240078"/>
              <a:chOff x="1585518" y="1348792"/>
              <a:chExt cx="1434475" cy="240078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8A1008-B0AE-160B-8226-58A9E9BE617F}"/>
                  </a:ext>
                </a:extLst>
              </p:cNvPr>
              <p:cNvSpPr txBox="1"/>
              <p:nvPr/>
            </p:nvSpPr>
            <p:spPr>
              <a:xfrm>
                <a:off x="1585518" y="1358038"/>
                <a:ext cx="982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전체 회원 통계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5C6D41-D277-00FE-4569-952E9F89BC74}"/>
                  </a:ext>
                </a:extLst>
              </p:cNvPr>
              <p:cNvSpPr txBox="1"/>
              <p:nvPr/>
            </p:nvSpPr>
            <p:spPr>
              <a:xfrm>
                <a:off x="2401885" y="1348792"/>
                <a:ext cx="6181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tx2"/>
                    </a:solidFill>
                  </a:rPr>
                  <a:t>|</a:t>
                </a:r>
                <a:r>
                  <a:rPr lang="en-US" altLang="ko-KR" sz="900" dirty="0"/>
                  <a:t> </a:t>
                </a:r>
                <a:r>
                  <a:rPr lang="en-US" altLang="ko-KR" sz="900" dirty="0">
                    <a:solidFill>
                      <a:schemeClr val="tx2"/>
                    </a:solidFill>
                  </a:rPr>
                  <a:t>Today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3D14A7-EA91-DEE7-0E8E-369B88AD85A0}"/>
                </a:ext>
              </a:extLst>
            </p:cNvPr>
            <p:cNvSpPr txBox="1"/>
            <p:nvPr/>
          </p:nvSpPr>
          <p:spPr>
            <a:xfrm>
              <a:off x="2271618" y="163993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170</a:t>
              </a:r>
              <a:endParaRPr lang="ko-KR" altLang="en-US" b="1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223DACD-D6BA-06C7-588B-B29DE0A0CC90}"/>
                </a:ext>
              </a:extLst>
            </p:cNvPr>
            <p:cNvSpPr/>
            <p:nvPr/>
          </p:nvSpPr>
          <p:spPr>
            <a:xfrm>
              <a:off x="1636350" y="2062649"/>
              <a:ext cx="1098461" cy="207722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DA51BC9-B4C9-7521-2D88-D4F250BA4B34}"/>
                </a:ext>
              </a:extLst>
            </p:cNvPr>
            <p:cNvSpPr/>
            <p:nvPr/>
          </p:nvSpPr>
          <p:spPr>
            <a:xfrm>
              <a:off x="2735558" y="2062649"/>
              <a:ext cx="289026" cy="207722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38DCA46-5B4D-130F-F542-CF5616AC9EEF}"/>
              </a:ext>
            </a:extLst>
          </p:cNvPr>
          <p:cNvGrpSpPr/>
          <p:nvPr/>
        </p:nvGrpSpPr>
        <p:grpSpPr>
          <a:xfrm>
            <a:off x="4730099" y="1430566"/>
            <a:ext cx="1526797" cy="998289"/>
            <a:chOff x="1585519" y="1325461"/>
            <a:chExt cx="1526797" cy="998289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314B26-CEA4-3360-B632-2003BD7890DB}"/>
                </a:ext>
              </a:extLst>
            </p:cNvPr>
            <p:cNvSpPr/>
            <p:nvPr/>
          </p:nvSpPr>
          <p:spPr>
            <a:xfrm>
              <a:off x="1585519" y="1325461"/>
              <a:ext cx="1526797" cy="99828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28696B8-CC94-D0CE-B1E0-CEB4D4F36B61}"/>
                </a:ext>
              </a:extLst>
            </p:cNvPr>
            <p:cNvSpPr txBox="1"/>
            <p:nvPr/>
          </p:nvSpPr>
          <p:spPr>
            <a:xfrm>
              <a:off x="2291108" y="163993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16</a:t>
              </a:r>
              <a:endParaRPr lang="ko-KR" altLang="en-US" b="1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7C3170B-36C0-0CED-F2BD-B0555760C43A}"/>
                </a:ext>
              </a:extLst>
            </p:cNvPr>
            <p:cNvSpPr/>
            <p:nvPr/>
          </p:nvSpPr>
          <p:spPr>
            <a:xfrm>
              <a:off x="1636351" y="2062649"/>
              <a:ext cx="314427" cy="207722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7A9B5BD-481A-91AB-9265-37D7E31CC00D}"/>
                </a:ext>
              </a:extLst>
            </p:cNvPr>
            <p:cNvSpPr/>
            <p:nvPr/>
          </p:nvSpPr>
          <p:spPr>
            <a:xfrm>
              <a:off x="1829641" y="2062649"/>
              <a:ext cx="1194944" cy="207722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4" name="그림 73">
            <a:extLst>
              <a:ext uri="{FF2B5EF4-FFF2-40B4-BE49-F238E27FC236}">
                <a16:creationId xmlns:a16="http://schemas.microsoft.com/office/drawing/2014/main" id="{C94B0623-FBB6-4ACB-AD21-30754C83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91" y="1702557"/>
            <a:ext cx="441842" cy="436387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B9B835CE-B992-A4B5-2423-6F17DD375F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466" y="1754697"/>
            <a:ext cx="379606" cy="35081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9C15339-4AD4-9B3E-AB45-F2E0CD8502BB}"/>
              </a:ext>
            </a:extLst>
          </p:cNvPr>
          <p:cNvSpPr txBox="1"/>
          <p:nvPr/>
        </p:nvSpPr>
        <p:spPr>
          <a:xfrm>
            <a:off x="4747775" y="1474794"/>
            <a:ext cx="847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가입자 통계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95D575-293B-686C-841F-D7F9ACCAEB7B}"/>
              </a:ext>
            </a:extLst>
          </p:cNvPr>
          <p:cNvSpPr txBox="1"/>
          <p:nvPr/>
        </p:nvSpPr>
        <p:spPr>
          <a:xfrm>
            <a:off x="5410003" y="1465142"/>
            <a:ext cx="618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|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chemeClr val="tx2"/>
                </a:solidFill>
              </a:rPr>
              <a:t>Today</a:t>
            </a:r>
          </a:p>
        </p:txBody>
      </p:sp>
      <p:graphicFrame>
        <p:nvGraphicFramePr>
          <p:cNvPr id="94" name="차트 93">
            <a:extLst>
              <a:ext uri="{FF2B5EF4-FFF2-40B4-BE49-F238E27FC236}">
                <a16:creationId xmlns:a16="http://schemas.microsoft.com/office/drawing/2014/main" id="{424BF649-5679-FE6F-0D30-AE6E0E962F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778890"/>
              </p:ext>
            </p:extLst>
          </p:nvPr>
        </p:nvGraphicFramePr>
        <p:xfrm>
          <a:off x="1577271" y="2428855"/>
          <a:ext cx="5526525" cy="345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2AD7610-6C63-DD31-A370-FE6108F73CE7}"/>
              </a:ext>
            </a:extLst>
          </p:cNvPr>
          <p:cNvSpPr/>
          <p:nvPr/>
        </p:nvSpPr>
        <p:spPr>
          <a:xfrm>
            <a:off x="3763023" y="1436373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967C70-7587-C9F7-1391-6816C8ADE32C}"/>
              </a:ext>
            </a:extLst>
          </p:cNvPr>
          <p:cNvSpPr/>
          <p:nvPr/>
        </p:nvSpPr>
        <p:spPr>
          <a:xfrm>
            <a:off x="6105062" y="1436372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2DCEB5-FDAC-4E93-49E4-F1C2C5F6805A}"/>
              </a:ext>
            </a:extLst>
          </p:cNvPr>
          <p:cNvSpPr/>
          <p:nvPr/>
        </p:nvSpPr>
        <p:spPr>
          <a:xfrm>
            <a:off x="6950225" y="2437378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9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92926D-5F06-E056-D8D6-4A5F61A19947}"/>
              </a:ext>
            </a:extLst>
          </p:cNvPr>
          <p:cNvSpPr/>
          <p:nvPr/>
        </p:nvSpPr>
        <p:spPr>
          <a:xfrm>
            <a:off x="1475473" y="1247166"/>
            <a:ext cx="5831338" cy="468636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08A5DA-A7BD-D2DD-DC61-DABDCB5110F4}"/>
              </a:ext>
            </a:extLst>
          </p:cNvPr>
          <p:cNvSpPr/>
          <p:nvPr/>
        </p:nvSpPr>
        <p:spPr>
          <a:xfrm>
            <a:off x="1323072" y="1251363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1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7" name="Shape 718"/>
          <p:cNvSpPr/>
          <p:nvPr/>
        </p:nvSpPr>
        <p:spPr>
          <a:xfrm>
            <a:off x="2371375" y="77723"/>
            <a:ext cx="422152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altLang="en-US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회원통계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78" name="Shape 719"/>
          <p:cNvSpPr/>
          <p:nvPr/>
        </p:nvSpPr>
        <p:spPr>
          <a:xfrm>
            <a:off x="727060" y="77723"/>
            <a:ext cx="1055636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ko-KR" sz="70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0202</a:t>
            </a:r>
            <a:endParaRPr lang="ko-KR" sz="70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79" name="Shape 721"/>
          <p:cNvGraphicFramePr/>
          <p:nvPr/>
        </p:nvGraphicFramePr>
        <p:xfrm>
          <a:off x="7660932" y="629793"/>
          <a:ext cx="2188550" cy="30037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회원의 대한 통계를 조금 더 상세하게 볼 수 있는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defTabSz="957263"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957263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957263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957263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95726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전체 회원 통계에 대한 데이터를 한눈에 볼 수 있는 통계 화면으로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활성된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계정과 </a:t>
                      </a:r>
                      <a:r>
                        <a:rPr kumimoji="1" lang="ko-KR" altLang="en-US" sz="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탈퇴된</a:t>
                      </a:r>
                      <a:r>
                        <a:rPr kumimoji="1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계정을 기반으로 보여주는 화면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6462" marR="66462" marT="43193" marB="43193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3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해당 월의 가입자 현황을 통계로 표현해주는 화면으로 비교 대상은 전월 가입자 수이다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4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번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, 3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번의 화면을 클릭하면 각 항목의 통계를 원 형태의 그래프로 보기 편하게 표현해주는 화면</a:t>
                      </a:r>
                      <a:endParaRPr lang="ko-KR" alt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5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6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endParaRPr lang="ko-KR"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7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8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9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10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11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Verdana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Verdana"/>
                          <a:sym typeface="Verdana"/>
                        </a:rPr>
                        <a:t>12</a:t>
                      </a:r>
                    </a:p>
                  </a:txBody>
                  <a:tcPr marL="33225" marR="33225" marT="43200" marB="43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66450" marR="66450" marT="43200" marB="432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0" name="Shape 720"/>
          <p:cNvSpPr/>
          <p:nvPr/>
        </p:nvSpPr>
        <p:spPr>
          <a:xfrm>
            <a:off x="7103796" y="77723"/>
            <a:ext cx="548287" cy="2054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ko-KR" sz="70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1/1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7DA2F93-FB0F-4622-8A87-FA4B029DCE5A}"/>
              </a:ext>
            </a:extLst>
          </p:cNvPr>
          <p:cNvSpPr/>
          <p:nvPr/>
        </p:nvSpPr>
        <p:spPr>
          <a:xfrm>
            <a:off x="58411" y="1247167"/>
            <a:ext cx="1052006" cy="357449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  <a:latin typeface="+mj-ea"/>
                <a:ea typeface="+mj-ea"/>
              </a:rPr>
              <a:t>회원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0F324C6-9611-7323-6A81-A4ACBD7676CB}"/>
              </a:ext>
            </a:extLst>
          </p:cNvPr>
          <p:cNvCxnSpPr>
            <a:cxnSpLocks/>
          </p:cNvCxnSpPr>
          <p:nvPr/>
        </p:nvCxnSpPr>
        <p:spPr>
          <a:xfrm>
            <a:off x="311150" y="1990749"/>
            <a:ext cx="361950" cy="0"/>
          </a:xfrm>
          <a:prstGeom prst="line">
            <a:avLst/>
          </a:prstGeom>
          <a:ln w="635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EF50EEF-FFBD-BAB7-FED0-6D8A43D11E44}"/>
              </a:ext>
            </a:extLst>
          </p:cNvPr>
          <p:cNvSpPr txBox="1"/>
          <p:nvPr/>
        </p:nvSpPr>
        <p:spPr>
          <a:xfrm>
            <a:off x="1328490" y="739838"/>
            <a:ext cx="467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상세 통계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D2A30EF-07B5-5F99-B8E9-80880AAB4CAF}"/>
              </a:ext>
            </a:extLst>
          </p:cNvPr>
          <p:cNvGrpSpPr/>
          <p:nvPr/>
        </p:nvGrpSpPr>
        <p:grpSpPr>
          <a:xfrm>
            <a:off x="2386935" y="1430566"/>
            <a:ext cx="1526797" cy="998289"/>
            <a:chOff x="1585519" y="1325461"/>
            <a:chExt cx="1526797" cy="998289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20E66DC-E625-32AB-FF9E-CC719B2699F9}"/>
                </a:ext>
              </a:extLst>
            </p:cNvPr>
            <p:cNvSpPr/>
            <p:nvPr/>
          </p:nvSpPr>
          <p:spPr>
            <a:xfrm>
              <a:off x="1585519" y="1325461"/>
              <a:ext cx="1526797" cy="99828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11432F1-6767-C8B4-B641-58F2143D1446}"/>
                </a:ext>
              </a:extLst>
            </p:cNvPr>
            <p:cNvGrpSpPr/>
            <p:nvPr/>
          </p:nvGrpSpPr>
          <p:grpSpPr>
            <a:xfrm>
              <a:off x="1609390" y="1358038"/>
              <a:ext cx="1434475" cy="240078"/>
              <a:chOff x="1585518" y="1348792"/>
              <a:chExt cx="1434475" cy="240078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F8A1008-B0AE-160B-8226-58A9E9BE617F}"/>
                  </a:ext>
                </a:extLst>
              </p:cNvPr>
              <p:cNvSpPr txBox="1"/>
              <p:nvPr/>
            </p:nvSpPr>
            <p:spPr>
              <a:xfrm>
                <a:off x="1585518" y="1358038"/>
                <a:ext cx="9828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전체 회원 통계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05C6D41-D277-00FE-4569-952E9F89BC74}"/>
                  </a:ext>
                </a:extLst>
              </p:cNvPr>
              <p:cNvSpPr txBox="1"/>
              <p:nvPr/>
            </p:nvSpPr>
            <p:spPr>
              <a:xfrm>
                <a:off x="2401885" y="1348792"/>
                <a:ext cx="61810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tx2"/>
                    </a:solidFill>
                  </a:rPr>
                  <a:t>|</a:t>
                </a:r>
                <a:r>
                  <a:rPr lang="en-US" altLang="ko-KR" sz="900" dirty="0"/>
                  <a:t> </a:t>
                </a:r>
                <a:r>
                  <a:rPr lang="en-US" altLang="ko-KR" sz="900" dirty="0">
                    <a:solidFill>
                      <a:schemeClr val="tx2"/>
                    </a:solidFill>
                  </a:rPr>
                  <a:t>Today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3D14A7-EA91-DEE7-0E8E-369B88AD85A0}"/>
                </a:ext>
              </a:extLst>
            </p:cNvPr>
            <p:cNvSpPr txBox="1"/>
            <p:nvPr/>
          </p:nvSpPr>
          <p:spPr>
            <a:xfrm>
              <a:off x="2271618" y="163993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170</a:t>
              </a:r>
              <a:endParaRPr lang="ko-KR" altLang="en-US" b="1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223DACD-D6BA-06C7-588B-B29DE0A0CC90}"/>
                </a:ext>
              </a:extLst>
            </p:cNvPr>
            <p:cNvSpPr/>
            <p:nvPr/>
          </p:nvSpPr>
          <p:spPr>
            <a:xfrm>
              <a:off x="1636350" y="2062649"/>
              <a:ext cx="1098461" cy="207722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DA51BC9-B4C9-7521-2D88-D4F250BA4B34}"/>
                </a:ext>
              </a:extLst>
            </p:cNvPr>
            <p:cNvSpPr/>
            <p:nvPr/>
          </p:nvSpPr>
          <p:spPr>
            <a:xfrm>
              <a:off x="2735558" y="2062649"/>
              <a:ext cx="289026" cy="207722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38DCA46-5B4D-130F-F542-CF5616AC9EEF}"/>
              </a:ext>
            </a:extLst>
          </p:cNvPr>
          <p:cNvGrpSpPr/>
          <p:nvPr/>
        </p:nvGrpSpPr>
        <p:grpSpPr>
          <a:xfrm>
            <a:off x="4730099" y="1430566"/>
            <a:ext cx="1526797" cy="998289"/>
            <a:chOff x="1585519" y="1325461"/>
            <a:chExt cx="1526797" cy="998289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314B26-CEA4-3360-B632-2003BD7890DB}"/>
                </a:ext>
              </a:extLst>
            </p:cNvPr>
            <p:cNvSpPr/>
            <p:nvPr/>
          </p:nvSpPr>
          <p:spPr>
            <a:xfrm>
              <a:off x="1585519" y="1325461"/>
              <a:ext cx="1526797" cy="99828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28696B8-CC94-D0CE-B1E0-CEB4D4F36B61}"/>
                </a:ext>
              </a:extLst>
            </p:cNvPr>
            <p:cNvSpPr txBox="1"/>
            <p:nvPr/>
          </p:nvSpPr>
          <p:spPr>
            <a:xfrm>
              <a:off x="2291108" y="163993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16</a:t>
              </a:r>
              <a:endParaRPr lang="ko-KR" altLang="en-US" b="1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7C3170B-36C0-0CED-F2BD-B0555760C43A}"/>
                </a:ext>
              </a:extLst>
            </p:cNvPr>
            <p:cNvSpPr/>
            <p:nvPr/>
          </p:nvSpPr>
          <p:spPr>
            <a:xfrm>
              <a:off x="1636351" y="2062649"/>
              <a:ext cx="314427" cy="207722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7A9B5BD-481A-91AB-9265-37D7E31CC00D}"/>
                </a:ext>
              </a:extLst>
            </p:cNvPr>
            <p:cNvSpPr/>
            <p:nvPr/>
          </p:nvSpPr>
          <p:spPr>
            <a:xfrm>
              <a:off x="1829641" y="2062649"/>
              <a:ext cx="1194944" cy="207722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4" name="그림 73">
            <a:extLst>
              <a:ext uri="{FF2B5EF4-FFF2-40B4-BE49-F238E27FC236}">
                <a16:creationId xmlns:a16="http://schemas.microsoft.com/office/drawing/2014/main" id="{C94B0623-FBB6-4ACB-AD21-30754C83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91" y="1702557"/>
            <a:ext cx="441842" cy="436387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B9B835CE-B992-A4B5-2423-6F17DD375F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466" y="1754697"/>
            <a:ext cx="379606" cy="35081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9C15339-4AD4-9B3E-AB45-F2E0CD8502BB}"/>
              </a:ext>
            </a:extLst>
          </p:cNvPr>
          <p:cNvSpPr txBox="1"/>
          <p:nvPr/>
        </p:nvSpPr>
        <p:spPr>
          <a:xfrm>
            <a:off x="4747775" y="1474794"/>
            <a:ext cx="8472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가입자 통계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95D575-293B-686C-841F-D7F9ACCAEB7B}"/>
              </a:ext>
            </a:extLst>
          </p:cNvPr>
          <p:cNvSpPr txBox="1"/>
          <p:nvPr/>
        </p:nvSpPr>
        <p:spPr>
          <a:xfrm>
            <a:off x="5410003" y="1465142"/>
            <a:ext cx="618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2"/>
                </a:solidFill>
              </a:rPr>
              <a:t>|</a:t>
            </a:r>
            <a:r>
              <a:rPr lang="en-US" altLang="ko-KR" sz="900" dirty="0"/>
              <a:t> </a:t>
            </a:r>
            <a:r>
              <a:rPr lang="en-US" altLang="ko-KR" sz="900" dirty="0">
                <a:solidFill>
                  <a:schemeClr val="tx2"/>
                </a:solidFill>
              </a:rPr>
              <a:t>Today</a:t>
            </a:r>
          </a:p>
        </p:txBody>
      </p:sp>
      <p:graphicFrame>
        <p:nvGraphicFramePr>
          <p:cNvPr id="94" name="차트 93">
            <a:extLst>
              <a:ext uri="{FF2B5EF4-FFF2-40B4-BE49-F238E27FC236}">
                <a16:creationId xmlns:a16="http://schemas.microsoft.com/office/drawing/2014/main" id="{424BF649-5679-FE6F-0D30-AE6E0E962F37}"/>
              </a:ext>
            </a:extLst>
          </p:cNvPr>
          <p:cNvGraphicFramePr/>
          <p:nvPr/>
        </p:nvGraphicFramePr>
        <p:xfrm>
          <a:off x="1577271" y="2428855"/>
          <a:ext cx="5526525" cy="3451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72AD7610-6C63-DD31-A370-FE6108F73CE7}"/>
              </a:ext>
            </a:extLst>
          </p:cNvPr>
          <p:cNvSpPr/>
          <p:nvPr/>
        </p:nvSpPr>
        <p:spPr>
          <a:xfrm>
            <a:off x="3763023" y="1436373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2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967C70-7587-C9F7-1391-6816C8ADE32C}"/>
              </a:ext>
            </a:extLst>
          </p:cNvPr>
          <p:cNvSpPr/>
          <p:nvPr/>
        </p:nvSpPr>
        <p:spPr>
          <a:xfrm>
            <a:off x="6105062" y="1436372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3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2DCEB5-FDAC-4E93-49E4-F1C2C5F6805A}"/>
              </a:ext>
            </a:extLst>
          </p:cNvPr>
          <p:cNvSpPr/>
          <p:nvPr/>
        </p:nvSpPr>
        <p:spPr>
          <a:xfrm>
            <a:off x="6950225" y="2437378"/>
            <a:ext cx="153571" cy="168861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4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7912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543</ep:Words>
  <ep:PresentationFormat>A4 용지(210x297mm)</ep:PresentationFormat>
  <ep:Paragraphs>347</ep:Paragraphs>
  <ep:Slides>19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ep:HeadingPairs>
  <ep:TitlesOfParts>
    <vt:vector size="21" baseType="lpstr">
      <vt:lpstr>2_그리드 레이아웃</vt:lpstr>
      <vt:lpstr>1_기본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2014-05-10T18:59:54.000</dcterms:created>
  <dc:creator>morakora@hotmail.com</dc:creator>
  <cp:lastModifiedBy>eun A</cp:lastModifiedBy>
  <dcterms:modified xsi:type="dcterms:W3CDTF">2023-03-14T05:21:10.722</dcterms:modified>
  <cp:revision>43307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