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88" d="100"/>
          <a:sy n="88"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6029E-1B3C-4ED7-BE73-E646D5DE9594}"/>
              </a:ext>
            </a:extLst>
          </p:cNvPr>
          <p:cNvSpPr>
            <a:spLocks noGrp="1"/>
          </p:cNvSpPr>
          <p:nvPr>
            <p:ph type="ctrTitle"/>
          </p:nvPr>
        </p:nvSpPr>
        <p:spPr>
          <a:xfrm>
            <a:off x="1876424" y="914401"/>
            <a:ext cx="8791575" cy="1915886"/>
          </a:xfrm>
        </p:spPr>
        <p:txBody>
          <a:bodyPr/>
          <a:lstStyle/>
          <a:p>
            <a:r>
              <a:rPr lang="es-MX" dirty="0">
                <a:latin typeface="Bahnschrift SemiBold Condensed" panose="020B0502040204020203" pitchFamily="34" charset="0"/>
              </a:rPr>
              <a:t>Manifiesto ágil</a:t>
            </a:r>
            <a:endParaRPr lang="es-CO" dirty="0">
              <a:latin typeface="Bahnschrift SemiBold Condensed" panose="020B0502040204020203" pitchFamily="34" charset="0"/>
            </a:endParaRPr>
          </a:p>
        </p:txBody>
      </p:sp>
      <p:sp>
        <p:nvSpPr>
          <p:cNvPr id="3" name="Subtítulo 2">
            <a:extLst>
              <a:ext uri="{FF2B5EF4-FFF2-40B4-BE49-F238E27FC236}">
                <a16:creationId xmlns:a16="http://schemas.microsoft.com/office/drawing/2014/main" id="{B9C135FB-1E47-4D3E-B916-F4B8A3B59D3F}"/>
              </a:ext>
            </a:extLst>
          </p:cNvPr>
          <p:cNvSpPr>
            <a:spLocks noGrp="1"/>
          </p:cNvSpPr>
          <p:nvPr>
            <p:ph type="subTitle" idx="1"/>
          </p:nvPr>
        </p:nvSpPr>
        <p:spPr/>
        <p:txBody>
          <a:bodyPr/>
          <a:lstStyle/>
          <a:p>
            <a:r>
              <a:rPr lang="es-MX" dirty="0">
                <a:solidFill>
                  <a:schemeClr val="bg1"/>
                </a:solidFill>
              </a:rPr>
              <a:t>Joan Andrés restrepo fierro</a:t>
            </a:r>
          </a:p>
          <a:p>
            <a:r>
              <a:rPr lang="es-MX" dirty="0">
                <a:solidFill>
                  <a:schemeClr val="bg1"/>
                </a:solidFill>
              </a:rPr>
              <a:t>Juan Manuel lopez morales</a:t>
            </a:r>
            <a:endParaRPr lang="es-CO" dirty="0">
              <a:solidFill>
                <a:schemeClr val="bg1"/>
              </a:solidFill>
            </a:endParaRPr>
          </a:p>
        </p:txBody>
      </p:sp>
    </p:spTree>
    <p:extLst>
      <p:ext uri="{BB962C8B-B14F-4D97-AF65-F5344CB8AC3E}">
        <p14:creationId xmlns:p14="http://schemas.microsoft.com/office/powerpoint/2010/main" val="110094180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ítulo 48">
            <a:extLst>
              <a:ext uri="{FF2B5EF4-FFF2-40B4-BE49-F238E27FC236}">
                <a16:creationId xmlns:a16="http://schemas.microsoft.com/office/drawing/2014/main" id="{AAAB7AD0-172D-4712-9BAB-B93161526B1A}"/>
              </a:ext>
            </a:extLst>
          </p:cNvPr>
          <p:cNvSpPr>
            <a:spLocks noGrp="1"/>
          </p:cNvSpPr>
          <p:nvPr>
            <p:ph type="title"/>
          </p:nvPr>
        </p:nvSpPr>
        <p:spPr/>
        <p:txBody>
          <a:bodyPr/>
          <a:lstStyle/>
          <a:p>
            <a:r>
              <a:rPr lang="es-MX" dirty="0"/>
              <a:t>Que es el manifiesto ágil </a:t>
            </a:r>
            <a:endParaRPr lang="es-CO" dirty="0"/>
          </a:p>
        </p:txBody>
      </p:sp>
      <p:sp>
        <p:nvSpPr>
          <p:cNvPr id="48" name="Título 1">
            <a:extLst>
              <a:ext uri="{FF2B5EF4-FFF2-40B4-BE49-F238E27FC236}">
                <a16:creationId xmlns:a16="http://schemas.microsoft.com/office/drawing/2014/main" id="{1228C799-D1B2-4A39-B298-780BD36DBEA5}"/>
              </a:ext>
            </a:extLst>
          </p:cNvPr>
          <p:cNvSpPr>
            <a:spLocks noGrp="1"/>
          </p:cNvSpPr>
          <p:nvPr>
            <p:ph idx="4294967295"/>
          </p:nvPr>
        </p:nvSpPr>
        <p:spPr>
          <a:xfrm>
            <a:off x="1141411" y="2097088"/>
            <a:ext cx="9906000" cy="4114120"/>
          </a:xfrm>
        </p:spPr>
        <p:txBody>
          <a:bodyPr>
            <a:normAutofit/>
          </a:bodyPr>
          <a:lstStyle/>
          <a:p>
            <a:pPr marL="0" indent="0">
              <a:buNone/>
            </a:pPr>
            <a:r>
              <a:rPr lang="es-MX" dirty="0"/>
              <a:t>Los integrantes de la reunión resumieron en cuatro postulados lo que ha quedado denominado como «Manifiesto Ágil», que son los valores sobre los que se asientan estos métodos. Hasta 2005, entre los defensores de los modelos de procesos y los de modelos ágiles fueron frecuentes las posturas radicales, más ocupadas en descalificar al otro, que en estudiar sus métodos y conocerlos para mejorar los propios.</a:t>
            </a:r>
            <a:endParaRPr lang="es-CO" dirty="0"/>
          </a:p>
        </p:txBody>
      </p:sp>
    </p:spTree>
    <p:extLst>
      <p:ext uri="{BB962C8B-B14F-4D97-AF65-F5344CB8AC3E}">
        <p14:creationId xmlns:p14="http://schemas.microsoft.com/office/powerpoint/2010/main" val="9927705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5E20C-55FE-4997-A06D-3D0E5AF57542}"/>
              </a:ext>
            </a:extLst>
          </p:cNvPr>
          <p:cNvSpPr>
            <a:spLocks noGrp="1"/>
          </p:cNvSpPr>
          <p:nvPr>
            <p:ph type="title"/>
          </p:nvPr>
        </p:nvSpPr>
        <p:spPr>
          <a:xfrm>
            <a:off x="1141413" y="272143"/>
            <a:ext cx="9905998" cy="1055914"/>
          </a:xfrm>
        </p:spPr>
        <p:txBody>
          <a:bodyPr>
            <a:normAutofit fontScale="90000"/>
          </a:bodyPr>
          <a:lstStyle/>
          <a:p>
            <a:r>
              <a:rPr lang="es-CO" b="1" dirty="0"/>
              <a:t>Valoración a los individuos</a:t>
            </a:r>
            <a:br>
              <a:rPr lang="es-CO" b="1" dirty="0"/>
            </a:br>
            <a:endParaRPr lang="es-CO" dirty="0"/>
          </a:p>
        </p:txBody>
      </p:sp>
      <p:sp>
        <p:nvSpPr>
          <p:cNvPr id="3" name="Marcador de contenido 2">
            <a:extLst>
              <a:ext uri="{FF2B5EF4-FFF2-40B4-BE49-F238E27FC236}">
                <a16:creationId xmlns:a16="http://schemas.microsoft.com/office/drawing/2014/main" id="{D9045EC8-9A10-4AE9-B024-5F335235FE00}"/>
              </a:ext>
            </a:extLst>
          </p:cNvPr>
          <p:cNvSpPr>
            <a:spLocks noGrp="1"/>
          </p:cNvSpPr>
          <p:nvPr>
            <p:ph idx="1"/>
          </p:nvPr>
        </p:nvSpPr>
        <p:spPr>
          <a:xfrm>
            <a:off x="1141413" y="1567542"/>
            <a:ext cx="9905999" cy="5442857"/>
          </a:xfrm>
        </p:spPr>
        <p:txBody>
          <a:bodyPr>
            <a:normAutofit fontScale="92500" lnSpcReduction="20000"/>
          </a:bodyPr>
          <a:lstStyle/>
          <a:p>
            <a:r>
              <a:rPr lang="es-MX" dirty="0"/>
              <a:t>Este es el valor más importante del manifiesto.</a:t>
            </a:r>
          </a:p>
          <a:p>
            <a:r>
              <a:rPr lang="es-MX" dirty="0"/>
              <a:t>Por supuesto que los procesos ayudan al trabajo. Son una guía de operación. Las herramientas mejoran la eficiencia, pero hay tareas que requieren talento y necesitan personas que lo aporten y trabajen con una actitud adecuada.</a:t>
            </a:r>
          </a:p>
          <a:p>
            <a:r>
              <a:rPr lang="es-MX" dirty="0"/>
              <a:t>La producción basada en procesos persigue que la calidad del resultado sea consecuencia del know-how “explicitado” en los procesos, más que en el conocimiento aportado por las personas que los ejecutan.</a:t>
            </a:r>
          </a:p>
          <a:p>
            <a:r>
              <a:rPr lang="es-MX" dirty="0"/>
              <a:t>Sin embargo en desarrollo ágil los procesos son una ayuda. Un soporte para guiar el trabajo. La defensa a ultranza de los procesos lleva a afirmar que con ellos se pueden conseguir resultados extraordinarios con personas mediocres, y lo cierto es que este principio no es cierto cuando se necesita creatividad e innovación.</a:t>
            </a:r>
          </a:p>
          <a:p>
            <a:pPr marL="0" indent="0">
              <a:buNone/>
            </a:pPr>
            <a:br>
              <a:rPr lang="es-MX" dirty="0"/>
            </a:br>
            <a:br>
              <a:rPr lang="es-MX" dirty="0"/>
            </a:br>
            <a:endParaRPr lang="es-CO" dirty="0"/>
          </a:p>
        </p:txBody>
      </p:sp>
    </p:spTree>
    <p:extLst>
      <p:ext uri="{BB962C8B-B14F-4D97-AF65-F5344CB8AC3E}">
        <p14:creationId xmlns:p14="http://schemas.microsoft.com/office/powerpoint/2010/main" val="1030019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67825-BDDD-47BE-B4D6-9971E6664DC7}"/>
              </a:ext>
            </a:extLst>
          </p:cNvPr>
          <p:cNvSpPr>
            <a:spLocks noGrp="1"/>
          </p:cNvSpPr>
          <p:nvPr>
            <p:ph type="title"/>
          </p:nvPr>
        </p:nvSpPr>
        <p:spPr>
          <a:xfrm>
            <a:off x="1141413" y="108857"/>
            <a:ext cx="9905998" cy="1197429"/>
          </a:xfrm>
        </p:spPr>
        <p:txBody>
          <a:bodyPr/>
          <a:lstStyle/>
          <a:p>
            <a:r>
              <a:rPr lang="es-MX" dirty="0"/>
              <a:t>Valoración software</a:t>
            </a:r>
            <a:endParaRPr lang="es-CO" dirty="0"/>
          </a:p>
        </p:txBody>
      </p:sp>
      <p:sp>
        <p:nvSpPr>
          <p:cNvPr id="3" name="Marcador de contenido 2">
            <a:extLst>
              <a:ext uri="{FF2B5EF4-FFF2-40B4-BE49-F238E27FC236}">
                <a16:creationId xmlns:a16="http://schemas.microsoft.com/office/drawing/2014/main" id="{6C5213F7-FEC6-4C99-A818-440A1EBF4E38}"/>
              </a:ext>
            </a:extLst>
          </p:cNvPr>
          <p:cNvSpPr>
            <a:spLocks noGrp="1"/>
          </p:cNvSpPr>
          <p:nvPr>
            <p:ph idx="1"/>
          </p:nvPr>
        </p:nvSpPr>
        <p:spPr>
          <a:xfrm>
            <a:off x="1141412" y="1306286"/>
            <a:ext cx="9905999" cy="5366657"/>
          </a:xfrm>
        </p:spPr>
        <p:txBody>
          <a:bodyPr>
            <a:normAutofit fontScale="85000" lnSpcReduction="10000"/>
          </a:bodyPr>
          <a:lstStyle/>
          <a:p>
            <a:pPr marL="0" indent="0">
              <a:buNone/>
            </a:pPr>
            <a:r>
              <a:rPr lang="es-MX" dirty="0"/>
              <a:t>Poder anticipar cómo será el funcionamiento del producto final, observando prototipos previos, o partes ya elaboradas ofrece un «</a:t>
            </a:r>
            <a:r>
              <a:rPr lang="es-MX" dirty="0" err="1"/>
              <a:t>feedback</a:t>
            </a:r>
            <a:r>
              <a:rPr lang="es-MX" dirty="0"/>
              <a:t>» estimulante y enriquecedor, que genera ideas imposibles de concebir en un primer momento, y difícilmente se podrían incluir al redactar un documento de requisitos detallado en el comienzo del proyecto.</a:t>
            </a:r>
            <a:br>
              <a:rPr lang="es-MX" dirty="0"/>
            </a:br>
            <a:r>
              <a:rPr lang="es-MX" dirty="0"/>
              <a:t>El manifiesto ágil no da por inútil la documentación, sólo la de la documentación innecesaria. Los documentos son soporte de hechos, permiten la transferencia del conocimiento, registran información histórica, y en muchas cuestiones legales o normativas son obligatorios, pero su relevancia debe ser mucho menor que el producto final.</a:t>
            </a:r>
            <a:br>
              <a:rPr lang="es-MX" dirty="0"/>
            </a:br>
            <a:r>
              <a:rPr lang="es-MX" dirty="0"/>
              <a:t>La comunicación a través de documentos no ofrece la riqueza y generación de valor que logra la comunicación directa entre las personas, y a través de la interacción con prototipos del producto. Por eso, siempre que sea posible debe preferirse reducir al mínimo indispensable el uso de documentación, que requiere trabajo sin aportar un valor directo al producto. Si la organización y los equipos se comunican a través de documentos, además de ocultar la riqueza de la interacción con el producto, forman barreras de burocracia entre departamentos o entre personas.</a:t>
            </a:r>
            <a:endParaRPr lang="es-CO" dirty="0"/>
          </a:p>
        </p:txBody>
      </p:sp>
    </p:spTree>
    <p:extLst>
      <p:ext uri="{BB962C8B-B14F-4D97-AF65-F5344CB8AC3E}">
        <p14:creationId xmlns:p14="http://schemas.microsoft.com/office/powerpoint/2010/main" val="3567974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084D2-5B70-42F5-99BD-57AA09AC4AE3}"/>
              </a:ext>
            </a:extLst>
          </p:cNvPr>
          <p:cNvSpPr>
            <a:spLocks noGrp="1"/>
          </p:cNvSpPr>
          <p:nvPr>
            <p:ph type="title"/>
          </p:nvPr>
        </p:nvSpPr>
        <p:spPr/>
        <p:txBody>
          <a:bodyPr/>
          <a:lstStyle/>
          <a:p>
            <a:r>
              <a:rPr lang="es-MX" dirty="0"/>
              <a:t>Valoración a los clientes</a:t>
            </a:r>
            <a:endParaRPr lang="es-CO" dirty="0"/>
          </a:p>
        </p:txBody>
      </p:sp>
      <p:sp>
        <p:nvSpPr>
          <p:cNvPr id="3" name="Marcador de contenido 2">
            <a:extLst>
              <a:ext uri="{FF2B5EF4-FFF2-40B4-BE49-F238E27FC236}">
                <a16:creationId xmlns:a16="http://schemas.microsoft.com/office/drawing/2014/main" id="{5D4B4857-9C6E-4B57-9CF5-659E437A0B4B}"/>
              </a:ext>
            </a:extLst>
          </p:cNvPr>
          <p:cNvSpPr>
            <a:spLocks noGrp="1"/>
          </p:cNvSpPr>
          <p:nvPr>
            <p:ph idx="1"/>
          </p:nvPr>
        </p:nvSpPr>
        <p:spPr/>
        <p:txBody>
          <a:bodyPr>
            <a:normAutofit fontScale="92500" lnSpcReduction="10000"/>
          </a:bodyPr>
          <a:lstStyle/>
          <a:p>
            <a:pPr marL="0" indent="0">
              <a:buNone/>
            </a:pPr>
            <a:r>
              <a:rPr lang="es-MX" dirty="0"/>
              <a:t>Las prácticas ágiles están indicadas para productos cuyo detalle resulta difícil prever al principio del proyecto; y si se detallara al comenzar, el resultado final tendría menos valor que si se mejoran y precisan con retroinformación continua durante el.</a:t>
            </a:r>
          </a:p>
          <a:p>
            <a:pPr marL="0" indent="0">
              <a:buNone/>
            </a:pPr>
            <a:r>
              <a:rPr lang="es-MX" dirty="0"/>
              <a:t>También son apropiadas cuando se prevén requisitos inestables por la velocidad de cambio en el entorno de negocio del cliente. El objetivo de un proyecto ágil no es controlar la ejecución conforme a procesos y cumplimiento de planes, sino proporcionar el mayor valor posible al producto.</a:t>
            </a:r>
            <a:br>
              <a:rPr lang="es-MX" dirty="0"/>
            </a:br>
            <a:r>
              <a:rPr lang="es-MX" dirty="0"/>
              <a:t>Resulta por tanto más adecuada una relación de implicación y colaboración continua con el cliente, más que una contractual de delimitación de responsabilidades</a:t>
            </a:r>
          </a:p>
          <a:p>
            <a:endParaRPr lang="es-CO" dirty="0"/>
          </a:p>
        </p:txBody>
      </p:sp>
    </p:spTree>
    <p:extLst>
      <p:ext uri="{BB962C8B-B14F-4D97-AF65-F5344CB8AC3E}">
        <p14:creationId xmlns:p14="http://schemas.microsoft.com/office/powerpoint/2010/main" val="231584364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F230C-E1C9-41BC-B450-4B31DBFDDA42}"/>
              </a:ext>
            </a:extLst>
          </p:cNvPr>
          <p:cNvSpPr>
            <a:spLocks noGrp="1"/>
          </p:cNvSpPr>
          <p:nvPr>
            <p:ph type="title"/>
          </p:nvPr>
        </p:nvSpPr>
        <p:spPr>
          <a:xfrm>
            <a:off x="1141413" y="0"/>
            <a:ext cx="9905998" cy="1045029"/>
          </a:xfrm>
        </p:spPr>
        <p:txBody>
          <a:bodyPr/>
          <a:lstStyle/>
          <a:p>
            <a:r>
              <a:rPr lang="es-MX" dirty="0"/>
              <a:t>12 principios del manifiesto ágil </a:t>
            </a:r>
            <a:endParaRPr lang="es-CO" dirty="0"/>
          </a:p>
        </p:txBody>
      </p:sp>
      <p:sp>
        <p:nvSpPr>
          <p:cNvPr id="3" name="Marcador de contenido 2">
            <a:extLst>
              <a:ext uri="{FF2B5EF4-FFF2-40B4-BE49-F238E27FC236}">
                <a16:creationId xmlns:a16="http://schemas.microsoft.com/office/drawing/2014/main" id="{CB7CD0ED-15C9-4121-8DF4-8D81479D1507}"/>
              </a:ext>
            </a:extLst>
          </p:cNvPr>
          <p:cNvSpPr>
            <a:spLocks noGrp="1"/>
          </p:cNvSpPr>
          <p:nvPr>
            <p:ph idx="1"/>
          </p:nvPr>
        </p:nvSpPr>
        <p:spPr>
          <a:xfrm>
            <a:off x="1141412" y="957944"/>
            <a:ext cx="9905999" cy="5900056"/>
          </a:xfrm>
        </p:spPr>
        <p:txBody>
          <a:bodyPr>
            <a:normAutofit/>
          </a:bodyPr>
          <a:lstStyle/>
          <a:p>
            <a:pPr marL="0" indent="0">
              <a:buNone/>
            </a:pPr>
            <a:r>
              <a:rPr lang="es-MX" dirty="0"/>
              <a:t>El manifiesto ágil, tras los postulados de estos cuatro valores en los que se fundamenta, establece estos 12 principios:</a:t>
            </a:r>
          </a:p>
          <a:p>
            <a:pPr marL="457200" indent="-457200">
              <a:buFont typeface="+mj-lt"/>
              <a:buAutoNum type="arabicPeriod"/>
            </a:pPr>
            <a:r>
              <a:rPr lang="es-MX" dirty="0"/>
              <a:t>Nuestra principal prioridad es satisfacer al cliente a través de la entrega temprana y continua de software de valor.</a:t>
            </a:r>
          </a:p>
          <a:p>
            <a:pPr marL="457200" indent="-457200">
              <a:buFont typeface="+mj-lt"/>
              <a:buAutoNum type="arabicPeriod"/>
            </a:pPr>
            <a:r>
              <a:rPr lang="es-MX" dirty="0"/>
              <a:t>Son bienvenidos los requisitos cambiantes, incluso si llegan tarde al desarrollo. Los procesos ágiles se doblegan al cambio como ventaja competitiva para el cliente.</a:t>
            </a:r>
          </a:p>
          <a:p>
            <a:pPr marL="457200" indent="-457200">
              <a:buFont typeface="+mj-lt"/>
              <a:buAutoNum type="arabicPeriod"/>
            </a:pPr>
            <a:r>
              <a:rPr lang="es-MX" dirty="0"/>
              <a:t>Entregar con frecuencia software que funcione, en periodos de un par de semanas hasta un par de meses, con preferencia en los periodos breves.</a:t>
            </a:r>
          </a:p>
          <a:p>
            <a:pPr marL="457200" indent="-457200">
              <a:buFont typeface="+mj-lt"/>
              <a:buAutoNum type="arabicPeriod"/>
            </a:pPr>
            <a:r>
              <a:rPr lang="es-MX" dirty="0"/>
              <a:t>Las personas del negocio y los desarrolladores deben trabajar juntos de forma cotidiana a través del proyecto.</a:t>
            </a:r>
          </a:p>
          <a:p>
            <a:pPr marL="457200" indent="-457200">
              <a:buFont typeface="+mj-lt"/>
              <a:buAutoNum type="arabicPeriod"/>
            </a:pPr>
            <a:endParaRPr lang="es-CO" sz="2000" dirty="0"/>
          </a:p>
        </p:txBody>
      </p:sp>
    </p:spTree>
    <p:extLst>
      <p:ext uri="{BB962C8B-B14F-4D97-AF65-F5344CB8AC3E}">
        <p14:creationId xmlns:p14="http://schemas.microsoft.com/office/powerpoint/2010/main" val="103797838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5507329-1E7B-4E5D-8089-6FC5EEE8A7D3}"/>
              </a:ext>
            </a:extLst>
          </p:cNvPr>
          <p:cNvSpPr>
            <a:spLocks noGrp="1"/>
          </p:cNvSpPr>
          <p:nvPr>
            <p:ph idx="1"/>
          </p:nvPr>
        </p:nvSpPr>
        <p:spPr>
          <a:xfrm>
            <a:off x="1141412" y="87086"/>
            <a:ext cx="9905999" cy="6520543"/>
          </a:xfrm>
        </p:spPr>
        <p:txBody>
          <a:bodyPr/>
          <a:lstStyle/>
          <a:p>
            <a:pPr marL="457200" indent="-457200">
              <a:buFont typeface="+mj-lt"/>
              <a:buAutoNum type="arabicPeriod" startAt="5"/>
            </a:pPr>
            <a:r>
              <a:rPr lang="es-MX" dirty="0"/>
              <a:t>Construcción de proyectos en torno a individuos motivados, dándoles la oportunidad y el respaldo que necesitan y procurándoles confianza para que realicen la tarea.</a:t>
            </a:r>
          </a:p>
          <a:p>
            <a:pPr marL="457200" indent="-457200">
              <a:buFont typeface="+mj-lt"/>
              <a:buAutoNum type="arabicPeriod" startAt="5"/>
            </a:pPr>
            <a:r>
              <a:rPr lang="es-MX" dirty="0"/>
              <a:t>La forma más eficiente y efectiva de comunicar información de ida y vuelta dentro de un equipo de desarrollo es mediante la conversación cara a cara.</a:t>
            </a:r>
          </a:p>
          <a:p>
            <a:pPr marL="457200" indent="-457200">
              <a:buFont typeface="+mj-lt"/>
              <a:buAutoNum type="arabicPeriod" startAt="5"/>
            </a:pPr>
            <a:r>
              <a:rPr lang="es-MX" dirty="0"/>
              <a:t>El software que funciona es la principal medida del progreso.</a:t>
            </a:r>
          </a:p>
          <a:p>
            <a:pPr marL="457200" indent="-457200">
              <a:buFont typeface="+mj-lt"/>
              <a:buAutoNum type="arabicPeriod" startAt="5"/>
            </a:pPr>
            <a:r>
              <a:rPr lang="es-MX" dirty="0"/>
              <a:t>Los procesos ágiles promueven el desarrollo sostenido. Los patrocinadores, desarrolladores y usuarios deben mantener un ritmo constante de forma indefinida.</a:t>
            </a:r>
          </a:p>
          <a:p>
            <a:pPr marL="457200" indent="-457200">
              <a:buFont typeface="+mj-lt"/>
              <a:buAutoNum type="arabicPeriod" startAt="5"/>
            </a:pPr>
            <a:r>
              <a:rPr lang="es-MX" dirty="0"/>
              <a:t>La atención continua a la excelencia técnica enaltece la agilidad.</a:t>
            </a:r>
          </a:p>
          <a:p>
            <a:pPr marL="457200" indent="-457200">
              <a:buFont typeface="+mj-lt"/>
              <a:buAutoNum type="arabicPeriod" startAt="5"/>
            </a:pPr>
            <a:r>
              <a:rPr lang="es-MX" dirty="0"/>
              <a:t>La simplicidad como arte de maximizar la cantidad de trabajo que se hace, es esencial.</a:t>
            </a:r>
            <a:endParaRPr lang="es-CO" dirty="0"/>
          </a:p>
        </p:txBody>
      </p:sp>
    </p:spTree>
    <p:extLst>
      <p:ext uri="{BB962C8B-B14F-4D97-AF65-F5344CB8AC3E}">
        <p14:creationId xmlns:p14="http://schemas.microsoft.com/office/powerpoint/2010/main" val="37053267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9A57A1-8A18-4351-B14D-5599FDAA04BF}"/>
              </a:ext>
            </a:extLst>
          </p:cNvPr>
          <p:cNvSpPr>
            <a:spLocks noGrp="1"/>
          </p:cNvSpPr>
          <p:nvPr>
            <p:ph idx="1"/>
          </p:nvPr>
        </p:nvSpPr>
        <p:spPr>
          <a:xfrm>
            <a:off x="1141412" y="97970"/>
            <a:ext cx="9905999" cy="6607629"/>
          </a:xfrm>
        </p:spPr>
        <p:txBody>
          <a:bodyPr/>
          <a:lstStyle/>
          <a:p>
            <a:pPr marL="457200" indent="-457200">
              <a:buFont typeface="+mj-lt"/>
              <a:buAutoNum type="arabicPeriod" startAt="11"/>
            </a:pPr>
            <a:r>
              <a:rPr lang="es-MX" dirty="0"/>
              <a:t>Las mejores arquitecturas, requisitos y diseños emergen de equipos que se autoorganizan.</a:t>
            </a:r>
          </a:p>
          <a:p>
            <a:pPr marL="457200" indent="-457200">
              <a:buFont typeface="+mj-lt"/>
              <a:buAutoNum type="arabicPeriod" startAt="11"/>
            </a:pPr>
            <a:r>
              <a:rPr lang="es-MX" dirty="0"/>
              <a:t>En intervalos regulares, el equipo reflexiona sobre la forma de ser más efectivo y ajusta su conducta en consecuencia.</a:t>
            </a:r>
            <a:endParaRPr lang="es-CO" dirty="0"/>
          </a:p>
        </p:txBody>
      </p:sp>
    </p:spTree>
    <p:extLst>
      <p:ext uri="{BB962C8B-B14F-4D97-AF65-F5344CB8AC3E}">
        <p14:creationId xmlns:p14="http://schemas.microsoft.com/office/powerpoint/2010/main" val="3964344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6CDE3-5DE3-4FD2-9C34-E668AC1B6A91}"/>
              </a:ext>
            </a:extLst>
          </p:cNvPr>
          <p:cNvSpPr>
            <a:spLocks noGrp="1"/>
          </p:cNvSpPr>
          <p:nvPr>
            <p:ph type="title"/>
          </p:nvPr>
        </p:nvSpPr>
        <p:spPr>
          <a:xfrm>
            <a:off x="1143001" y="2207832"/>
            <a:ext cx="9905998" cy="1478570"/>
          </a:xfrm>
        </p:spPr>
        <p:txBody>
          <a:bodyPr>
            <a:normAutofit/>
          </a:bodyPr>
          <a:lstStyle/>
          <a:p>
            <a:r>
              <a:rPr lang="es-MX" sz="8800" dirty="0">
                <a:solidFill>
                  <a:schemeClr val="bg1"/>
                </a:solidFill>
                <a:latin typeface="Franklin Gothic Heavy" panose="020B0903020102020204" pitchFamily="34" charset="0"/>
              </a:rPr>
              <a:t>Gracias…</a:t>
            </a:r>
            <a:endParaRPr lang="es-CO" sz="8800" dirty="0">
              <a:solidFill>
                <a:schemeClr val="bg1"/>
              </a:solidFill>
              <a:latin typeface="Franklin Gothic Heavy" panose="020B0903020102020204" pitchFamily="34" charset="0"/>
            </a:endParaRPr>
          </a:p>
        </p:txBody>
      </p:sp>
    </p:spTree>
    <p:extLst>
      <p:ext uri="{BB962C8B-B14F-4D97-AF65-F5344CB8AC3E}">
        <p14:creationId xmlns:p14="http://schemas.microsoft.com/office/powerpoint/2010/main" val="22976812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103</TotalTime>
  <Words>840</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Bahnschrift SemiBold Condensed</vt:lpstr>
      <vt:lpstr>Franklin Gothic Heavy</vt:lpstr>
      <vt:lpstr>Tw Cen MT</vt:lpstr>
      <vt:lpstr>Circuito</vt:lpstr>
      <vt:lpstr>Manifiesto ágil</vt:lpstr>
      <vt:lpstr>Que es el manifiesto ágil </vt:lpstr>
      <vt:lpstr>Valoración a los individuos </vt:lpstr>
      <vt:lpstr>Valoración software</vt:lpstr>
      <vt:lpstr>Valoración a los clientes</vt:lpstr>
      <vt:lpstr>12 principios del manifiesto ágil </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Manifiesto ágil</dc:title>
  <dc:creator>juam lopez</dc:creator>
  <cp:lastModifiedBy>juam lopez</cp:lastModifiedBy>
  <cp:revision>9</cp:revision>
  <dcterms:created xsi:type="dcterms:W3CDTF">2020-05-10T21:04:06Z</dcterms:created>
  <dcterms:modified xsi:type="dcterms:W3CDTF">2020-05-10T22:47:06Z</dcterms:modified>
</cp:coreProperties>
</file>