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91680" y="517903"/>
            <a:ext cx="633670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Sistema de Gestión de Producción y Stock</a:t>
            </a:r>
          </a:p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(SGPS)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915816" y="3068960"/>
            <a:ext cx="3618042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sz="2200" b="1" i="1" dirty="0" smtClean="0"/>
              <a:t>Trabajo Practico Especial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779912" y="3717032"/>
            <a:ext cx="28083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i="1" dirty="0" smtClean="0"/>
              <a:t>Base de Datos II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72000" y="6488668"/>
            <a:ext cx="69762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dirty="0" smtClean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187624" y="1268760"/>
            <a:ext cx="7632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Proveedores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P_RazonSocial</a:t>
            </a:r>
            <a:r>
              <a:rPr lang="es-ES" sz="1600" dirty="0" smtClean="0"/>
              <a:t>, P_CUIT, </a:t>
            </a:r>
            <a:r>
              <a:rPr lang="es-ES" sz="1600" dirty="0" err="1" smtClean="0"/>
              <a:t>P_Domicilio</a:t>
            </a:r>
            <a:r>
              <a:rPr lang="es-ES" sz="1600" dirty="0" smtClean="0"/>
              <a:t>, </a:t>
            </a:r>
            <a:r>
              <a:rPr lang="es-ES" sz="1600" dirty="0" err="1" smtClean="0"/>
              <a:t>P_Telefonos</a:t>
            </a:r>
            <a:r>
              <a:rPr lang="es-ES" sz="1600" dirty="0" smtClean="0"/>
              <a:t>, </a:t>
            </a:r>
            <a:r>
              <a:rPr lang="es-ES" sz="1600" dirty="0" err="1" smtClean="0"/>
              <a:t>P_Contactos</a:t>
            </a:r>
            <a:r>
              <a:rPr lang="es-ES" sz="1600" dirty="0" smtClean="0"/>
              <a:t>, </a:t>
            </a:r>
            <a:r>
              <a:rPr lang="es-ES" sz="1600" dirty="0" err="1" smtClean="0"/>
              <a:t>P_SitioWeb</a:t>
            </a:r>
            <a:r>
              <a:rPr lang="es-ES" sz="1600" dirty="0" smtClean="0"/>
              <a:t>, </a:t>
            </a:r>
            <a:r>
              <a:rPr lang="es-ES" sz="1600" dirty="0" err="1" smtClean="0"/>
              <a:t>P_DireccionEmail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87624" y="2381399"/>
            <a:ext cx="56784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TelefonosProveedor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P_RazonSocial_TP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TP_Telefono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5" y="3348281"/>
            <a:ext cx="795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ContactosProveedor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P_RazonSocial_CP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CP_Nombre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CP_Cargo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CP_Telefono</a:t>
            </a:r>
            <a:r>
              <a:rPr lang="es-ES" sz="1600" dirty="0" smtClean="0"/>
              <a:t>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187624" y="4530606"/>
            <a:ext cx="584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Insumos</a:t>
            </a:r>
            <a:r>
              <a:rPr lang="es-ES" sz="1600" dirty="0" smtClean="0"/>
              <a:t> = {</a:t>
            </a:r>
            <a:r>
              <a:rPr lang="es-ES" sz="1600" b="1" dirty="0" err="1" smtClean="0"/>
              <a:t>I_</a:t>
            </a:r>
            <a:r>
              <a:rPr lang="es-ES" sz="1600" b="1" u="sng" dirty="0" err="1" smtClean="0"/>
              <a:t>Descripción</a:t>
            </a:r>
            <a:r>
              <a:rPr lang="es-ES" sz="1600" dirty="0" smtClean="0"/>
              <a:t>, </a:t>
            </a:r>
            <a:r>
              <a:rPr lang="es-ES" sz="1600" dirty="0" err="1" smtClean="0"/>
              <a:t>I_Unidad</a:t>
            </a:r>
            <a:r>
              <a:rPr lang="es-ES" sz="1600" dirty="0" smtClean="0"/>
              <a:t>, </a:t>
            </a:r>
            <a:r>
              <a:rPr lang="es-ES" sz="1600" dirty="0" err="1" smtClean="0"/>
              <a:t>I_LímitePedido</a:t>
            </a:r>
            <a:r>
              <a:rPr lang="es-ES" sz="1600" dirty="0" smtClean="0"/>
              <a:t>, </a:t>
            </a:r>
            <a:r>
              <a:rPr lang="es-ES" sz="1600" dirty="0" err="1" smtClean="0"/>
              <a:t>I_Tipo</a:t>
            </a:r>
            <a:r>
              <a:rPr lang="es-ES" sz="1600" dirty="0" smtClean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87624" y="5519554"/>
            <a:ext cx="7776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ProductosTerminados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PT_Codificación</a:t>
            </a:r>
            <a:r>
              <a:rPr lang="es-ES" sz="1600" dirty="0" smtClean="0"/>
              <a:t>, </a:t>
            </a:r>
            <a:r>
              <a:rPr lang="es-ES" sz="1600" dirty="0" err="1" smtClean="0"/>
              <a:t>PT_Tipo</a:t>
            </a:r>
            <a:r>
              <a:rPr lang="es-ES" sz="1600" dirty="0" smtClean="0"/>
              <a:t>, </a:t>
            </a:r>
            <a:r>
              <a:rPr lang="es-ES" sz="1600" dirty="0" err="1" smtClean="0"/>
              <a:t>PT_Descripción</a:t>
            </a:r>
            <a:r>
              <a:rPr lang="es-ES" sz="1600" dirty="0" smtClean="0"/>
              <a:t>, </a:t>
            </a:r>
            <a:r>
              <a:rPr lang="es-ES" sz="1600" dirty="0" err="1" smtClean="0"/>
              <a:t>PT_Presentación</a:t>
            </a:r>
            <a:r>
              <a:rPr lang="es-ES" sz="1600" dirty="0" smtClean="0"/>
              <a:t>, </a:t>
            </a:r>
            <a:r>
              <a:rPr lang="es-ES" sz="1600" dirty="0" err="1" smtClean="0"/>
              <a:t>PT_Destino</a:t>
            </a:r>
            <a:r>
              <a:rPr lang="es-ES" sz="1600" dirty="0" smtClean="0"/>
              <a:t>, </a:t>
            </a:r>
            <a:r>
              <a:rPr lang="es-ES" sz="1600" dirty="0" err="1" smtClean="0"/>
              <a:t>PT_KilosPorEnvase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187624" y="1556792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SeEncuentra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L_Codigo_SeEncuentra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Etapa_Descripción_SeEncuentra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E_NúmeroLegajo_SeEncuentra</a:t>
            </a:r>
            <a:r>
              <a:rPr lang="es-ES" sz="1600" dirty="0" smtClean="0"/>
              <a:t>, </a:t>
            </a:r>
            <a:r>
              <a:rPr lang="es-ES" sz="1600" dirty="0" err="1" smtClean="0"/>
              <a:t>FechaAño</a:t>
            </a:r>
            <a:r>
              <a:rPr lang="es-ES" sz="1600" dirty="0" smtClean="0"/>
              <a:t>, </a:t>
            </a:r>
            <a:r>
              <a:rPr lang="es-ES" sz="1600" dirty="0" err="1" smtClean="0"/>
              <a:t>FechaMes</a:t>
            </a:r>
            <a:r>
              <a:rPr lang="es-ES" sz="1600" dirty="0" smtClean="0"/>
              <a:t>, </a:t>
            </a:r>
            <a:r>
              <a:rPr lang="es-ES" sz="1600" dirty="0" err="1" smtClean="0"/>
              <a:t>FechaDía</a:t>
            </a:r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4" name="3 Rectángulo"/>
          <p:cNvSpPr/>
          <p:nvPr/>
        </p:nvSpPr>
        <p:spPr>
          <a:xfrm>
            <a:off x="1187624" y="2946430"/>
            <a:ext cx="7776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Produce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L_Codigo_Produce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SM_PT_Codigo_Produce</a:t>
            </a:r>
            <a:r>
              <a:rPr lang="es-ES" sz="1600" dirty="0" smtClean="0"/>
              <a:t>, </a:t>
            </a:r>
            <a:r>
              <a:rPr lang="es-ES" sz="1600" dirty="0" err="1" smtClean="0"/>
              <a:t>CantidadProducida</a:t>
            </a:r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5" name="4 Rectángulo"/>
          <p:cNvSpPr/>
          <p:nvPr/>
        </p:nvSpPr>
        <p:spPr>
          <a:xfrm>
            <a:off x="1187624" y="4068361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EsUtilizada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L_Codigo_EsUtilizada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SM_I_Codigo_EsUtilizada</a:t>
            </a:r>
            <a:r>
              <a:rPr lang="es-ES" sz="1600" dirty="0" smtClean="0"/>
              <a:t>, </a:t>
            </a:r>
            <a:r>
              <a:rPr lang="es-ES" sz="1600" dirty="0" err="1" smtClean="0"/>
              <a:t>CantidadUtilizada</a:t>
            </a:r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6" name="5 Rectángulo"/>
          <p:cNvSpPr/>
          <p:nvPr/>
        </p:nvSpPr>
        <p:spPr>
          <a:xfrm>
            <a:off x="1259632" y="5364505"/>
            <a:ext cx="7165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ProveeInsumos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P_RazonSocial_ProveeInsumos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SM_I_Codigo_ProveeInsumos</a:t>
            </a:r>
            <a:r>
              <a:rPr lang="es-ES" sz="1600" dirty="0" smtClean="0"/>
              <a:t>, </a:t>
            </a:r>
            <a:r>
              <a:rPr lang="es-ES" sz="1600" dirty="0" err="1" smtClean="0"/>
              <a:t>CantidadProvista</a:t>
            </a:r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635896" y="404664"/>
            <a:ext cx="2148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Transacciones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15616" y="836712"/>
            <a:ext cx="81369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Entidades</a:t>
            </a:r>
          </a:p>
          <a:p>
            <a:endParaRPr lang="es-ES" sz="1700" dirty="0" smtClean="0"/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Empleados 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Insumos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Productos Terminados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Usuarios del Sistema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Proveedores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Lotes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Stocks Mensuales Insumos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Stocks Mensuales Productos Terminados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Stocks Mensuales Descarte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Etapas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entidad Análisis</a:t>
            </a:r>
          </a:p>
          <a:p>
            <a:r>
              <a:rPr lang="es-ES" sz="17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 </a:t>
            </a:r>
          </a:p>
          <a:p>
            <a:endParaRPr lang="es-ES" sz="17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s-ES" sz="17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Relaciones</a:t>
            </a:r>
          </a:p>
          <a:p>
            <a:endParaRPr lang="es-ES" sz="1700" dirty="0" smtClean="0"/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relación </a:t>
            </a:r>
            <a:r>
              <a:rPr lang="es-ES" sz="1700" dirty="0" err="1" smtClean="0"/>
              <a:t>SeEncuentra</a:t>
            </a:r>
            <a:r>
              <a:rPr lang="es-ES" sz="1700" dirty="0" smtClean="0"/>
              <a:t> entre Lotes-Etapas-Empleados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relación </a:t>
            </a:r>
            <a:r>
              <a:rPr lang="es-ES" sz="1700" dirty="0" err="1" smtClean="0"/>
              <a:t>ProveeInsumos</a:t>
            </a:r>
            <a:r>
              <a:rPr lang="es-ES" sz="1700" dirty="0" smtClean="0"/>
              <a:t> entre Proveedores-</a:t>
            </a:r>
            <a:r>
              <a:rPr lang="es-ES" sz="1700" dirty="0" err="1" smtClean="0"/>
              <a:t>StocksMensualesInsumos</a:t>
            </a:r>
            <a:endParaRPr lang="es-ES" sz="1700" dirty="0" smtClean="0"/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relación </a:t>
            </a:r>
            <a:r>
              <a:rPr lang="es-ES" sz="1700" dirty="0" err="1" smtClean="0"/>
              <a:t>EsUtilizada</a:t>
            </a:r>
            <a:r>
              <a:rPr lang="es-ES" sz="1700" dirty="0" smtClean="0"/>
              <a:t> entre </a:t>
            </a:r>
            <a:r>
              <a:rPr lang="es-ES" sz="1700" dirty="0" err="1" smtClean="0"/>
              <a:t>StocksMensualesInsumos</a:t>
            </a:r>
            <a:r>
              <a:rPr lang="es-ES" sz="1700" dirty="0" smtClean="0"/>
              <a:t>-Lotes</a:t>
            </a:r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relación Produce entre Lotes-</a:t>
            </a:r>
            <a:r>
              <a:rPr lang="es-ES" sz="1700" dirty="0" err="1" smtClean="0"/>
              <a:t>StocksMensualesProductosTerminados</a:t>
            </a:r>
            <a:endParaRPr lang="es-ES" sz="1700" dirty="0" smtClean="0"/>
          </a:p>
          <a:p>
            <a:pPr lvl="0">
              <a:buFont typeface="Arial" pitchFamily="34" charset="0"/>
              <a:buChar char="•"/>
            </a:pPr>
            <a:r>
              <a:rPr lang="es-ES" sz="1700" dirty="0" smtClean="0"/>
              <a:t> Alta en la relación </a:t>
            </a:r>
            <a:r>
              <a:rPr lang="es-ES" sz="1700" dirty="0" err="1" smtClean="0"/>
              <a:t>UtilizadoEn</a:t>
            </a:r>
            <a:r>
              <a:rPr lang="es-ES" sz="1700" dirty="0" smtClean="0"/>
              <a:t> entre Lotes-</a:t>
            </a:r>
            <a:r>
              <a:rPr lang="es-ES" sz="1700" dirty="0" err="1" smtClean="0"/>
              <a:t>StocksMensualesDescarte</a:t>
            </a:r>
            <a:endParaRPr lang="es-ES" sz="17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47864" y="404664"/>
            <a:ext cx="28857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Recursos Utilizados</a:t>
            </a:r>
          </a:p>
        </p:txBody>
      </p:sp>
      <p:pic>
        <p:nvPicPr>
          <p:cNvPr id="3" name="2 Imagen" descr="jav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0057" y="1262832"/>
            <a:ext cx="2095839" cy="1590104"/>
          </a:xfrm>
          <a:prstGeom prst="rect">
            <a:avLst/>
          </a:prstGeom>
        </p:spPr>
      </p:pic>
      <p:pic>
        <p:nvPicPr>
          <p:cNvPr id="4" name="3 Imagen" descr="postgresq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196752"/>
            <a:ext cx="2022742" cy="2085672"/>
          </a:xfrm>
          <a:prstGeom prst="rect">
            <a:avLst/>
          </a:prstGeom>
        </p:spPr>
      </p:pic>
      <p:pic>
        <p:nvPicPr>
          <p:cNvPr id="5" name="4 Imagen" descr="netbeans-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509120"/>
            <a:ext cx="4536504" cy="99090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147148" y="284364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Java 1.7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82371" y="3356992"/>
            <a:ext cx="200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/>
              <a:t>PostgreSQL</a:t>
            </a:r>
            <a:r>
              <a:rPr lang="es-ES" i="1" dirty="0" smtClean="0"/>
              <a:t> 9.3.0</a:t>
            </a:r>
            <a:endParaRPr lang="es-ES" i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995936" y="550794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/>
              <a:t>NetBeans</a:t>
            </a:r>
            <a:r>
              <a:rPr lang="es-ES" i="1" dirty="0" smtClean="0"/>
              <a:t> 7.3.1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635896" y="404664"/>
            <a:ext cx="1959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Presentación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043608" y="1124744"/>
            <a:ext cx="810039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i="1" dirty="0" smtClean="0"/>
              <a:t> Aspectos </a:t>
            </a:r>
            <a:r>
              <a:rPr lang="es-ES" sz="2000" i="1" dirty="0" smtClean="0"/>
              <a:t>generales </a:t>
            </a:r>
            <a:r>
              <a:rPr lang="es-ES" sz="2000" i="1" dirty="0" smtClean="0"/>
              <a:t>del </a:t>
            </a:r>
            <a:r>
              <a:rPr lang="es-ES" sz="2000" i="1" dirty="0" smtClean="0"/>
              <a:t>sistema</a:t>
            </a:r>
            <a:endParaRPr lang="es-ES" sz="2000" i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i="1" dirty="0" smtClean="0"/>
              <a:t> Nuevo </a:t>
            </a:r>
            <a:r>
              <a:rPr lang="es-ES" sz="2000" i="1" dirty="0" smtClean="0"/>
              <a:t>empleado</a:t>
            </a:r>
            <a:endParaRPr lang="es-ES" sz="2000" i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i="1" dirty="0" smtClean="0"/>
              <a:t> Actualizar </a:t>
            </a:r>
            <a:r>
              <a:rPr lang="es-ES" sz="2000" i="1" dirty="0" smtClean="0"/>
              <a:t>información empleado</a:t>
            </a:r>
            <a:endParaRPr lang="es-ES" sz="2000" i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i="1" dirty="0" smtClean="0"/>
              <a:t> Buscar </a:t>
            </a:r>
            <a:r>
              <a:rPr lang="es-ES" sz="2000" i="1" dirty="0" smtClean="0"/>
              <a:t>empleados</a:t>
            </a:r>
            <a:endParaRPr lang="es-ES" sz="2000" i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i="1" dirty="0" smtClean="0"/>
              <a:t> Dar de </a:t>
            </a:r>
            <a:r>
              <a:rPr lang="es-ES" sz="2000" i="1" dirty="0" smtClean="0"/>
              <a:t>baja empleado</a:t>
            </a:r>
            <a:endParaRPr lang="es-ES" sz="2000" i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i="1" dirty="0" smtClean="0"/>
              <a:t> Ingresar </a:t>
            </a:r>
            <a:r>
              <a:rPr lang="es-ES" sz="2000" i="1" dirty="0" smtClean="0"/>
              <a:t>cantidad </a:t>
            </a:r>
            <a:r>
              <a:rPr lang="es-ES" sz="2000" i="1" dirty="0" smtClean="0"/>
              <a:t>de </a:t>
            </a:r>
            <a:r>
              <a:rPr lang="es-ES" sz="2000" i="1" dirty="0" smtClean="0"/>
              <a:t>insumo provisto </a:t>
            </a:r>
            <a:r>
              <a:rPr lang="es-ES" sz="2000" i="1" dirty="0" smtClean="0"/>
              <a:t>por </a:t>
            </a:r>
            <a:r>
              <a:rPr lang="es-ES" sz="2000" i="1" dirty="0" smtClean="0"/>
              <a:t>proveedor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i="1" dirty="0" smtClean="0"/>
              <a:t> Nuevo lote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i="1" dirty="0" smtClean="0"/>
              <a:t> Actualizar información de lote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i="1" dirty="0" smtClean="0"/>
              <a:t> </a:t>
            </a:r>
            <a:r>
              <a:rPr lang="es-ES" sz="2000" i="1" dirty="0" smtClean="0"/>
              <a:t>Ingresar cantidad de </a:t>
            </a:r>
            <a:r>
              <a:rPr lang="es-ES" sz="2000" i="1" dirty="0" smtClean="0"/>
              <a:t>i</a:t>
            </a:r>
            <a:r>
              <a:rPr lang="es-ES" sz="2000" i="1" dirty="0" smtClean="0"/>
              <a:t>nsumo utilizada por lote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i="1" dirty="0" smtClean="0"/>
              <a:t> </a:t>
            </a:r>
            <a:r>
              <a:rPr lang="es-ES" sz="2000" i="1" dirty="0" smtClean="0"/>
              <a:t>Ver insumos utilizados por lote</a:t>
            </a:r>
            <a:endParaRPr lang="es-ES" sz="2000" i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i="1" dirty="0" smtClean="0"/>
              <a:t> Impresión </a:t>
            </a:r>
            <a:r>
              <a:rPr lang="es-ES" sz="2000" i="1" dirty="0" smtClean="0"/>
              <a:t>reportes</a:t>
            </a:r>
            <a:endParaRPr lang="es-ES" sz="2000" i="1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43608" y="3113529"/>
            <a:ext cx="810039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3500" b="1" i="1" dirty="0" smtClean="0">
                <a:solidFill>
                  <a:schemeClr val="accent3">
                    <a:lumMod val="75000"/>
                  </a:schemeClr>
                </a:solidFill>
              </a:rPr>
              <a:t>GRACIAS POR SU ATENCIÓN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419872" y="405825"/>
            <a:ext cx="2703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Algebraico</a:t>
            </a:r>
          </a:p>
        </p:txBody>
      </p:sp>
      <p:sp>
        <p:nvSpPr>
          <p:cNvPr id="207" name="206 CuadroTexto"/>
          <p:cNvSpPr txBox="1"/>
          <p:nvPr/>
        </p:nvSpPr>
        <p:spPr>
          <a:xfrm>
            <a:off x="2577331" y="2048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305" name="Oval 257"/>
          <p:cNvSpPr>
            <a:spLocks noChangeArrowheads="1"/>
          </p:cNvSpPr>
          <p:nvPr/>
        </p:nvSpPr>
        <p:spPr bwMode="auto">
          <a:xfrm>
            <a:off x="2361307" y="1400051"/>
            <a:ext cx="1017587" cy="5651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Insumos</a:t>
            </a:r>
            <a:endParaRPr kumimoji="0" lang="es-E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06" name="Text Box 258"/>
          <p:cNvSpPr txBox="1">
            <a:spLocks noChangeArrowheads="1"/>
          </p:cNvSpPr>
          <p:nvPr/>
        </p:nvSpPr>
        <p:spPr bwMode="auto">
          <a:xfrm>
            <a:off x="1267519" y="1330201"/>
            <a:ext cx="862013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I_Descripción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I_Unidad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I_LímitePedido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I_Tipo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07" name="AutoShape 259"/>
          <p:cNvCxnSpPr>
            <a:cxnSpLocks noChangeShapeType="1"/>
          </p:cNvCxnSpPr>
          <p:nvPr/>
        </p:nvCxnSpPr>
        <p:spPr bwMode="auto">
          <a:xfrm flipH="1" flipV="1">
            <a:off x="1796157" y="1400051"/>
            <a:ext cx="708025" cy="7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08" name="AutoShape 260"/>
          <p:cNvCxnSpPr>
            <a:cxnSpLocks noChangeShapeType="1"/>
          </p:cNvCxnSpPr>
          <p:nvPr/>
        </p:nvCxnSpPr>
        <p:spPr bwMode="auto">
          <a:xfrm flipH="1">
            <a:off x="1704082" y="1561976"/>
            <a:ext cx="709612" cy="22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09" name="AutoShape 261"/>
          <p:cNvCxnSpPr>
            <a:cxnSpLocks noChangeShapeType="1"/>
          </p:cNvCxnSpPr>
          <p:nvPr/>
        </p:nvCxnSpPr>
        <p:spPr bwMode="auto">
          <a:xfrm flipH="1">
            <a:off x="1823144" y="1714376"/>
            <a:ext cx="538163" cy="44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0" name="AutoShape 262"/>
          <p:cNvCxnSpPr>
            <a:cxnSpLocks noChangeShapeType="1"/>
          </p:cNvCxnSpPr>
          <p:nvPr/>
        </p:nvCxnSpPr>
        <p:spPr bwMode="auto">
          <a:xfrm flipH="1">
            <a:off x="1597719" y="1825501"/>
            <a:ext cx="823913" cy="66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11" name="Text Box 263"/>
          <p:cNvSpPr txBox="1">
            <a:spLocks noChangeArrowheads="1"/>
          </p:cNvSpPr>
          <p:nvPr/>
        </p:nvSpPr>
        <p:spPr bwMode="auto">
          <a:xfrm>
            <a:off x="3797994" y="1688083"/>
            <a:ext cx="1058863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I_Fecha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I_Inicio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I_Ingreso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I_Egreso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I_CantidadCalculada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I_CantidadReal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I_Diferencia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12" name="Text Box 264"/>
          <p:cNvSpPr txBox="1">
            <a:spLocks noChangeArrowheads="1"/>
          </p:cNvSpPr>
          <p:nvPr/>
        </p:nvSpPr>
        <p:spPr bwMode="auto">
          <a:xfrm>
            <a:off x="2193032" y="2137345"/>
            <a:ext cx="8731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CaracterizadoEn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(n:1)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13" name="Oval 265"/>
          <p:cNvSpPr>
            <a:spLocks noChangeArrowheads="1"/>
          </p:cNvSpPr>
          <p:nvPr/>
        </p:nvSpPr>
        <p:spPr bwMode="auto">
          <a:xfrm>
            <a:off x="2361307" y="2591370"/>
            <a:ext cx="1111250" cy="661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Stocks Mensuales Insumos</a:t>
            </a:r>
            <a:endParaRPr kumimoji="0" lang="es-E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4" name="AutoShape 266"/>
          <p:cNvCxnSpPr>
            <a:cxnSpLocks noChangeShapeType="1"/>
          </p:cNvCxnSpPr>
          <p:nvPr/>
        </p:nvCxnSpPr>
        <p:spPr bwMode="auto">
          <a:xfrm flipV="1">
            <a:off x="2935982" y="1975420"/>
            <a:ext cx="0" cy="615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5" name="AutoShape 267"/>
          <p:cNvCxnSpPr>
            <a:cxnSpLocks noChangeShapeType="1"/>
          </p:cNvCxnSpPr>
          <p:nvPr/>
        </p:nvCxnSpPr>
        <p:spPr bwMode="auto">
          <a:xfrm flipV="1">
            <a:off x="3216969" y="1775395"/>
            <a:ext cx="635000" cy="863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6" name="AutoShape 268"/>
          <p:cNvCxnSpPr>
            <a:cxnSpLocks noChangeShapeType="1"/>
          </p:cNvCxnSpPr>
          <p:nvPr/>
        </p:nvCxnSpPr>
        <p:spPr bwMode="auto">
          <a:xfrm flipV="1">
            <a:off x="3274119" y="1934145"/>
            <a:ext cx="600075" cy="727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7" name="AutoShape 269"/>
          <p:cNvCxnSpPr>
            <a:cxnSpLocks noChangeShapeType="1"/>
          </p:cNvCxnSpPr>
          <p:nvPr/>
        </p:nvCxnSpPr>
        <p:spPr bwMode="auto">
          <a:xfrm flipV="1">
            <a:off x="3332857" y="2129408"/>
            <a:ext cx="527050" cy="568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8" name="AutoShape 270"/>
          <p:cNvCxnSpPr>
            <a:cxnSpLocks noChangeShapeType="1"/>
          </p:cNvCxnSpPr>
          <p:nvPr/>
        </p:nvCxnSpPr>
        <p:spPr bwMode="auto">
          <a:xfrm flipV="1">
            <a:off x="3369369" y="2296095"/>
            <a:ext cx="48260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19" name="AutoShape 271"/>
          <p:cNvCxnSpPr>
            <a:cxnSpLocks noChangeShapeType="1"/>
          </p:cNvCxnSpPr>
          <p:nvPr/>
        </p:nvCxnSpPr>
        <p:spPr bwMode="auto">
          <a:xfrm flipV="1">
            <a:off x="3429694" y="2435795"/>
            <a:ext cx="430213" cy="336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0" name="AutoShape 272"/>
          <p:cNvCxnSpPr>
            <a:cxnSpLocks noChangeShapeType="1"/>
          </p:cNvCxnSpPr>
          <p:nvPr/>
        </p:nvCxnSpPr>
        <p:spPr bwMode="auto">
          <a:xfrm flipV="1">
            <a:off x="3461444" y="2591370"/>
            <a:ext cx="398463" cy="246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1" name="AutoShape 273"/>
          <p:cNvCxnSpPr>
            <a:cxnSpLocks noChangeShapeType="1"/>
          </p:cNvCxnSpPr>
          <p:nvPr/>
        </p:nvCxnSpPr>
        <p:spPr bwMode="auto">
          <a:xfrm flipV="1">
            <a:off x="3472557" y="2734245"/>
            <a:ext cx="387350" cy="168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22" name="Oval 274"/>
          <p:cNvSpPr>
            <a:spLocks noChangeArrowheads="1"/>
          </p:cNvSpPr>
          <p:nvPr/>
        </p:nvSpPr>
        <p:spPr bwMode="auto">
          <a:xfrm>
            <a:off x="2217291" y="4640411"/>
            <a:ext cx="958850" cy="301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Proveedore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3" name="Text Box 275"/>
          <p:cNvSpPr txBox="1">
            <a:spLocks noChangeArrowheads="1"/>
          </p:cNvSpPr>
          <p:nvPr/>
        </p:nvSpPr>
        <p:spPr bwMode="auto">
          <a:xfrm>
            <a:off x="1267519" y="4722961"/>
            <a:ext cx="8636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P_RazónSocial</a:t>
            </a:r>
            <a:endParaRPr kumimoji="0" lang="es-ES" sz="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 CUIT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P_Domicilio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P_Teléfonos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P_Contactos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P_SitioWeb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P_DirecciónE</a:t>
            </a: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-mail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24" name="AutoShape 276"/>
          <p:cNvCxnSpPr>
            <a:cxnSpLocks noChangeShapeType="1"/>
          </p:cNvCxnSpPr>
          <p:nvPr/>
        </p:nvCxnSpPr>
        <p:spPr bwMode="auto">
          <a:xfrm flipH="1">
            <a:off x="1934716" y="4807099"/>
            <a:ext cx="2825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5" name="AutoShape 277"/>
          <p:cNvCxnSpPr>
            <a:cxnSpLocks noChangeShapeType="1"/>
          </p:cNvCxnSpPr>
          <p:nvPr/>
        </p:nvCxnSpPr>
        <p:spPr bwMode="auto">
          <a:xfrm flipH="1">
            <a:off x="1766441" y="4843611"/>
            <a:ext cx="473075" cy="180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6" name="AutoShape 278"/>
          <p:cNvCxnSpPr>
            <a:cxnSpLocks noChangeShapeType="1"/>
          </p:cNvCxnSpPr>
          <p:nvPr/>
        </p:nvCxnSpPr>
        <p:spPr bwMode="auto">
          <a:xfrm flipH="1">
            <a:off x="1864866" y="4880124"/>
            <a:ext cx="455613" cy="371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7" name="AutoShape 279"/>
          <p:cNvCxnSpPr>
            <a:cxnSpLocks noChangeShapeType="1"/>
          </p:cNvCxnSpPr>
          <p:nvPr/>
        </p:nvCxnSpPr>
        <p:spPr bwMode="auto">
          <a:xfrm flipH="1">
            <a:off x="1864866" y="4907111"/>
            <a:ext cx="538163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8" name="AutoShape 280"/>
          <p:cNvCxnSpPr>
            <a:cxnSpLocks noChangeShapeType="1"/>
          </p:cNvCxnSpPr>
          <p:nvPr/>
        </p:nvCxnSpPr>
        <p:spPr bwMode="auto">
          <a:xfrm flipH="1">
            <a:off x="1837879" y="4907111"/>
            <a:ext cx="633412" cy="8334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29" name="AutoShape 281"/>
          <p:cNvCxnSpPr>
            <a:cxnSpLocks noChangeShapeType="1"/>
          </p:cNvCxnSpPr>
          <p:nvPr/>
        </p:nvCxnSpPr>
        <p:spPr bwMode="auto">
          <a:xfrm flipH="1">
            <a:off x="1837879" y="4942036"/>
            <a:ext cx="703262" cy="1065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30" name="AutoShape 282"/>
          <p:cNvCxnSpPr>
            <a:cxnSpLocks noChangeShapeType="1"/>
          </p:cNvCxnSpPr>
          <p:nvPr/>
        </p:nvCxnSpPr>
        <p:spPr bwMode="auto">
          <a:xfrm flipH="1">
            <a:off x="1969641" y="4942036"/>
            <a:ext cx="671513" cy="1238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31" name="Text Box 283"/>
          <p:cNvSpPr txBox="1">
            <a:spLocks noChangeArrowheads="1"/>
          </p:cNvSpPr>
          <p:nvPr/>
        </p:nvSpPr>
        <p:spPr bwMode="auto">
          <a:xfrm>
            <a:off x="2698304" y="3764111"/>
            <a:ext cx="6905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ProveeInsumos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(m:n)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32" name="Text Box 284"/>
          <p:cNvSpPr txBox="1">
            <a:spLocks noChangeArrowheads="1"/>
          </p:cNvSpPr>
          <p:nvPr/>
        </p:nvSpPr>
        <p:spPr bwMode="auto">
          <a:xfrm>
            <a:off x="1259632" y="3573016"/>
            <a:ext cx="8731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CantidadProvista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33" name="AutoShape 285"/>
          <p:cNvCxnSpPr>
            <a:cxnSpLocks noChangeShapeType="1"/>
          </p:cNvCxnSpPr>
          <p:nvPr/>
        </p:nvCxnSpPr>
        <p:spPr bwMode="auto">
          <a:xfrm flipV="1">
            <a:off x="2698304" y="3278336"/>
            <a:ext cx="144462" cy="1362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34" name="AutoShape 286"/>
          <p:cNvCxnSpPr>
            <a:cxnSpLocks noChangeShapeType="1"/>
          </p:cNvCxnSpPr>
          <p:nvPr/>
        </p:nvCxnSpPr>
        <p:spPr bwMode="auto">
          <a:xfrm flipH="1" flipV="1">
            <a:off x="1934716" y="3713311"/>
            <a:ext cx="846138" cy="168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35" name="Oval 287"/>
          <p:cNvSpPr>
            <a:spLocks noChangeArrowheads="1"/>
          </p:cNvSpPr>
          <p:nvPr/>
        </p:nvSpPr>
        <p:spPr bwMode="auto">
          <a:xfrm>
            <a:off x="4305523" y="5144467"/>
            <a:ext cx="622300" cy="317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Lotes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36" name="Text Box 288"/>
          <p:cNvSpPr txBox="1">
            <a:spLocks noChangeArrowheads="1"/>
          </p:cNvSpPr>
          <p:nvPr/>
        </p:nvSpPr>
        <p:spPr bwMode="auto">
          <a:xfrm>
            <a:off x="5608861" y="4176092"/>
            <a:ext cx="117951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L_Identificador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L_FechaCreación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L_FechaIngresoDepósito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L_Estado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L_MotivoDefectuoso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L_FechaVencimiento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L_CantidadDescarteUtilizado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37" name="AutoShape 289"/>
          <p:cNvCxnSpPr>
            <a:cxnSpLocks noChangeShapeType="1"/>
          </p:cNvCxnSpPr>
          <p:nvPr/>
        </p:nvCxnSpPr>
        <p:spPr bwMode="auto">
          <a:xfrm flipV="1">
            <a:off x="4738911" y="4277692"/>
            <a:ext cx="949325" cy="885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38" name="AutoShape 290"/>
          <p:cNvCxnSpPr>
            <a:cxnSpLocks noChangeShapeType="1"/>
          </p:cNvCxnSpPr>
          <p:nvPr/>
        </p:nvCxnSpPr>
        <p:spPr bwMode="auto">
          <a:xfrm flipV="1">
            <a:off x="4783361" y="4452317"/>
            <a:ext cx="904875" cy="723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39" name="AutoShape 291"/>
          <p:cNvCxnSpPr>
            <a:cxnSpLocks noChangeShapeType="1"/>
          </p:cNvCxnSpPr>
          <p:nvPr/>
        </p:nvCxnSpPr>
        <p:spPr bwMode="auto">
          <a:xfrm flipV="1">
            <a:off x="4864323" y="4592017"/>
            <a:ext cx="823913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40" name="Text Box 292"/>
          <p:cNvSpPr txBox="1">
            <a:spLocks noChangeArrowheads="1"/>
          </p:cNvSpPr>
          <p:nvPr/>
        </p:nvSpPr>
        <p:spPr bwMode="auto">
          <a:xfrm>
            <a:off x="3410173" y="4103067"/>
            <a:ext cx="5651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EsUtilizada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(m:n)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41" name="Text Box 293"/>
          <p:cNvSpPr txBox="1">
            <a:spLocks noChangeArrowheads="1"/>
          </p:cNvSpPr>
          <p:nvPr/>
        </p:nvSpPr>
        <p:spPr bwMode="auto">
          <a:xfrm>
            <a:off x="4145186" y="3569667"/>
            <a:ext cx="7762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CantidadUtilizada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42" name="AutoShape 294"/>
          <p:cNvCxnSpPr>
            <a:cxnSpLocks noChangeShapeType="1"/>
          </p:cNvCxnSpPr>
          <p:nvPr/>
        </p:nvCxnSpPr>
        <p:spPr bwMode="auto">
          <a:xfrm flipV="1">
            <a:off x="4897661" y="4774580"/>
            <a:ext cx="790575" cy="455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43" name="AutoShape 295"/>
          <p:cNvCxnSpPr>
            <a:cxnSpLocks noChangeShapeType="1"/>
          </p:cNvCxnSpPr>
          <p:nvPr/>
        </p:nvCxnSpPr>
        <p:spPr bwMode="auto">
          <a:xfrm flipV="1">
            <a:off x="4927823" y="4915867"/>
            <a:ext cx="760413" cy="3444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44" name="AutoShape 296"/>
          <p:cNvCxnSpPr>
            <a:cxnSpLocks noChangeShapeType="1"/>
          </p:cNvCxnSpPr>
          <p:nvPr/>
        </p:nvCxnSpPr>
        <p:spPr bwMode="auto">
          <a:xfrm flipV="1">
            <a:off x="4919886" y="5061917"/>
            <a:ext cx="768350" cy="23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45" name="AutoShape 297"/>
          <p:cNvCxnSpPr>
            <a:cxnSpLocks noChangeShapeType="1"/>
          </p:cNvCxnSpPr>
          <p:nvPr/>
        </p:nvCxnSpPr>
        <p:spPr bwMode="auto">
          <a:xfrm>
            <a:off x="3295873" y="3142630"/>
            <a:ext cx="1111250" cy="2020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46" name="AutoShape 298"/>
          <p:cNvCxnSpPr>
            <a:cxnSpLocks noChangeShapeType="1"/>
          </p:cNvCxnSpPr>
          <p:nvPr/>
        </p:nvCxnSpPr>
        <p:spPr bwMode="auto">
          <a:xfrm flipV="1">
            <a:off x="3730848" y="3706192"/>
            <a:ext cx="473075" cy="234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47" name="AutoShape 299"/>
          <p:cNvCxnSpPr>
            <a:cxnSpLocks noChangeShapeType="1"/>
          </p:cNvCxnSpPr>
          <p:nvPr/>
        </p:nvCxnSpPr>
        <p:spPr bwMode="auto">
          <a:xfrm flipV="1">
            <a:off x="4927823" y="5201617"/>
            <a:ext cx="760413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48" name="Oval 300"/>
          <p:cNvSpPr>
            <a:spLocks noChangeArrowheads="1"/>
          </p:cNvSpPr>
          <p:nvPr/>
        </p:nvSpPr>
        <p:spPr bwMode="auto">
          <a:xfrm>
            <a:off x="6528693" y="1443534"/>
            <a:ext cx="920750" cy="503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Productos Terminados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49" name="Oval 301"/>
          <p:cNvSpPr>
            <a:spLocks noChangeArrowheads="1"/>
          </p:cNvSpPr>
          <p:nvPr/>
        </p:nvSpPr>
        <p:spPr bwMode="auto">
          <a:xfrm>
            <a:off x="6393755" y="2480171"/>
            <a:ext cx="1249363" cy="8318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Stocks Mensuales Productos Terminados</a:t>
            </a:r>
            <a:endParaRPr kumimoji="0" lang="es-E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0" name="Text Box 302"/>
          <p:cNvSpPr txBox="1">
            <a:spLocks noChangeArrowheads="1"/>
          </p:cNvSpPr>
          <p:nvPr/>
        </p:nvSpPr>
        <p:spPr bwMode="auto">
          <a:xfrm>
            <a:off x="8030468" y="1335584"/>
            <a:ext cx="86201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PT_Codificación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PT_Tipo</a:t>
            </a:r>
            <a:endParaRPr kumimoji="0" lang="es-E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PT_Descripción</a:t>
            </a:r>
            <a:endParaRPr kumimoji="0" lang="es-E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PT_Presentación</a:t>
            </a:r>
            <a:endParaRPr kumimoji="0" lang="es-E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PT_Destino</a:t>
            </a:r>
            <a:endParaRPr kumimoji="0" lang="es-E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PT_KilosPorEnvase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1" name="Text Box 303"/>
          <p:cNvSpPr txBox="1">
            <a:spLocks noChangeArrowheads="1"/>
          </p:cNvSpPr>
          <p:nvPr/>
        </p:nvSpPr>
        <p:spPr bwMode="auto">
          <a:xfrm>
            <a:off x="6027043" y="3546971"/>
            <a:ext cx="566737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Produce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(m:n)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2" name="Text Box 304"/>
          <p:cNvSpPr txBox="1">
            <a:spLocks noChangeArrowheads="1"/>
          </p:cNvSpPr>
          <p:nvPr/>
        </p:nvSpPr>
        <p:spPr bwMode="auto">
          <a:xfrm>
            <a:off x="6904930" y="2092821"/>
            <a:ext cx="9128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CaracterizadoEn_PT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(n:1)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3" name="Text Box 305"/>
          <p:cNvSpPr txBox="1">
            <a:spLocks noChangeArrowheads="1"/>
          </p:cNvSpPr>
          <p:nvPr/>
        </p:nvSpPr>
        <p:spPr bwMode="auto">
          <a:xfrm>
            <a:off x="4965005" y="3226296"/>
            <a:ext cx="8731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CantidadProducida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4" name="Text Box 306"/>
          <p:cNvSpPr txBox="1">
            <a:spLocks noChangeArrowheads="1"/>
          </p:cNvSpPr>
          <p:nvPr/>
        </p:nvSpPr>
        <p:spPr bwMode="auto">
          <a:xfrm>
            <a:off x="4723903" y="1796355"/>
            <a:ext cx="1255713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s-ES" sz="6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PT_Fecha</a:t>
            </a:r>
            <a:endParaRPr kumimoji="0" lang="es-ES" sz="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PT_Inicio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PT_Ingreso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n-U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PT_Egreso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PT_CantidadCalculada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PT_CantidadReal</a:t>
            </a: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 </a:t>
            </a:r>
            <a:r>
              <a:rPr kumimoji="0" lang="es-ES" sz="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PT_Diferencia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55" name="AutoShape 307"/>
          <p:cNvCxnSpPr>
            <a:cxnSpLocks noChangeShapeType="1"/>
          </p:cNvCxnSpPr>
          <p:nvPr/>
        </p:nvCxnSpPr>
        <p:spPr bwMode="auto">
          <a:xfrm flipH="1" flipV="1">
            <a:off x="5319018" y="1880096"/>
            <a:ext cx="1344612" cy="660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56" name="AutoShape 308"/>
          <p:cNvCxnSpPr>
            <a:cxnSpLocks noChangeShapeType="1"/>
          </p:cNvCxnSpPr>
          <p:nvPr/>
        </p:nvCxnSpPr>
        <p:spPr bwMode="auto">
          <a:xfrm flipH="1" flipV="1">
            <a:off x="5319018" y="2019796"/>
            <a:ext cx="1260475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57" name="AutoShape 309"/>
          <p:cNvCxnSpPr>
            <a:cxnSpLocks noChangeShapeType="1"/>
          </p:cNvCxnSpPr>
          <p:nvPr/>
        </p:nvCxnSpPr>
        <p:spPr bwMode="auto">
          <a:xfrm flipH="1" flipV="1">
            <a:off x="5387280" y="2173784"/>
            <a:ext cx="1127125" cy="461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58" name="AutoShape 310"/>
          <p:cNvCxnSpPr>
            <a:cxnSpLocks noChangeShapeType="1"/>
          </p:cNvCxnSpPr>
          <p:nvPr/>
        </p:nvCxnSpPr>
        <p:spPr bwMode="auto">
          <a:xfrm flipH="1" flipV="1">
            <a:off x="5387280" y="2332534"/>
            <a:ext cx="1079500" cy="366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59" name="AutoShape 311"/>
          <p:cNvCxnSpPr>
            <a:cxnSpLocks noChangeShapeType="1"/>
          </p:cNvCxnSpPr>
          <p:nvPr/>
        </p:nvCxnSpPr>
        <p:spPr bwMode="auto">
          <a:xfrm flipH="1" flipV="1">
            <a:off x="5731768" y="2540496"/>
            <a:ext cx="703262" cy="201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0" name="AutoShape 312"/>
          <p:cNvCxnSpPr>
            <a:cxnSpLocks noChangeShapeType="1"/>
          </p:cNvCxnSpPr>
          <p:nvPr/>
        </p:nvCxnSpPr>
        <p:spPr bwMode="auto">
          <a:xfrm flipH="1" flipV="1">
            <a:off x="5533330" y="2635746"/>
            <a:ext cx="876300" cy="173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1" name="AutoShape 313"/>
          <p:cNvCxnSpPr>
            <a:cxnSpLocks noChangeShapeType="1"/>
          </p:cNvCxnSpPr>
          <p:nvPr/>
        </p:nvCxnSpPr>
        <p:spPr bwMode="auto">
          <a:xfrm flipH="1" flipV="1">
            <a:off x="5482530" y="2778621"/>
            <a:ext cx="912813" cy="95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2" name="AutoShape 314"/>
          <p:cNvCxnSpPr>
            <a:cxnSpLocks noChangeShapeType="1"/>
          </p:cNvCxnSpPr>
          <p:nvPr/>
        </p:nvCxnSpPr>
        <p:spPr bwMode="auto">
          <a:xfrm flipV="1">
            <a:off x="4647505" y="3202484"/>
            <a:ext cx="1866900" cy="19510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3" name="AutoShape 315"/>
          <p:cNvCxnSpPr>
            <a:cxnSpLocks noChangeShapeType="1"/>
          </p:cNvCxnSpPr>
          <p:nvPr/>
        </p:nvCxnSpPr>
        <p:spPr bwMode="auto">
          <a:xfrm flipH="1" flipV="1">
            <a:off x="5563493" y="3385046"/>
            <a:ext cx="455612" cy="336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4" name="AutoShape 316"/>
          <p:cNvCxnSpPr>
            <a:cxnSpLocks noChangeShapeType="1"/>
          </p:cNvCxnSpPr>
          <p:nvPr/>
        </p:nvCxnSpPr>
        <p:spPr bwMode="auto">
          <a:xfrm flipV="1">
            <a:off x="7027168" y="1954709"/>
            <a:ext cx="6350" cy="525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5" name="AutoShape 317"/>
          <p:cNvCxnSpPr>
            <a:cxnSpLocks noChangeShapeType="1"/>
          </p:cNvCxnSpPr>
          <p:nvPr/>
        </p:nvCxnSpPr>
        <p:spPr bwMode="auto">
          <a:xfrm flipV="1">
            <a:off x="7419280" y="1443534"/>
            <a:ext cx="682625" cy="1730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6" name="AutoShape 318"/>
          <p:cNvCxnSpPr>
            <a:cxnSpLocks noChangeShapeType="1"/>
          </p:cNvCxnSpPr>
          <p:nvPr/>
        </p:nvCxnSpPr>
        <p:spPr bwMode="auto">
          <a:xfrm flipV="1">
            <a:off x="7449443" y="1616571"/>
            <a:ext cx="652462" cy="111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7" name="AutoShape 319"/>
          <p:cNvCxnSpPr>
            <a:cxnSpLocks noChangeShapeType="1"/>
          </p:cNvCxnSpPr>
          <p:nvPr/>
        </p:nvCxnSpPr>
        <p:spPr bwMode="auto">
          <a:xfrm flipV="1">
            <a:off x="7403405" y="1746746"/>
            <a:ext cx="682625" cy="66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8" name="AutoShape 320"/>
          <p:cNvCxnSpPr>
            <a:cxnSpLocks noChangeShapeType="1"/>
          </p:cNvCxnSpPr>
          <p:nvPr/>
        </p:nvCxnSpPr>
        <p:spPr bwMode="auto">
          <a:xfrm>
            <a:off x="7314505" y="1880096"/>
            <a:ext cx="787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69" name="AutoShape 321"/>
          <p:cNvCxnSpPr>
            <a:cxnSpLocks noChangeShapeType="1"/>
          </p:cNvCxnSpPr>
          <p:nvPr/>
        </p:nvCxnSpPr>
        <p:spPr bwMode="auto">
          <a:xfrm>
            <a:off x="7320879" y="1903239"/>
            <a:ext cx="771525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70" name="AutoShape 322"/>
          <p:cNvCxnSpPr>
            <a:cxnSpLocks noChangeShapeType="1"/>
          </p:cNvCxnSpPr>
          <p:nvPr/>
        </p:nvCxnSpPr>
        <p:spPr bwMode="auto">
          <a:xfrm>
            <a:off x="7284367" y="1903239"/>
            <a:ext cx="823912" cy="301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rrowheads="1"/>
          </p:cNvSpPr>
          <p:nvPr/>
        </p:nvSpPr>
        <p:spPr bwMode="auto">
          <a:xfrm>
            <a:off x="4067373" y="1786533"/>
            <a:ext cx="622300" cy="317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Lotes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6810573" y="1703983"/>
            <a:ext cx="739775" cy="285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Análisis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388" name="AutoShape 4"/>
          <p:cNvCxnSpPr>
            <a:cxnSpLocks noChangeShapeType="1"/>
          </p:cNvCxnSpPr>
          <p:nvPr/>
        </p:nvCxnSpPr>
        <p:spPr bwMode="auto">
          <a:xfrm flipV="1">
            <a:off x="4689673" y="1902421"/>
            <a:ext cx="2120900" cy="57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407473" y="811808"/>
            <a:ext cx="11969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A_ProtocoloDeAnálisis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A_Fecha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A_ProcentajeFosfuroAluminio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692973" y="1918296"/>
            <a:ext cx="66675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EsCertificado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(1:1)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1474986" y="4304308"/>
            <a:ext cx="895350" cy="615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Stocks Mensuales Descarte</a:t>
            </a:r>
            <a:endParaRPr kumimoji="0" lang="es-E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843237" y="4378821"/>
            <a:ext cx="854075" cy="68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7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SM_D_Fecha</a:t>
            </a:r>
            <a:endParaRPr kumimoji="0" lang="es-ES" sz="7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SM_D_Inicio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SM_D_Ingreso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SM_D_Egreso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SM_D_Cantidad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393" name="AutoShape 9"/>
          <p:cNvCxnSpPr>
            <a:cxnSpLocks noChangeShapeType="1"/>
          </p:cNvCxnSpPr>
          <p:nvPr/>
        </p:nvCxnSpPr>
        <p:spPr bwMode="auto">
          <a:xfrm flipV="1">
            <a:off x="2314773" y="4450829"/>
            <a:ext cx="600472" cy="11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394" name="AutoShape 10"/>
          <p:cNvCxnSpPr>
            <a:cxnSpLocks noChangeShapeType="1"/>
          </p:cNvCxnSpPr>
          <p:nvPr/>
        </p:nvCxnSpPr>
        <p:spPr bwMode="auto">
          <a:xfrm>
            <a:off x="2370336" y="4555134"/>
            <a:ext cx="544909" cy="397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395" name="AutoShape 11"/>
          <p:cNvCxnSpPr>
            <a:cxnSpLocks noChangeShapeType="1"/>
          </p:cNvCxnSpPr>
          <p:nvPr/>
        </p:nvCxnSpPr>
        <p:spPr bwMode="auto">
          <a:xfrm>
            <a:off x="2370336" y="4634508"/>
            <a:ext cx="544909" cy="323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396" name="AutoShape 12"/>
          <p:cNvCxnSpPr>
            <a:cxnSpLocks noChangeShapeType="1"/>
          </p:cNvCxnSpPr>
          <p:nvPr/>
        </p:nvCxnSpPr>
        <p:spPr bwMode="auto">
          <a:xfrm>
            <a:off x="2340173" y="4739283"/>
            <a:ext cx="575072" cy="715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397" name="AutoShape 13"/>
          <p:cNvCxnSpPr>
            <a:cxnSpLocks noChangeShapeType="1"/>
          </p:cNvCxnSpPr>
          <p:nvPr/>
        </p:nvCxnSpPr>
        <p:spPr bwMode="auto">
          <a:xfrm>
            <a:off x="2275086" y="4798021"/>
            <a:ext cx="640159" cy="15686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398" name="AutoShape 14"/>
          <p:cNvCxnSpPr>
            <a:cxnSpLocks noChangeShapeType="1"/>
          </p:cNvCxnSpPr>
          <p:nvPr/>
        </p:nvCxnSpPr>
        <p:spPr bwMode="auto">
          <a:xfrm flipV="1">
            <a:off x="1851223" y="1989733"/>
            <a:ext cx="2225675" cy="2306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624336" y="2858096"/>
            <a:ext cx="566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UtilizadoEn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(1:n)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400" name="AutoShape 16"/>
          <p:cNvCxnSpPr>
            <a:cxnSpLocks noChangeShapeType="1"/>
          </p:cNvCxnSpPr>
          <p:nvPr/>
        </p:nvCxnSpPr>
        <p:spPr bwMode="auto">
          <a:xfrm flipV="1">
            <a:off x="7086798" y="919758"/>
            <a:ext cx="377825" cy="784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01" name="AutoShape 17"/>
          <p:cNvCxnSpPr>
            <a:cxnSpLocks noChangeShapeType="1"/>
          </p:cNvCxnSpPr>
          <p:nvPr/>
        </p:nvCxnSpPr>
        <p:spPr bwMode="auto">
          <a:xfrm flipV="1">
            <a:off x="7191573" y="1167408"/>
            <a:ext cx="279400" cy="536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402" name="AutoShape 18"/>
          <p:cNvCxnSpPr>
            <a:cxnSpLocks noChangeShapeType="1"/>
          </p:cNvCxnSpPr>
          <p:nvPr/>
        </p:nvCxnSpPr>
        <p:spPr bwMode="auto">
          <a:xfrm flipV="1">
            <a:off x="7309048" y="1416646"/>
            <a:ext cx="155575" cy="287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5675165" y="6152282"/>
            <a:ext cx="892175" cy="3730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Empleados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404" name="AutoShape 20"/>
          <p:cNvCxnSpPr>
            <a:cxnSpLocks noChangeShapeType="1"/>
          </p:cNvCxnSpPr>
          <p:nvPr/>
        </p:nvCxnSpPr>
        <p:spPr bwMode="auto">
          <a:xfrm rot="16200000">
            <a:off x="4644877" y="3585295"/>
            <a:ext cx="4149725" cy="984250"/>
          </a:xfrm>
          <a:prstGeom prst="bentConnector3">
            <a:avLst>
              <a:gd name="adj1" fmla="val 4999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161065" y="3137619"/>
            <a:ext cx="5651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Elabora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(1:n)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419872" y="405825"/>
            <a:ext cx="2703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Algebraico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3116287" y="1463749"/>
            <a:ext cx="622300" cy="317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Lotes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4586312" y="3143324"/>
            <a:ext cx="768350" cy="314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Etapas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649812" y="5870649"/>
            <a:ext cx="892175" cy="373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Empleados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28395" y="3958282"/>
            <a:ext cx="1274440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E_Nombre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E_DNI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E_Teléfono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E_FechaIngreso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E_NúmeroLegajo</a:t>
            </a:r>
            <a:endParaRPr kumimoji="0" lang="es-ES" sz="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E_Sueldo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E_CUIL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E_EstadoCivil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E_CantidadHijos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E_Domicilio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E_CódigoPostal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E_PaísResidencia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E_ProvinciaResidencia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E_CiudadResidencia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E_HistorialAccidentes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E_HistorialSanciones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E_HistorialPremios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E_Categoría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E_Estado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14" name="AutoShape 6"/>
          <p:cNvCxnSpPr>
            <a:cxnSpLocks noChangeShapeType="1"/>
          </p:cNvCxnSpPr>
          <p:nvPr/>
        </p:nvCxnSpPr>
        <p:spPr bwMode="auto">
          <a:xfrm flipV="1">
            <a:off x="5383237" y="4077072"/>
            <a:ext cx="1195462" cy="183009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15" name="AutoShape 7"/>
          <p:cNvCxnSpPr>
            <a:cxnSpLocks noChangeShapeType="1"/>
          </p:cNvCxnSpPr>
          <p:nvPr/>
        </p:nvCxnSpPr>
        <p:spPr bwMode="auto">
          <a:xfrm flipV="1">
            <a:off x="5408637" y="4221088"/>
            <a:ext cx="1170062" cy="168607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16" name="AutoShape 8"/>
          <p:cNvCxnSpPr>
            <a:cxnSpLocks noChangeShapeType="1"/>
          </p:cNvCxnSpPr>
          <p:nvPr/>
        </p:nvCxnSpPr>
        <p:spPr bwMode="auto">
          <a:xfrm flipV="1">
            <a:off x="5430862" y="4365104"/>
            <a:ext cx="1147837" cy="157380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17" name="AutoShape 9"/>
          <p:cNvCxnSpPr>
            <a:cxnSpLocks noChangeShapeType="1"/>
          </p:cNvCxnSpPr>
          <p:nvPr/>
        </p:nvCxnSpPr>
        <p:spPr bwMode="auto">
          <a:xfrm flipV="1">
            <a:off x="5499125" y="4509120"/>
            <a:ext cx="1079574" cy="145678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18" name="AutoShape 10"/>
          <p:cNvCxnSpPr>
            <a:cxnSpLocks noChangeShapeType="1"/>
          </p:cNvCxnSpPr>
          <p:nvPr/>
        </p:nvCxnSpPr>
        <p:spPr bwMode="auto">
          <a:xfrm flipV="1">
            <a:off x="5548337" y="4653136"/>
            <a:ext cx="1030362" cy="13492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19" name="AutoShape 11"/>
          <p:cNvCxnSpPr>
            <a:cxnSpLocks noChangeShapeType="1"/>
          </p:cNvCxnSpPr>
          <p:nvPr/>
        </p:nvCxnSpPr>
        <p:spPr bwMode="auto">
          <a:xfrm flipV="1">
            <a:off x="5548337" y="4797152"/>
            <a:ext cx="1030362" cy="126399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0" name="AutoShape 12"/>
          <p:cNvCxnSpPr>
            <a:cxnSpLocks noChangeShapeType="1"/>
          </p:cNvCxnSpPr>
          <p:nvPr/>
        </p:nvCxnSpPr>
        <p:spPr bwMode="auto">
          <a:xfrm flipV="1">
            <a:off x="5418162" y="5589240"/>
            <a:ext cx="1160537" cy="5957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1" name="AutoShape 13"/>
          <p:cNvCxnSpPr>
            <a:cxnSpLocks noChangeShapeType="1"/>
          </p:cNvCxnSpPr>
          <p:nvPr/>
        </p:nvCxnSpPr>
        <p:spPr bwMode="auto">
          <a:xfrm flipV="1">
            <a:off x="5354662" y="5733256"/>
            <a:ext cx="1224037" cy="4755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2" name="AutoShape 14"/>
          <p:cNvCxnSpPr>
            <a:cxnSpLocks noChangeShapeType="1"/>
          </p:cNvCxnSpPr>
          <p:nvPr/>
        </p:nvCxnSpPr>
        <p:spPr bwMode="auto">
          <a:xfrm flipV="1">
            <a:off x="5281637" y="5877272"/>
            <a:ext cx="1297062" cy="3569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257825" y="2721049"/>
            <a:ext cx="8239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Etapa_Descripción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24" name="AutoShape 16"/>
          <p:cNvCxnSpPr>
            <a:cxnSpLocks noChangeShapeType="1"/>
          </p:cNvCxnSpPr>
          <p:nvPr/>
        </p:nvCxnSpPr>
        <p:spPr bwMode="auto">
          <a:xfrm flipV="1">
            <a:off x="5264175" y="2865512"/>
            <a:ext cx="166687" cy="3381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5" name="AutoShape 17"/>
          <p:cNvCxnSpPr>
            <a:cxnSpLocks noChangeShapeType="1"/>
          </p:cNvCxnSpPr>
          <p:nvPr/>
        </p:nvCxnSpPr>
        <p:spPr bwMode="auto">
          <a:xfrm flipV="1">
            <a:off x="5548337" y="4941168"/>
            <a:ext cx="1030362" cy="11437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6" name="AutoShape 18"/>
          <p:cNvCxnSpPr>
            <a:cxnSpLocks noChangeShapeType="1"/>
          </p:cNvCxnSpPr>
          <p:nvPr/>
        </p:nvCxnSpPr>
        <p:spPr bwMode="auto">
          <a:xfrm flipV="1">
            <a:off x="5521350" y="5085184"/>
            <a:ext cx="1057349" cy="10331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7" name="AutoShape 19"/>
          <p:cNvCxnSpPr>
            <a:cxnSpLocks noChangeShapeType="1"/>
          </p:cNvCxnSpPr>
          <p:nvPr/>
        </p:nvCxnSpPr>
        <p:spPr bwMode="auto">
          <a:xfrm flipV="1">
            <a:off x="5521350" y="5229200"/>
            <a:ext cx="1057349" cy="88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8" name="AutoShape 20"/>
          <p:cNvCxnSpPr>
            <a:cxnSpLocks noChangeShapeType="1"/>
          </p:cNvCxnSpPr>
          <p:nvPr/>
        </p:nvCxnSpPr>
        <p:spPr bwMode="auto">
          <a:xfrm flipV="1">
            <a:off x="5478487" y="5301208"/>
            <a:ext cx="1100212" cy="8551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29" name="AutoShape 21"/>
          <p:cNvCxnSpPr>
            <a:cxnSpLocks noChangeShapeType="1"/>
          </p:cNvCxnSpPr>
          <p:nvPr/>
        </p:nvCxnSpPr>
        <p:spPr bwMode="auto">
          <a:xfrm flipV="1">
            <a:off x="5430862" y="5445224"/>
            <a:ext cx="1147837" cy="7349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30" name="AutoShape 22"/>
          <p:cNvCxnSpPr>
            <a:cxnSpLocks noChangeShapeType="1"/>
          </p:cNvCxnSpPr>
          <p:nvPr/>
        </p:nvCxnSpPr>
        <p:spPr bwMode="auto">
          <a:xfrm flipV="1">
            <a:off x="5241950" y="6021288"/>
            <a:ext cx="1336749" cy="21289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31" name="AutoShape 23"/>
          <p:cNvCxnSpPr>
            <a:cxnSpLocks noChangeShapeType="1"/>
          </p:cNvCxnSpPr>
          <p:nvPr/>
        </p:nvCxnSpPr>
        <p:spPr bwMode="auto">
          <a:xfrm flipV="1">
            <a:off x="5202262" y="6093296"/>
            <a:ext cx="1376437" cy="1504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32" name="AutoShape 24"/>
          <p:cNvCxnSpPr>
            <a:cxnSpLocks noChangeShapeType="1"/>
          </p:cNvCxnSpPr>
          <p:nvPr/>
        </p:nvCxnSpPr>
        <p:spPr bwMode="auto">
          <a:xfrm flipV="1">
            <a:off x="5184800" y="6237312"/>
            <a:ext cx="1393899" cy="6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33" name="AutoShape 25"/>
          <p:cNvCxnSpPr>
            <a:cxnSpLocks noChangeShapeType="1"/>
          </p:cNvCxnSpPr>
          <p:nvPr/>
        </p:nvCxnSpPr>
        <p:spPr bwMode="auto">
          <a:xfrm>
            <a:off x="5184800" y="6243712"/>
            <a:ext cx="1393899" cy="1376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434" name="AutoShape 26"/>
          <p:cNvCxnSpPr>
            <a:cxnSpLocks noChangeShapeType="1"/>
          </p:cNvCxnSpPr>
          <p:nvPr/>
        </p:nvCxnSpPr>
        <p:spPr bwMode="auto">
          <a:xfrm>
            <a:off x="5148287" y="6243712"/>
            <a:ext cx="1430412" cy="2816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435" name="Freeform 27"/>
          <p:cNvSpPr>
            <a:spLocks/>
          </p:cNvSpPr>
          <p:nvPr/>
        </p:nvSpPr>
        <p:spPr bwMode="auto">
          <a:xfrm>
            <a:off x="3514750" y="1781249"/>
            <a:ext cx="1157287" cy="424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1" y="1624"/>
              </a:cxn>
              <a:cxn ang="0">
                <a:pos x="1688" y="2370"/>
              </a:cxn>
              <a:cxn ang="0">
                <a:pos x="698" y="4644"/>
              </a:cxn>
              <a:cxn ang="0">
                <a:pos x="1823" y="6686"/>
              </a:cxn>
            </a:cxnLst>
            <a:rect l="0" t="0" r="r" b="b"/>
            <a:pathLst>
              <a:path w="1823" h="6686">
                <a:moveTo>
                  <a:pt x="0" y="0"/>
                </a:moveTo>
                <a:cubicBezTo>
                  <a:pt x="140" y="614"/>
                  <a:pt x="280" y="1229"/>
                  <a:pt x="561" y="1624"/>
                </a:cubicBezTo>
                <a:cubicBezTo>
                  <a:pt x="842" y="2019"/>
                  <a:pt x="1665" y="1867"/>
                  <a:pt x="1688" y="2370"/>
                </a:cubicBezTo>
                <a:cubicBezTo>
                  <a:pt x="1711" y="2873"/>
                  <a:pt x="676" y="3925"/>
                  <a:pt x="698" y="4644"/>
                </a:cubicBezTo>
                <a:cubicBezTo>
                  <a:pt x="720" y="5363"/>
                  <a:pt x="1627" y="6471"/>
                  <a:pt x="1823" y="668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3354412" y="4416499"/>
            <a:ext cx="6699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SeEncuentra</a:t>
            </a:r>
            <a:r>
              <a:rPr kumimoji="0" lang="es-ES" sz="600" b="1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(3)</a:t>
            </a:r>
            <a:endParaRPr kumimoji="0" lang="es-ES" sz="600" b="1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771800" y="5086424"/>
            <a:ext cx="4460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Fecha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38" name="AutoShape 30"/>
          <p:cNvCxnSpPr>
            <a:cxnSpLocks noChangeShapeType="1"/>
          </p:cNvCxnSpPr>
          <p:nvPr/>
        </p:nvCxnSpPr>
        <p:spPr bwMode="auto">
          <a:xfrm flipH="1">
            <a:off x="3067075" y="4895924"/>
            <a:ext cx="906462" cy="279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3" name="52 CuadroTexto"/>
          <p:cNvSpPr txBox="1"/>
          <p:nvPr/>
        </p:nvSpPr>
        <p:spPr>
          <a:xfrm>
            <a:off x="3419872" y="405825"/>
            <a:ext cx="2703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Algebraico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4143672" y="3993084"/>
            <a:ext cx="982663" cy="482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Usuarios del Sistema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375447" y="2492896"/>
            <a:ext cx="892175" cy="373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Empleados</a:t>
            </a: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150147" y="3864496"/>
            <a:ext cx="8620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6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US_Identificador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US_Password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US_Nivel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37" name="AutoShape 5"/>
          <p:cNvCxnSpPr>
            <a:cxnSpLocks noChangeShapeType="1"/>
          </p:cNvCxnSpPr>
          <p:nvPr/>
        </p:nvCxnSpPr>
        <p:spPr bwMode="auto">
          <a:xfrm flipV="1">
            <a:off x="5062835" y="3972446"/>
            <a:ext cx="147637" cy="144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438" name="AutoShape 6"/>
          <p:cNvCxnSpPr>
            <a:cxnSpLocks noChangeShapeType="1"/>
          </p:cNvCxnSpPr>
          <p:nvPr/>
        </p:nvCxnSpPr>
        <p:spPr bwMode="auto">
          <a:xfrm flipV="1">
            <a:off x="5126335" y="4204221"/>
            <a:ext cx="127000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439" name="AutoShape 7"/>
          <p:cNvCxnSpPr>
            <a:cxnSpLocks noChangeShapeType="1"/>
          </p:cNvCxnSpPr>
          <p:nvPr/>
        </p:nvCxnSpPr>
        <p:spPr bwMode="auto">
          <a:xfrm>
            <a:off x="5086647" y="4328046"/>
            <a:ext cx="166688" cy="53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440" name="AutoShape 8"/>
          <p:cNvCxnSpPr>
            <a:cxnSpLocks noChangeShapeType="1"/>
          </p:cNvCxnSpPr>
          <p:nvPr/>
        </p:nvCxnSpPr>
        <p:spPr bwMode="auto">
          <a:xfrm>
            <a:off x="4658022" y="2865959"/>
            <a:ext cx="0" cy="1127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026197" y="3086621"/>
            <a:ext cx="6826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TieneAsignado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s-E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(1:1)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19872" y="405825"/>
            <a:ext cx="2703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Algebraico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75656" y="1340768"/>
            <a:ext cx="683552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u="sng" dirty="0" smtClean="0"/>
              <a:t>Entidades</a:t>
            </a:r>
          </a:p>
          <a:p>
            <a:endParaRPr lang="es-ES" sz="1100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Empleados 			</a:t>
            </a:r>
            <a:r>
              <a:rPr lang="es-ES" sz="1100" i="1" dirty="0" smtClean="0"/>
              <a:t>Regular</a:t>
            </a:r>
            <a:endParaRPr lang="es-ES" sz="1100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Usuarios del Sistema 		</a:t>
            </a:r>
            <a:r>
              <a:rPr lang="es-ES" sz="1100" i="1" dirty="0" smtClean="0"/>
              <a:t>Débil en existencia con respecto a Empleados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Lotes 		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Análisis 		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Etapas 		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Stocks Mensuales Descarte 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Stocks Mensuales Insumos	 	</a:t>
            </a:r>
            <a:r>
              <a:rPr lang="es-ES" sz="1100" i="1" dirty="0" smtClean="0"/>
              <a:t>Débil en identificación. ID (</a:t>
            </a:r>
            <a:r>
              <a:rPr lang="es-ES" sz="1100" i="1" dirty="0" err="1" smtClean="0"/>
              <a:t>SM_I_Fecha</a:t>
            </a:r>
            <a:r>
              <a:rPr lang="es-ES" sz="1100" i="1" dirty="0" smtClean="0"/>
              <a:t> y Descriptor)</a:t>
            </a:r>
            <a:endParaRPr lang="es-ES" sz="1100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Stocks Mensuales Productos Terminados 	</a:t>
            </a:r>
            <a:r>
              <a:rPr lang="es-ES" sz="1100" i="1" dirty="0" smtClean="0"/>
              <a:t>Débil en identificación. ID (</a:t>
            </a:r>
            <a:r>
              <a:rPr lang="es-ES" sz="1100" i="1" dirty="0" err="1" smtClean="0"/>
              <a:t>SM_PT_Fecha</a:t>
            </a:r>
            <a:r>
              <a:rPr lang="es-ES" sz="1100" i="1" dirty="0" smtClean="0"/>
              <a:t> y </a:t>
            </a:r>
            <a:r>
              <a:rPr lang="es-ES" sz="1100" i="1" dirty="0" err="1" smtClean="0"/>
              <a:t>PT_Codificacion</a:t>
            </a:r>
            <a:r>
              <a:rPr lang="es-ES" sz="1100" i="1" dirty="0" smtClean="0"/>
              <a:t>)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Proveedores		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Insumos 			</a:t>
            </a:r>
            <a:r>
              <a:rPr lang="es-ES" sz="1100" i="1" dirty="0" smtClean="0"/>
              <a:t>Regular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Productos Terminados 		</a:t>
            </a:r>
            <a:r>
              <a:rPr lang="es-ES" sz="1100" i="1" dirty="0" smtClean="0"/>
              <a:t>Regular</a:t>
            </a:r>
          </a:p>
          <a:p>
            <a:r>
              <a:rPr lang="es-ES" sz="1100" dirty="0" smtClean="0"/>
              <a:t> </a:t>
            </a:r>
          </a:p>
          <a:p>
            <a:r>
              <a:rPr lang="es-ES" sz="1100" dirty="0" smtClean="0"/>
              <a:t> </a:t>
            </a:r>
          </a:p>
          <a:p>
            <a:r>
              <a:rPr lang="es-ES" sz="1100" b="1" u="sng" dirty="0" smtClean="0"/>
              <a:t>Relaciones</a:t>
            </a:r>
          </a:p>
          <a:p>
            <a:pPr>
              <a:buFont typeface="Arial" pitchFamily="34" charset="0"/>
              <a:buChar char="•"/>
            </a:pPr>
            <a:endParaRPr lang="es-ES" sz="1100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TieneAsignado</a:t>
            </a:r>
            <a:r>
              <a:rPr lang="es-ES" sz="1100" dirty="0" smtClean="0"/>
              <a:t> (1:1) 	</a:t>
            </a:r>
            <a:r>
              <a:rPr lang="es-ES" sz="1100" i="1" dirty="0" err="1" smtClean="0"/>
              <a:t>Suryectiva</a:t>
            </a:r>
            <a:r>
              <a:rPr lang="es-ES" sz="1100" i="1" dirty="0" smtClean="0"/>
              <a:t>, Función, </a:t>
            </a:r>
            <a:r>
              <a:rPr lang="es-ES" sz="1100" i="1" dirty="0" err="1" smtClean="0"/>
              <a:t>Inyectiva</a:t>
            </a:r>
            <a:endParaRPr lang="es-ES" sz="1100" i="1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Elabora (1:n) 	</a:t>
            </a:r>
            <a:r>
              <a:rPr lang="es-ES" sz="1100" i="1" dirty="0" err="1" smtClean="0"/>
              <a:t>Suryectiva</a:t>
            </a:r>
            <a:r>
              <a:rPr lang="es-ES" sz="1100" i="1" dirty="0" smtClean="0"/>
              <a:t>, </a:t>
            </a:r>
            <a:r>
              <a:rPr lang="es-ES" sz="1100" i="1" dirty="0" err="1" smtClean="0"/>
              <a:t>Inyectiva</a:t>
            </a:r>
            <a:endParaRPr lang="es-ES" sz="1100" i="1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SeEncuentra</a:t>
            </a:r>
            <a:r>
              <a:rPr lang="es-ES" sz="1100" dirty="0" smtClean="0"/>
              <a:t> 	</a:t>
            </a:r>
            <a:r>
              <a:rPr lang="es-ES" sz="1100" i="1" dirty="0" smtClean="0"/>
              <a:t>Irrestricta de grado 3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UtilizadaEn</a:t>
            </a:r>
            <a:r>
              <a:rPr lang="es-ES" sz="1100" dirty="0" smtClean="0"/>
              <a:t> (1:n)	-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Produce (m:n)	-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EsUtilizada</a:t>
            </a:r>
            <a:r>
              <a:rPr lang="es-ES" sz="1100" dirty="0" smtClean="0"/>
              <a:t> (m:n) 	</a:t>
            </a:r>
            <a:r>
              <a:rPr lang="es-ES" sz="1100" i="1" dirty="0" err="1" smtClean="0"/>
              <a:t>Suryectiva</a:t>
            </a:r>
            <a:endParaRPr lang="es-ES" sz="1100" i="1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EsCertificado</a:t>
            </a:r>
            <a:r>
              <a:rPr lang="es-ES" sz="1100" dirty="0" smtClean="0"/>
              <a:t> (1:1) 	</a:t>
            </a:r>
            <a:r>
              <a:rPr lang="es-ES" sz="1100" i="1" dirty="0" smtClean="0"/>
              <a:t>Función, </a:t>
            </a:r>
            <a:r>
              <a:rPr lang="es-ES" sz="1100" i="1" dirty="0" err="1" smtClean="0"/>
              <a:t>Suryectiva</a:t>
            </a:r>
            <a:r>
              <a:rPr lang="es-ES" sz="1100" i="1" dirty="0" smtClean="0"/>
              <a:t>, </a:t>
            </a:r>
            <a:r>
              <a:rPr lang="es-ES" sz="1100" i="1" dirty="0" err="1" smtClean="0"/>
              <a:t>Inyectiva</a:t>
            </a:r>
            <a:endParaRPr lang="es-ES" sz="1100" i="1" dirty="0" smtClean="0"/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ProveeInsumos</a:t>
            </a:r>
            <a:r>
              <a:rPr lang="es-ES" sz="1100" dirty="0" smtClean="0"/>
              <a:t> (m:n) 	-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CaracterizadoEn</a:t>
            </a:r>
            <a:r>
              <a:rPr lang="es-ES" sz="1100" dirty="0" smtClean="0"/>
              <a:t> (n:1) 	</a:t>
            </a:r>
            <a:r>
              <a:rPr lang="es-ES" sz="1100" i="1" dirty="0" smtClean="0"/>
              <a:t>Función</a:t>
            </a:r>
          </a:p>
          <a:p>
            <a:pPr lvl="0">
              <a:buFont typeface="Arial" pitchFamily="34" charset="0"/>
              <a:buChar char="•"/>
            </a:pPr>
            <a:r>
              <a:rPr lang="es-ES" sz="1100" dirty="0" smtClean="0"/>
              <a:t> </a:t>
            </a:r>
            <a:r>
              <a:rPr lang="es-ES" sz="1100" dirty="0" err="1" smtClean="0"/>
              <a:t>CaracterizadoEn_PT</a:t>
            </a:r>
            <a:r>
              <a:rPr lang="es-ES" sz="1100" dirty="0" smtClean="0"/>
              <a:t> (n:1) 	</a:t>
            </a:r>
            <a:r>
              <a:rPr lang="es-ES" sz="1100" i="1" dirty="0" smtClean="0"/>
              <a:t>Función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70080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Empleados</a:t>
            </a:r>
            <a:r>
              <a:rPr lang="es-ES" sz="1600" dirty="0" smtClean="0"/>
              <a:t> = {</a:t>
            </a:r>
            <a:r>
              <a:rPr lang="es-ES" sz="1600" dirty="0" err="1" smtClean="0"/>
              <a:t>E_Nombre</a:t>
            </a:r>
            <a:r>
              <a:rPr lang="es-ES" sz="1600" dirty="0" smtClean="0"/>
              <a:t>, E_DNI, </a:t>
            </a:r>
            <a:r>
              <a:rPr lang="es-ES" sz="1600" dirty="0" err="1" smtClean="0"/>
              <a:t>E_Telefono</a:t>
            </a:r>
            <a:r>
              <a:rPr lang="es-ES" sz="1600" dirty="0" smtClean="0"/>
              <a:t>, </a:t>
            </a:r>
            <a:r>
              <a:rPr lang="es-ES" sz="1600" dirty="0" err="1" smtClean="0"/>
              <a:t>E_FechaIngresoAño</a:t>
            </a:r>
            <a:r>
              <a:rPr lang="es-ES" sz="1600" dirty="0" smtClean="0"/>
              <a:t>, </a:t>
            </a:r>
            <a:r>
              <a:rPr lang="es-ES" sz="1600" dirty="0" err="1" smtClean="0"/>
              <a:t>E_FechaIngresoMes</a:t>
            </a:r>
            <a:r>
              <a:rPr lang="es-ES" sz="1600" dirty="0" smtClean="0"/>
              <a:t>, </a:t>
            </a:r>
            <a:r>
              <a:rPr lang="es-ES" sz="1600" dirty="0" err="1" smtClean="0"/>
              <a:t>E_FechaIngresoDía</a:t>
            </a:r>
            <a:r>
              <a:rPr lang="es-ES" sz="1600" dirty="0" smtClean="0"/>
              <a:t>, </a:t>
            </a:r>
            <a:r>
              <a:rPr lang="es-ES" sz="1600" b="1" u="sng" dirty="0" err="1" smtClean="0"/>
              <a:t>E_NumeroLegajo</a:t>
            </a:r>
            <a:r>
              <a:rPr lang="es-ES" sz="1600" dirty="0" smtClean="0"/>
              <a:t>, </a:t>
            </a:r>
            <a:r>
              <a:rPr lang="es-ES" sz="1600" dirty="0" err="1" smtClean="0"/>
              <a:t>E_Sueldo</a:t>
            </a:r>
            <a:r>
              <a:rPr lang="es-ES" sz="1600" dirty="0" smtClean="0"/>
              <a:t>, E_CUIL, </a:t>
            </a:r>
            <a:r>
              <a:rPr lang="es-ES" sz="1600" dirty="0" err="1" smtClean="0"/>
              <a:t>E_EstadoCivil</a:t>
            </a:r>
            <a:r>
              <a:rPr lang="es-ES" sz="1600" dirty="0" smtClean="0"/>
              <a:t>, </a:t>
            </a:r>
            <a:r>
              <a:rPr lang="es-ES" sz="1600" dirty="0" err="1" smtClean="0"/>
              <a:t>E_CantidadHijos</a:t>
            </a:r>
            <a:r>
              <a:rPr lang="es-ES" sz="1600" dirty="0" smtClean="0"/>
              <a:t>, </a:t>
            </a:r>
            <a:r>
              <a:rPr lang="es-ES" sz="1600" dirty="0" err="1" smtClean="0"/>
              <a:t>E_Domicilio</a:t>
            </a:r>
            <a:r>
              <a:rPr lang="es-ES" sz="1600" dirty="0" smtClean="0"/>
              <a:t>, </a:t>
            </a:r>
            <a:r>
              <a:rPr lang="es-ES" sz="1600" dirty="0" err="1" smtClean="0"/>
              <a:t>E_CodigoPostal</a:t>
            </a:r>
            <a:r>
              <a:rPr lang="es-ES" sz="1600" dirty="0" smtClean="0"/>
              <a:t>, </a:t>
            </a:r>
            <a:r>
              <a:rPr lang="es-ES" sz="1600" dirty="0" err="1" smtClean="0"/>
              <a:t>E_PaísResidencia</a:t>
            </a:r>
            <a:r>
              <a:rPr lang="es-ES" sz="1600" dirty="0" smtClean="0"/>
              <a:t>, </a:t>
            </a:r>
            <a:r>
              <a:rPr lang="es-ES" sz="1600" dirty="0" err="1" smtClean="0"/>
              <a:t>E_ProvinciaResidencia</a:t>
            </a:r>
            <a:r>
              <a:rPr lang="es-ES" sz="1600" dirty="0" smtClean="0"/>
              <a:t>, </a:t>
            </a:r>
            <a:r>
              <a:rPr lang="es-ES" sz="1600" dirty="0" err="1" smtClean="0"/>
              <a:t>E_CiudadResidencia</a:t>
            </a:r>
            <a:r>
              <a:rPr lang="es-ES" sz="1600" dirty="0" smtClean="0"/>
              <a:t>, </a:t>
            </a:r>
            <a:r>
              <a:rPr lang="es-ES" sz="1600" dirty="0" err="1" smtClean="0"/>
              <a:t>E_Categoría</a:t>
            </a:r>
            <a:r>
              <a:rPr lang="es-ES" sz="1600" dirty="0" smtClean="0"/>
              <a:t>, </a:t>
            </a:r>
            <a:r>
              <a:rPr lang="es-ES" sz="1600" dirty="0" err="1" smtClean="0"/>
              <a:t>E_Estado</a:t>
            </a:r>
            <a:r>
              <a:rPr lang="es-ES" sz="1600" dirty="0" smtClean="0"/>
              <a:t>}</a:t>
            </a:r>
          </a:p>
          <a:p>
            <a:endParaRPr lang="es-ES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3284984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HistorialAccidentes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E_NumeroLegajo_HA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HA_FechaBajaAño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HA_FechaBajaMes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HA_FechaBajaDía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HA_NumeroSiniestro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HA_Causa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HA_FechaAltaAño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HA_FechaAltaMes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HA_FechaAltaDía</a:t>
            </a:r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616" y="4509120"/>
            <a:ext cx="7560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HistorialSanciones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E_NumeroLegajo_HS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HS_FechaAño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HS_FechaMes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HS_FechaDía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HS_Causa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HS_Descargo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HS_Sanción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115616" y="5661248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HistorialPremios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E_NumeroLegajo_HP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HP_FechaAño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HP_FechaMes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HP_FechaDía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HP_Premio</a:t>
            </a:r>
            <a:r>
              <a:rPr lang="es-ES" sz="1600" b="1" u="sng" dirty="0" smtClean="0"/>
              <a:t>, </a:t>
            </a:r>
            <a:r>
              <a:rPr lang="es-ES" sz="1600" b="1" u="sng" dirty="0" err="1" smtClean="0"/>
              <a:t>HP_Motivo</a:t>
            </a:r>
            <a:r>
              <a:rPr lang="es-ES" sz="1600" dirty="0" smtClean="0"/>
              <a:t>}</a:t>
            </a:r>
          </a:p>
          <a:p>
            <a:endParaRPr lang="es-ES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775138"/>
            <a:ext cx="76328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UsuariosDelSistema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US_Identificador</a:t>
            </a:r>
            <a:r>
              <a:rPr lang="es-ES" sz="1600" dirty="0" smtClean="0"/>
              <a:t>, </a:t>
            </a:r>
            <a:r>
              <a:rPr lang="es-ES" sz="1600" dirty="0" err="1" smtClean="0"/>
              <a:t>US_Password</a:t>
            </a:r>
            <a:r>
              <a:rPr lang="es-ES" sz="1600" dirty="0" smtClean="0"/>
              <a:t>, </a:t>
            </a:r>
            <a:r>
              <a:rPr lang="es-ES" sz="1600" dirty="0" err="1" smtClean="0"/>
              <a:t>US,Nivel</a:t>
            </a:r>
            <a:r>
              <a:rPr lang="es-ES" sz="1600" dirty="0" smtClean="0"/>
              <a:t>, </a:t>
            </a:r>
            <a:r>
              <a:rPr lang="es-ES" sz="1600" dirty="0" err="1" smtClean="0"/>
              <a:t>E_NumeroLegajo_TieneAsignado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23120" y="3011468"/>
            <a:ext cx="7741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Lotes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L_Codigo</a:t>
            </a:r>
            <a:r>
              <a:rPr lang="es-ES" sz="1600" dirty="0" smtClean="0"/>
              <a:t>, </a:t>
            </a:r>
            <a:r>
              <a:rPr lang="es-ES" sz="1600" dirty="0" err="1" smtClean="0"/>
              <a:t>L_Identificador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L_FechaCreaciónAño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L_FechaCreaciónMes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L_FechaCreaciónDía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L_FechaIngresoDepositoAño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L_FechaIngresoDepositoMes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L_FechaIngresoDepositoDía</a:t>
            </a:r>
            <a:r>
              <a:rPr lang="es-ES" sz="1600" dirty="0" smtClean="0"/>
              <a:t>, </a:t>
            </a:r>
            <a:r>
              <a:rPr lang="es-ES" sz="1600" dirty="0" err="1" smtClean="0"/>
              <a:t>L_Estado</a:t>
            </a:r>
            <a:r>
              <a:rPr lang="es-ES" sz="1600" dirty="0" smtClean="0"/>
              <a:t>, </a:t>
            </a:r>
            <a:r>
              <a:rPr lang="es-ES" sz="1600" dirty="0" err="1" smtClean="0"/>
              <a:t>L_MotivoDeficiencia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L_FechaVencimientoAño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L_FechaVencimientoMes</a:t>
            </a:r>
            <a:r>
              <a:rPr lang="es-ES" sz="1600" dirty="0" smtClean="0"/>
              <a:t>, </a:t>
            </a:r>
            <a:r>
              <a:rPr lang="es-ES" sz="1600" dirty="0" err="1" smtClean="0"/>
              <a:t>L_FechaVencimientoDía</a:t>
            </a:r>
            <a:r>
              <a:rPr lang="es-ES" sz="1600" dirty="0" smtClean="0"/>
              <a:t>, </a:t>
            </a:r>
            <a:r>
              <a:rPr lang="es-ES" sz="1600" dirty="0" err="1" smtClean="0"/>
              <a:t>L_CantidadDescarteUtilizado</a:t>
            </a:r>
            <a:r>
              <a:rPr lang="es-ES" sz="1600" dirty="0" smtClean="0"/>
              <a:t>, </a:t>
            </a:r>
            <a:r>
              <a:rPr lang="es-ES" sz="1600" dirty="0" err="1" smtClean="0"/>
              <a:t>SM_D_Codigo_UtilizadoEn</a:t>
            </a:r>
            <a:r>
              <a:rPr lang="es-ES" sz="1600" dirty="0" smtClean="0"/>
              <a:t>}</a:t>
            </a:r>
          </a:p>
          <a:p>
            <a:endParaRPr lang="es-ES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4941168"/>
            <a:ext cx="7704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Analisis</a:t>
            </a:r>
            <a:r>
              <a:rPr lang="es-ES" sz="1600" dirty="0" smtClean="0"/>
              <a:t> = {</a:t>
            </a:r>
            <a:r>
              <a:rPr lang="es-ES" sz="1600" b="1" dirty="0" err="1" smtClean="0"/>
              <a:t>A_</a:t>
            </a:r>
            <a:r>
              <a:rPr lang="es-ES" sz="1600" b="1" u="sng" dirty="0" err="1" smtClean="0"/>
              <a:t>ProtocoloDeAnalisis</a:t>
            </a:r>
            <a:r>
              <a:rPr lang="es-ES" sz="1600" dirty="0" smtClean="0"/>
              <a:t>, </a:t>
            </a:r>
            <a:r>
              <a:rPr lang="es-ES" sz="1600" dirty="0" err="1" smtClean="0"/>
              <a:t>A_FechaAño</a:t>
            </a:r>
            <a:r>
              <a:rPr lang="es-ES" sz="1600" dirty="0" smtClean="0"/>
              <a:t>, </a:t>
            </a:r>
            <a:r>
              <a:rPr lang="es-ES" sz="1600" dirty="0" err="1" smtClean="0"/>
              <a:t>A_FechaMes</a:t>
            </a:r>
            <a:r>
              <a:rPr lang="es-ES" sz="1600" dirty="0" smtClean="0"/>
              <a:t>, </a:t>
            </a:r>
            <a:r>
              <a:rPr lang="es-ES" sz="1600" dirty="0" err="1" smtClean="0"/>
              <a:t>A_FechaDía</a:t>
            </a:r>
            <a:r>
              <a:rPr lang="es-ES" sz="1600" dirty="0" smtClean="0"/>
              <a:t>, </a:t>
            </a:r>
            <a:r>
              <a:rPr lang="es-ES" sz="1600" dirty="0" err="1" smtClean="0"/>
              <a:t>A_PorcentajeFosfuroAluminio</a:t>
            </a:r>
            <a:r>
              <a:rPr lang="es-ES" sz="1600" dirty="0" smtClean="0"/>
              <a:t>, </a:t>
            </a:r>
            <a:r>
              <a:rPr lang="es-ES" sz="1600" dirty="0" err="1" smtClean="0"/>
              <a:t>E_NumeroLegajo_Elabora</a:t>
            </a:r>
            <a:r>
              <a:rPr lang="es-ES" sz="1600" dirty="0" smtClean="0"/>
              <a:t>, </a:t>
            </a:r>
            <a:r>
              <a:rPr lang="es-ES" sz="1600" dirty="0" err="1" smtClean="0"/>
              <a:t>L_Codigo_EsCertificado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260049"/>
            <a:ext cx="3074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Etapas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Etapa_Descripción</a:t>
            </a:r>
            <a:r>
              <a:rPr lang="es-ES" sz="1600" dirty="0" smtClean="0"/>
              <a:t>}</a:t>
            </a:r>
          </a:p>
          <a:p>
            <a:endParaRPr lang="es-ES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151112" y="1991162"/>
            <a:ext cx="7992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StocksMensualesDescarte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SM_D_Codigo</a:t>
            </a:r>
            <a:r>
              <a:rPr lang="es-ES" sz="1600" dirty="0" smtClean="0"/>
              <a:t>, </a:t>
            </a:r>
            <a:r>
              <a:rPr lang="es-ES" sz="1600" dirty="0" err="1" smtClean="0"/>
              <a:t>SM_D_Cantidad</a:t>
            </a:r>
            <a:r>
              <a:rPr lang="es-ES" sz="1600" dirty="0" smtClean="0"/>
              <a:t>, </a:t>
            </a:r>
            <a:r>
              <a:rPr lang="es-ES" sz="1600" dirty="0" err="1" smtClean="0"/>
              <a:t>SM_D_FechaAño</a:t>
            </a:r>
            <a:r>
              <a:rPr lang="es-ES" sz="1600" dirty="0" smtClean="0"/>
              <a:t>, </a:t>
            </a:r>
            <a:r>
              <a:rPr lang="es-ES" sz="1600" dirty="0" err="1" smtClean="0"/>
              <a:t>SM_D_FechaMes</a:t>
            </a:r>
            <a:r>
              <a:rPr lang="es-ES" sz="1600" dirty="0" smtClean="0"/>
              <a:t>, </a:t>
            </a:r>
            <a:r>
              <a:rPr lang="es-ES" sz="1600" dirty="0" err="1" smtClean="0"/>
              <a:t>SM_D_Inicio</a:t>
            </a:r>
            <a:r>
              <a:rPr lang="es-ES" sz="1600" dirty="0" smtClean="0"/>
              <a:t>, </a:t>
            </a:r>
            <a:r>
              <a:rPr lang="es-ES" sz="1600" dirty="0" err="1" smtClean="0"/>
              <a:t>SM_D_Ingreso</a:t>
            </a:r>
            <a:r>
              <a:rPr lang="es-ES" sz="1600" dirty="0" smtClean="0"/>
              <a:t>, </a:t>
            </a:r>
            <a:r>
              <a:rPr lang="es-ES" sz="1600" dirty="0" err="1" smtClean="0"/>
              <a:t>SM_D_Egreso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3185100"/>
            <a:ext cx="784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StocksMensualesInsumos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SM_I_Codigo</a:t>
            </a:r>
            <a:r>
              <a:rPr lang="es-ES" sz="1600" dirty="0" smtClean="0"/>
              <a:t>, </a:t>
            </a:r>
            <a:r>
              <a:rPr lang="es-ES" sz="1600" dirty="0" err="1" smtClean="0"/>
              <a:t>SM_I_FechaAño</a:t>
            </a:r>
            <a:r>
              <a:rPr lang="es-ES" sz="1600" dirty="0" smtClean="0"/>
              <a:t>, </a:t>
            </a:r>
            <a:r>
              <a:rPr lang="es-ES" sz="1600" dirty="0" err="1" smtClean="0"/>
              <a:t>SM_I_FechaMes</a:t>
            </a:r>
            <a:r>
              <a:rPr lang="es-ES" sz="1600" dirty="0" smtClean="0"/>
              <a:t>, </a:t>
            </a:r>
            <a:r>
              <a:rPr lang="es-ES" sz="1600" dirty="0" err="1" smtClean="0"/>
              <a:t>I_Descripcion_CaracterizadoEn</a:t>
            </a:r>
            <a:r>
              <a:rPr lang="es-ES" sz="1600" dirty="0" smtClean="0"/>
              <a:t>, </a:t>
            </a:r>
            <a:r>
              <a:rPr lang="es-ES" sz="1600" dirty="0" err="1" smtClean="0"/>
              <a:t>SM_I_Inicio</a:t>
            </a:r>
            <a:r>
              <a:rPr lang="es-ES" sz="1600" dirty="0" smtClean="0"/>
              <a:t>, </a:t>
            </a:r>
            <a:r>
              <a:rPr lang="es-ES" sz="1600" dirty="0" err="1" smtClean="0"/>
              <a:t>SM_I_Ingreso</a:t>
            </a:r>
            <a:r>
              <a:rPr lang="es-ES" sz="1600" dirty="0" smtClean="0"/>
              <a:t>, </a:t>
            </a:r>
            <a:r>
              <a:rPr lang="es-ES" sz="1600" dirty="0" err="1" smtClean="0"/>
              <a:t>SM_I_Egreso</a:t>
            </a:r>
            <a:r>
              <a:rPr lang="es-ES" sz="1600" dirty="0" smtClean="0"/>
              <a:t>, </a:t>
            </a:r>
            <a:r>
              <a:rPr lang="es-ES" sz="1600" dirty="0" err="1" smtClean="0"/>
              <a:t>SM_I_CantidadCalculada</a:t>
            </a:r>
            <a:r>
              <a:rPr lang="es-ES" sz="1600" dirty="0" smtClean="0"/>
              <a:t>, </a:t>
            </a:r>
            <a:r>
              <a:rPr lang="es-ES" sz="1600" dirty="0" err="1" smtClean="0"/>
              <a:t>SM_I_CantidadReal</a:t>
            </a:r>
            <a:r>
              <a:rPr lang="es-ES" sz="1600" dirty="0" smtClean="0"/>
              <a:t>, </a:t>
            </a:r>
            <a:r>
              <a:rPr lang="es-ES" sz="1600" dirty="0" err="1" smtClean="0"/>
              <a:t>SM_I_Diferencia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259632" y="4523055"/>
            <a:ext cx="77048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StocksMensualesProductosTerminados</a:t>
            </a:r>
            <a:r>
              <a:rPr lang="es-ES" sz="1600" dirty="0" smtClean="0"/>
              <a:t> = {</a:t>
            </a:r>
            <a:r>
              <a:rPr lang="es-ES" sz="1600" b="1" u="sng" dirty="0" err="1" smtClean="0"/>
              <a:t>SM_PT_Codigo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SM_PT_FechaAño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SM_PT_FechaMes</a:t>
            </a:r>
            <a:r>
              <a:rPr lang="es-ES" sz="1600" dirty="0" smtClean="0"/>
              <a:t>, </a:t>
            </a:r>
            <a:r>
              <a:rPr lang="es-ES" sz="1600" dirty="0" err="1" smtClean="0"/>
              <a:t>PT_Codificacion_CaracterizadoEn_PT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SM_PT_Inicio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SM_PT_Ingreso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SM_PT_Egreso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SM_PT_CantidadCalculada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SM_PT_CantidadReal</a:t>
            </a:r>
            <a:r>
              <a:rPr lang="es-ES" sz="1600" dirty="0" smtClean="0"/>
              <a:t>, </a:t>
            </a:r>
            <a:r>
              <a:rPr lang="es-ES" sz="1600" dirty="0" err="1" smtClean="0"/>
              <a:t>SM_PT_Diferencia</a:t>
            </a:r>
            <a:r>
              <a:rPr lang="es-ES" sz="1600" dirty="0" smtClean="0"/>
              <a:t>}</a:t>
            </a: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491880" y="404664"/>
            <a:ext cx="2667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 smtClean="0">
                <a:solidFill>
                  <a:schemeClr val="accent3">
                    <a:lumMod val="75000"/>
                  </a:schemeClr>
                </a:solidFill>
              </a:rPr>
              <a:t>Modelo Relacional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675</Words>
  <Application>Microsoft Office PowerPoint</Application>
  <PresentationFormat>Presentación en pantalla (4:3)</PresentationFormat>
  <Paragraphs>209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Solsticio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Juan Martin Loyola</cp:lastModifiedBy>
  <cp:revision>27</cp:revision>
  <dcterms:created xsi:type="dcterms:W3CDTF">2013-10-15T05:35:25Z</dcterms:created>
  <dcterms:modified xsi:type="dcterms:W3CDTF">2013-10-17T03:59:56Z</dcterms:modified>
</cp:coreProperties>
</file>