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ph type="ctrTitle"/>
          </p:nvPr>
        </p:nvSpPr>
        <p:spPr>
          <a:xfrm>
            <a:off x="286043" y="3907766"/>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lang="en-US">
                <a:solidFill>
                  <a:schemeClr val="lt1"/>
                </a:solidFill>
              </a:rPr>
              <a:t>The Process and Importance of Programming</a:t>
            </a:r>
            <a:br>
              <a:rPr lang="en-U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119742" y="247561"/>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Steps 2. Algorithm Design</a:t>
            </a:r>
            <a:endParaRPr/>
          </a:p>
        </p:txBody>
      </p:sp>
      <p:sp>
        <p:nvSpPr>
          <p:cNvPr id="138" name="Google Shape;138;p22"/>
          <p:cNvSpPr txBox="1"/>
          <p:nvPr>
            <p:ph idx="1" type="body"/>
          </p:nvPr>
        </p:nvSpPr>
        <p:spPr>
          <a:xfrm>
            <a:off x="1099457" y="160355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6"/>
              </a:buClr>
              <a:buSzPts val="2800"/>
              <a:buFont typeface="Noto Sans Symbols"/>
              <a:buChar char="⮚"/>
            </a:pPr>
            <a:r>
              <a:rPr lang="en-US"/>
              <a:t>A list or sequence of steps that will solve the given problem must be formulated. </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This sequence of steps is called an </a:t>
            </a:r>
            <a:r>
              <a:rPr b="1" lang="en-US"/>
              <a:t>algorithm</a:t>
            </a:r>
            <a:r>
              <a:rPr lang="en-US"/>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 calcmode="lin" valueType="num">
                                      <p:cBhvr additive="base">
                                        <p:cTn dur="500"/>
                                        <p:tgtEl>
                                          <p:spTgt spid="13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 calcmode="lin" valueType="num">
                                      <p:cBhvr additive="base">
                                        <p:cTn dur="500"/>
                                        <p:tgtEl>
                                          <p:spTgt spid="13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119742" y="247561"/>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Lets try ! </a:t>
            </a:r>
            <a:r>
              <a:rPr lang="en-US" sz="2800"/>
              <a:t>Algorithm</a:t>
            </a:r>
            <a:endParaRPr sz="2800"/>
          </a:p>
        </p:txBody>
      </p:sp>
      <p:sp>
        <p:nvSpPr>
          <p:cNvPr id="144" name="Google Shape;144;p23"/>
          <p:cNvSpPr txBox="1"/>
          <p:nvPr>
            <p:ph idx="1" type="body"/>
          </p:nvPr>
        </p:nvSpPr>
        <p:spPr>
          <a:xfrm>
            <a:off x="250372" y="1224734"/>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accent6"/>
              </a:buClr>
              <a:buSzPts val="2800"/>
              <a:buFont typeface="Noto Sans Symbols"/>
              <a:buChar char="⮚"/>
            </a:pPr>
            <a:r>
              <a:rPr lang="en-US"/>
              <a:t>Ask the user to input two departmental exam scores.</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Ask the user to input two hands-on exam scores.</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Ask the user to input the final exam score.</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Ask the user to input the machine project score.</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Ask the user to input the grade for the course activities.</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Compute the grade using the formula:</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Display / Output the grades.</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If the grade is greater an or equal to 60.0 display "You passed", otherwise print "You failed".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 calcmode="lin" valueType="num">
                                      <p:cBhvr additive="base">
                                        <p:cTn dur="500"/>
                                        <p:tgtEl>
                                          <p:spTgt spid="14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 calcmode="lin" valueType="num">
                                      <p:cBhvr additive="base">
                                        <p:cTn dur="500"/>
                                        <p:tgtEl>
                                          <p:spTgt spid="14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 calcmode="lin" valueType="num">
                                      <p:cBhvr additive="base">
                                        <p:cTn dur="500"/>
                                        <p:tgtEl>
                                          <p:spTgt spid="14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 calcmode="lin" valueType="num">
                                      <p:cBhvr additive="base">
                                        <p:cTn dur="500"/>
                                        <p:tgtEl>
                                          <p:spTgt spid="14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 calcmode="lin" valueType="num">
                                      <p:cBhvr additive="base">
                                        <p:cTn dur="500"/>
                                        <p:tgtEl>
                                          <p:spTgt spid="14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anim calcmode="lin" valueType="num">
                                      <p:cBhvr additive="base">
                                        <p:cTn dur="500"/>
                                        <p:tgtEl>
                                          <p:spTgt spid="14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6" st="6"/>
                                            </p:txEl>
                                          </p:spTgt>
                                        </p:tgtEl>
                                        <p:attrNameLst>
                                          <p:attrName>style.visibility</p:attrName>
                                        </p:attrNameLst>
                                      </p:cBhvr>
                                      <p:to>
                                        <p:strVal val="visible"/>
                                      </p:to>
                                    </p:set>
                                    <p:anim calcmode="lin" valueType="num">
                                      <p:cBhvr additive="base">
                                        <p:cTn dur="500"/>
                                        <p:tgtEl>
                                          <p:spTgt spid="14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7" st="7"/>
                                            </p:txEl>
                                          </p:spTgt>
                                        </p:tgtEl>
                                        <p:attrNameLst>
                                          <p:attrName>style.visibility</p:attrName>
                                        </p:attrNameLst>
                                      </p:cBhvr>
                                      <p:to>
                                        <p:strVal val="visible"/>
                                      </p:to>
                                    </p:set>
                                    <p:anim calcmode="lin" valueType="num">
                                      <p:cBhvr additive="base">
                                        <p:cTn dur="500"/>
                                        <p:tgtEl>
                                          <p:spTgt spid="14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119742" y="247561"/>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Steps 3. Implementation or Coding</a:t>
            </a:r>
            <a:endParaRPr/>
          </a:p>
        </p:txBody>
      </p:sp>
      <p:sp>
        <p:nvSpPr>
          <p:cNvPr id="150" name="Google Shape;150;p24"/>
          <p:cNvSpPr txBox="1"/>
          <p:nvPr>
            <p:ph idx="1" type="body"/>
          </p:nvPr>
        </p:nvSpPr>
        <p:spPr>
          <a:xfrm>
            <a:off x="1099457" y="160355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6"/>
              </a:buClr>
              <a:buSzPts val="2800"/>
              <a:buFont typeface="Noto Sans Symbols"/>
              <a:buChar char="⮚"/>
            </a:pPr>
            <a:r>
              <a:rPr lang="en-US"/>
              <a:t>After having set up the algorithm, the next step is to convert this list of instructions into code, a language that the computer can understand and execute.</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 and this process is called </a:t>
            </a:r>
            <a:r>
              <a:rPr b="1" lang="en-US"/>
              <a:t>coding.</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 calcmode="lin" valueType="num">
                                      <p:cBhvr additive="base">
                                        <p:cTn dur="500"/>
                                        <p:tgtEl>
                                          <p:spTgt spid="15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 calcmode="lin" valueType="num">
                                      <p:cBhvr additive="base">
                                        <p:cTn dur="500"/>
                                        <p:tgtEl>
                                          <p:spTgt spid="15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119742" y="247561"/>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Steps 4. Testing and Debugging</a:t>
            </a:r>
            <a:endParaRPr/>
          </a:p>
        </p:txBody>
      </p:sp>
      <p:sp>
        <p:nvSpPr>
          <p:cNvPr id="156" name="Google Shape;156;p25"/>
          <p:cNvSpPr txBox="1"/>
          <p:nvPr>
            <p:ph idx="1" type="body"/>
          </p:nvPr>
        </p:nvSpPr>
        <p:spPr>
          <a:xfrm>
            <a:off x="1099457" y="160355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6"/>
              </a:buClr>
              <a:buSzPts val="2800"/>
              <a:buFont typeface="Noto Sans Symbols"/>
              <a:buChar char="⮚"/>
            </a:pPr>
            <a:r>
              <a:rPr lang="en-US"/>
              <a:t>Testing is the art of creating different sets of sample data upon which the program will be run. </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Errors that come out during program execution or when the expected output doesn't match the actual output are termed as </a:t>
            </a:r>
            <a:r>
              <a:rPr b="1" lang="en-US"/>
              <a:t>bugs</a:t>
            </a:r>
            <a:r>
              <a:rPr lang="en-US"/>
              <a:t>. </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Computer programmers use terms as bug-ridden and buggy to describe a program that contains a lot of errors. The art of correcting these errors is called </a:t>
            </a:r>
            <a:r>
              <a:rPr b="1" lang="en-US"/>
              <a:t>debugging</a:t>
            </a:r>
            <a:r>
              <a:rPr lang="en-US"/>
              <a:t>.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 calcmode="lin" valueType="num">
                                      <p:cBhvr additive="base">
                                        <p:cTn dur="500"/>
                                        <p:tgtEl>
                                          <p:spTgt spid="15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 calcmode="lin" valueType="num">
                                      <p:cBhvr additive="base">
                                        <p:cTn dur="500"/>
                                        <p:tgtEl>
                                          <p:spTgt spid="15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 calcmode="lin" valueType="num">
                                      <p:cBhvr additive="base">
                                        <p:cTn dur="500"/>
                                        <p:tgtEl>
                                          <p:spTgt spid="15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19742" y="247561"/>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Types of Error</a:t>
            </a:r>
            <a:endParaRPr/>
          </a:p>
        </p:txBody>
      </p:sp>
      <p:sp>
        <p:nvSpPr>
          <p:cNvPr id="162" name="Google Shape;162;p26"/>
          <p:cNvSpPr txBox="1"/>
          <p:nvPr>
            <p:ph idx="1" type="body"/>
          </p:nvPr>
        </p:nvSpPr>
        <p:spPr>
          <a:xfrm>
            <a:off x="1099457" y="160355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6"/>
              </a:buClr>
              <a:buSzPts val="2800"/>
              <a:buFont typeface="Noto Sans Symbols"/>
              <a:buChar char="⮚"/>
            </a:pPr>
            <a:r>
              <a:rPr lang="en-US"/>
              <a:t>classified into two groups:</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 1. syntactical or logical errors; </a:t>
            </a:r>
            <a:endParaRPr/>
          </a:p>
          <a:p>
            <a:pPr indent="-228600" lvl="1" marL="685800" rtl="0" algn="l">
              <a:lnSpc>
                <a:spcPct val="90000"/>
              </a:lnSpc>
              <a:spcBef>
                <a:spcPts val="500"/>
              </a:spcBef>
              <a:spcAft>
                <a:spcPts val="0"/>
              </a:spcAft>
              <a:buClr>
                <a:schemeClr val="accent6"/>
              </a:buClr>
              <a:buSzPts val="2400"/>
              <a:buFont typeface="Noto Sans Symbols"/>
              <a:buChar char="⮚"/>
            </a:pPr>
            <a:r>
              <a:rPr lang="en-US"/>
              <a:t>result from failure to follow the syntax of the language.</a:t>
            </a:r>
            <a:endParaRPr/>
          </a:p>
          <a:p>
            <a:pPr indent="-228600" lvl="2" marL="1143000" rtl="0" algn="l">
              <a:lnSpc>
                <a:spcPct val="90000"/>
              </a:lnSpc>
              <a:spcBef>
                <a:spcPts val="500"/>
              </a:spcBef>
              <a:spcAft>
                <a:spcPts val="0"/>
              </a:spcAft>
              <a:buClr>
                <a:schemeClr val="accent6"/>
              </a:buClr>
              <a:buSzPts val="2000"/>
              <a:buFont typeface="Noto Sans Symbols"/>
              <a:buChar char="⮚"/>
            </a:pPr>
            <a:r>
              <a:rPr lang="en-US"/>
              <a:t>Examples of which are unrecognized instructions, missing punctuation marks, and misspelled names.</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 2. compile or run-time errors.</a:t>
            </a:r>
            <a:endParaRPr/>
          </a:p>
          <a:p>
            <a:pPr indent="-228600" lvl="1" marL="685800" rtl="0" algn="l">
              <a:lnSpc>
                <a:spcPct val="90000"/>
              </a:lnSpc>
              <a:spcBef>
                <a:spcPts val="500"/>
              </a:spcBef>
              <a:spcAft>
                <a:spcPts val="0"/>
              </a:spcAft>
              <a:buClr>
                <a:schemeClr val="accent6"/>
              </a:buClr>
              <a:buSzPts val="2400"/>
              <a:buFont typeface="Noto Sans Symbols"/>
              <a:buChar char="⮚"/>
            </a:pPr>
            <a:r>
              <a:rPr lang="en-US"/>
              <a:t>halt the compilation of the program. </a:t>
            </a:r>
            <a:endParaRPr/>
          </a:p>
          <a:p>
            <a:pPr indent="-228600" lvl="2" marL="1143000" rtl="0" algn="l">
              <a:lnSpc>
                <a:spcPct val="90000"/>
              </a:lnSpc>
              <a:spcBef>
                <a:spcPts val="500"/>
              </a:spcBef>
              <a:spcAft>
                <a:spcPts val="0"/>
              </a:spcAft>
              <a:buClr>
                <a:schemeClr val="accent6"/>
              </a:buClr>
              <a:buSzPts val="2000"/>
              <a:buFont typeface="Noto Sans Symbols"/>
              <a:buChar char="⮚"/>
            </a:pPr>
            <a:r>
              <a:rPr b="1" lang="en-US"/>
              <a:t>Compilation </a:t>
            </a:r>
            <a:r>
              <a:rPr lang="en-US"/>
              <a:t>means translating the program codes into a form that the physical computing machine can understand.</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 calcmode="lin" valueType="num">
                                      <p:cBhvr additive="base">
                                        <p:cTn dur="500"/>
                                        <p:tgtEl>
                                          <p:spTgt spid="16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 calcmode="lin" valueType="num">
                                      <p:cBhvr additive="base">
                                        <p:cTn dur="500"/>
                                        <p:tgtEl>
                                          <p:spTgt spid="16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 calcmode="lin" valueType="num">
                                      <p:cBhvr additive="base">
                                        <p:cTn dur="500"/>
                                        <p:tgtEl>
                                          <p:spTgt spid="16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 calcmode="lin" valueType="num">
                                      <p:cBhvr additive="base">
                                        <p:cTn dur="500"/>
                                        <p:tgtEl>
                                          <p:spTgt spid="16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 calcmode="lin" valueType="num">
                                      <p:cBhvr additive="base">
                                        <p:cTn dur="500"/>
                                        <p:tgtEl>
                                          <p:spTgt spid="16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 calcmode="lin" valueType="num">
                                      <p:cBhvr additive="base">
                                        <p:cTn dur="500"/>
                                        <p:tgtEl>
                                          <p:spTgt spid="16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anim calcmode="lin" valueType="num">
                                      <p:cBhvr additive="base">
                                        <p:cTn dur="500"/>
                                        <p:tgtEl>
                                          <p:spTgt spid="16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119742" y="247561"/>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Steps 5. Documentation and Maintenance</a:t>
            </a:r>
            <a:endParaRPr/>
          </a:p>
        </p:txBody>
      </p:sp>
      <p:sp>
        <p:nvSpPr>
          <p:cNvPr id="168" name="Google Shape;168;p27"/>
          <p:cNvSpPr txBox="1"/>
          <p:nvPr>
            <p:ph idx="1" type="body"/>
          </p:nvPr>
        </p:nvSpPr>
        <p:spPr>
          <a:xfrm>
            <a:off x="1099457" y="160355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6"/>
              </a:buClr>
              <a:buSzPts val="2800"/>
              <a:buFont typeface="Noto Sans Symbols"/>
              <a:buChar char="⮚"/>
            </a:pPr>
            <a:r>
              <a:rPr lang="en-US"/>
              <a:t>3 basic types of documentation.</a:t>
            </a:r>
            <a:endParaRPr/>
          </a:p>
          <a:p>
            <a:pPr indent="-228600" lvl="1" marL="685800" rtl="0" algn="l">
              <a:lnSpc>
                <a:spcPct val="90000"/>
              </a:lnSpc>
              <a:spcBef>
                <a:spcPts val="500"/>
              </a:spcBef>
              <a:spcAft>
                <a:spcPts val="0"/>
              </a:spcAft>
              <a:buClr>
                <a:schemeClr val="accent6"/>
              </a:buClr>
              <a:buSzPts val="2400"/>
              <a:buFont typeface="Noto Sans Symbols"/>
              <a:buChar char="⮚"/>
            </a:pPr>
            <a:r>
              <a:rPr b="1" lang="en-US"/>
              <a:t>User's Manual </a:t>
            </a:r>
            <a:r>
              <a:rPr lang="en-US"/>
              <a:t>-it contains information on the software and hardware requirements.</a:t>
            </a:r>
            <a:endParaRPr/>
          </a:p>
          <a:p>
            <a:pPr indent="-228600" lvl="1" marL="685800" rtl="0" algn="l">
              <a:lnSpc>
                <a:spcPct val="90000"/>
              </a:lnSpc>
              <a:spcBef>
                <a:spcPts val="500"/>
              </a:spcBef>
              <a:spcAft>
                <a:spcPts val="0"/>
              </a:spcAft>
              <a:buClr>
                <a:schemeClr val="accent6"/>
              </a:buClr>
              <a:buSzPts val="2400"/>
              <a:buFont typeface="Noto Sans Symbols"/>
              <a:buChar char="⮚"/>
            </a:pPr>
            <a:r>
              <a:rPr b="1" lang="en-US"/>
              <a:t>Technical manual - </a:t>
            </a:r>
            <a:r>
              <a:rPr lang="en-US"/>
              <a:t>is a printed copy of the information regarding how the program was designed and how it was created.</a:t>
            </a:r>
            <a:endParaRPr/>
          </a:p>
          <a:p>
            <a:pPr indent="-228600" lvl="1" marL="685800" rtl="0" algn="l">
              <a:lnSpc>
                <a:spcPct val="90000"/>
              </a:lnSpc>
              <a:spcBef>
                <a:spcPts val="500"/>
              </a:spcBef>
              <a:spcAft>
                <a:spcPts val="0"/>
              </a:spcAft>
              <a:buClr>
                <a:schemeClr val="accent6"/>
              </a:buClr>
              <a:buSzPts val="2400"/>
              <a:buFont typeface="Noto Sans Symbols"/>
              <a:buChar char="⮚"/>
            </a:pPr>
            <a:r>
              <a:rPr b="1" lang="en-US"/>
              <a:t>Comments</a:t>
            </a:r>
            <a:r>
              <a:rPr lang="en-US"/>
              <a:t> -  internal documentation that has the same information but these are stored within the program themselves.</a:t>
            </a:r>
            <a:endParaRPr b="1"/>
          </a:p>
          <a:p>
            <a:pPr indent="-76200" lvl="1" marL="685800" rtl="0" algn="l">
              <a:lnSpc>
                <a:spcPct val="90000"/>
              </a:lnSpc>
              <a:spcBef>
                <a:spcPts val="500"/>
              </a:spcBef>
              <a:spcAft>
                <a:spcPts val="0"/>
              </a:spcAft>
              <a:buClr>
                <a:schemeClr val="accent6"/>
              </a:buClr>
              <a:buSzPts val="2400"/>
              <a:buFont typeface="Noto Sans Symbols"/>
              <a:buNone/>
            </a:pPr>
            <a:r>
              <a:t/>
            </a:r>
            <a:endParaRPr/>
          </a:p>
          <a:p>
            <a:pPr indent="-76200" lvl="1" marL="685800" rtl="0" algn="l">
              <a:lnSpc>
                <a:spcPct val="90000"/>
              </a:lnSpc>
              <a:spcBef>
                <a:spcPts val="500"/>
              </a:spcBef>
              <a:spcAft>
                <a:spcPts val="0"/>
              </a:spcAft>
              <a:buClr>
                <a:schemeClr val="accent6"/>
              </a:buClr>
              <a:buSzPts val="2400"/>
              <a:buFont typeface="Noto Sans Symbols"/>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 calcmode="lin" valueType="num">
                                      <p:cBhvr additive="base">
                                        <p:cTn dur="500"/>
                                        <p:tgtEl>
                                          <p:spTgt spid="16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 calcmode="lin" valueType="num">
                                      <p:cBhvr additive="base">
                                        <p:cTn dur="500"/>
                                        <p:tgtEl>
                                          <p:spTgt spid="16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 calcmode="lin" valueType="num">
                                      <p:cBhvr additive="base">
                                        <p:cTn dur="500"/>
                                        <p:tgtEl>
                                          <p:spTgt spid="16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 calcmode="lin" valueType="num">
                                      <p:cBhvr additive="base">
                                        <p:cTn dur="500"/>
                                        <p:tgtEl>
                                          <p:spTgt spid="16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anim calcmode="lin" valueType="num">
                                      <p:cBhvr additive="base">
                                        <p:cTn dur="500"/>
                                        <p:tgtEl>
                                          <p:spTgt spid="16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anim calcmode="lin" valueType="num">
                                      <p:cBhvr additive="base">
                                        <p:cTn dur="500"/>
                                        <p:tgtEl>
                                          <p:spTgt spid="16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119742" y="247561"/>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Let test your knowledge</a:t>
            </a:r>
            <a:endParaRPr/>
          </a:p>
        </p:txBody>
      </p:sp>
      <p:sp>
        <p:nvSpPr>
          <p:cNvPr id="174" name="Google Shape;174;p28"/>
          <p:cNvSpPr txBox="1"/>
          <p:nvPr>
            <p:ph idx="1" type="body"/>
          </p:nvPr>
        </p:nvSpPr>
        <p:spPr>
          <a:xfrm>
            <a:off x="1099457" y="1603557"/>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accent6"/>
              </a:buClr>
              <a:buSzPts val="2400"/>
              <a:buFont typeface="Noto Sans Symbols"/>
              <a:buChar char="⮚"/>
            </a:pPr>
            <a:r>
              <a:rPr lang="en-US" u="sng">
                <a:solidFill>
                  <a:schemeClr val="hlink"/>
                </a:solidFill>
                <a:hlinkClick r:id="rId3"/>
              </a:rPr>
              <a:t>Problem no. 1</a:t>
            </a:r>
            <a:endParaRPr/>
          </a:p>
          <a:p>
            <a:pPr indent="-228600" lvl="1" marL="685800" rtl="0" algn="l">
              <a:lnSpc>
                <a:spcPct val="90000"/>
              </a:lnSpc>
              <a:spcBef>
                <a:spcPts val="500"/>
              </a:spcBef>
              <a:spcAft>
                <a:spcPts val="0"/>
              </a:spcAft>
              <a:buClr>
                <a:schemeClr val="accent6"/>
              </a:buClr>
              <a:buSzPts val="2400"/>
              <a:buFont typeface="Noto Sans Symbols"/>
              <a:buChar char="⮚"/>
            </a:pPr>
            <a:r>
              <a:rPr lang="en-US" u="sng">
                <a:solidFill>
                  <a:schemeClr val="hlink"/>
                </a:solidFill>
                <a:hlinkClick r:id="rId4"/>
              </a:rPr>
              <a:t>Problem no. 2</a:t>
            </a:r>
            <a:endParaRPr/>
          </a:p>
          <a:p>
            <a:pPr indent="-76200" lvl="1" marL="685800" rtl="0" algn="l">
              <a:lnSpc>
                <a:spcPct val="90000"/>
              </a:lnSpc>
              <a:spcBef>
                <a:spcPts val="500"/>
              </a:spcBef>
              <a:spcAft>
                <a:spcPts val="0"/>
              </a:spcAft>
              <a:buClr>
                <a:schemeClr val="accent6"/>
              </a:buClr>
              <a:buSzPts val="2400"/>
              <a:buFont typeface="Noto Sans Symbols"/>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119742" y="247561"/>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Process and Importance of Programming</a:t>
            </a:r>
            <a:endParaRPr/>
          </a:p>
        </p:txBody>
      </p:sp>
      <p:sp>
        <p:nvSpPr>
          <p:cNvPr id="90" name="Google Shape;90;p14"/>
          <p:cNvSpPr txBox="1"/>
          <p:nvPr>
            <p:ph idx="1" type="body"/>
          </p:nvPr>
        </p:nvSpPr>
        <p:spPr>
          <a:xfrm>
            <a:off x="1099457" y="160355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6"/>
              </a:buClr>
              <a:buSzPts val="2800"/>
              <a:buFont typeface="Noto Sans Symbols"/>
              <a:buChar char="⮚"/>
            </a:pPr>
            <a:r>
              <a:rPr lang="en-US"/>
              <a:t>What is Programming? </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Why do we need to learn Programming?</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 What are Programs?</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 What are programs used for? </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What do programmers do?</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1000"/>
                                        <p:tgtEl>
                                          <p:spTgt spid="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1000"/>
                                        <p:tgtEl>
                                          <p:spTgt spid="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1000"/>
                                        <p:tgtEl>
                                          <p:spTgt spid="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animEffect filter="fade" transition="in">
                                      <p:cBhvr>
                                        <p:cTn dur="1000"/>
                                        <p:tgtEl>
                                          <p:spTgt spid="9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119742" y="247561"/>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Process and Importance of Programming</a:t>
            </a:r>
            <a:endParaRPr/>
          </a:p>
        </p:txBody>
      </p:sp>
      <p:sp>
        <p:nvSpPr>
          <p:cNvPr id="96" name="Google Shape;96;p15"/>
          <p:cNvSpPr txBox="1"/>
          <p:nvPr>
            <p:ph idx="1" type="body"/>
          </p:nvPr>
        </p:nvSpPr>
        <p:spPr>
          <a:xfrm>
            <a:off x="1099457" y="160355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6"/>
              </a:buClr>
              <a:buSzPts val="2800"/>
              <a:buFont typeface="Noto Sans Symbols"/>
              <a:buChar char="⮚"/>
            </a:pPr>
            <a:r>
              <a:rPr b="1" lang="en-US"/>
              <a:t>Programming</a:t>
            </a:r>
            <a:r>
              <a:rPr lang="en-US"/>
              <a:t> is the act of making a program. </a:t>
            </a:r>
            <a:endParaRPr/>
          </a:p>
          <a:p>
            <a:pPr indent="-228600" lvl="0" marL="228600" rtl="0" algn="l">
              <a:lnSpc>
                <a:spcPct val="90000"/>
              </a:lnSpc>
              <a:spcBef>
                <a:spcPts val="1000"/>
              </a:spcBef>
              <a:spcAft>
                <a:spcPts val="0"/>
              </a:spcAft>
              <a:buClr>
                <a:schemeClr val="accent6"/>
              </a:buClr>
              <a:buSzPts val="2800"/>
              <a:buFont typeface="Noto Sans Symbols"/>
              <a:buChar char="⮚"/>
            </a:pPr>
            <a:r>
              <a:rPr b="1" lang="en-US"/>
              <a:t>Programs</a:t>
            </a:r>
            <a:r>
              <a:rPr lang="en-US"/>
              <a:t> are a set of instructions for a computing device to follow.</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 We utilize numerous programs in our daily lives. We use operating systems on our desktops, apps on our phones, games on our consoles and all of these are made up of programs.</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 Even in our households, appliances like microwaves and televisions run on software, which are essentially programs. </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Without programs, these devices would be useless or it would greatly diminish their utility.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 calcmode="lin" valueType="num">
                                      <p:cBhvr additive="base">
                                        <p:cTn dur="500"/>
                                        <p:tgtEl>
                                          <p:spTgt spid="9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 calcmode="lin" valueType="num">
                                      <p:cBhvr additive="base">
                                        <p:cTn dur="500"/>
                                        <p:tgtEl>
                                          <p:spTgt spid="9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 calcmode="lin" valueType="num">
                                      <p:cBhvr additive="base">
                                        <p:cTn dur="500"/>
                                        <p:tgtEl>
                                          <p:spTgt spid="9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 calcmode="lin" valueType="num">
                                      <p:cBhvr additive="base">
                                        <p:cTn dur="500"/>
                                        <p:tgtEl>
                                          <p:spTgt spid="9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 calcmode="lin" valueType="num">
                                      <p:cBhvr additive="base">
                                        <p:cTn dur="500"/>
                                        <p:tgtEl>
                                          <p:spTgt spid="9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anim calcmode="lin" valueType="num">
                                      <p:cBhvr additive="base">
                                        <p:cTn dur="500"/>
                                        <p:tgtEl>
                                          <p:spTgt spid="9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119742" y="247561"/>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Process and Importance of Programming</a:t>
            </a:r>
            <a:endParaRPr/>
          </a:p>
        </p:txBody>
      </p:sp>
      <p:sp>
        <p:nvSpPr>
          <p:cNvPr id="102" name="Google Shape;102;p16"/>
          <p:cNvSpPr txBox="1"/>
          <p:nvPr>
            <p:ph idx="1" type="body"/>
          </p:nvPr>
        </p:nvSpPr>
        <p:spPr>
          <a:xfrm>
            <a:off x="1099457" y="160355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6"/>
              </a:buClr>
              <a:buSzPts val="2800"/>
              <a:buFont typeface="Noto Sans Symbols"/>
              <a:buChar char="⮚"/>
            </a:pPr>
            <a:r>
              <a:rPr b="1" lang="en-US"/>
              <a:t>Programmers</a:t>
            </a:r>
            <a:r>
              <a:rPr lang="en-US"/>
              <a:t> are the people who create programs.</a:t>
            </a:r>
            <a:endParaRPr/>
          </a:p>
          <a:p>
            <a:pPr indent="-50800" lvl="0" marL="228600" rtl="0" algn="l">
              <a:lnSpc>
                <a:spcPct val="90000"/>
              </a:lnSpc>
              <a:spcBef>
                <a:spcPts val="1000"/>
              </a:spcBef>
              <a:spcAft>
                <a:spcPts val="0"/>
              </a:spcAft>
              <a:buClr>
                <a:schemeClr val="accent6"/>
              </a:buClr>
              <a:buSzPts val="2800"/>
              <a:buFont typeface="Noto Sans Symbols"/>
              <a:buNone/>
            </a:pPr>
            <a:r>
              <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 By the end of the course, it is our hope that you too will be able to create simple program.</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 Computer programming is not just plainly listing down lengthy steps to be communicated to the computer.</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 It is not a matter of "just writing anything and making it run". The programmer must learn to put his logic and his creativity to make his work a masterpiece. Computer programming is an art!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 calcmode="lin" valueType="num">
                                      <p:cBhvr additive="base">
                                        <p:cTn dur="500"/>
                                        <p:tgtEl>
                                          <p:spTgt spid="10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 calcmode="lin" valueType="num">
                                      <p:cBhvr additive="base">
                                        <p:cTn dur="500"/>
                                        <p:tgtEl>
                                          <p:spTgt spid="10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 calcmode="lin" valueType="num">
                                      <p:cBhvr additive="base">
                                        <p:cTn dur="500"/>
                                        <p:tgtEl>
                                          <p:spTgt spid="10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 calcmode="lin" valueType="num">
                                      <p:cBhvr additive="base">
                                        <p:cTn dur="500"/>
                                        <p:tgtEl>
                                          <p:spTgt spid="10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anim calcmode="lin" valueType="num">
                                      <p:cBhvr additive="base">
                                        <p:cTn dur="500"/>
                                        <p:tgtEl>
                                          <p:spTgt spid="10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119742" y="247561"/>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Process and Importance of Programming</a:t>
            </a:r>
            <a:endParaRPr/>
          </a:p>
        </p:txBody>
      </p:sp>
      <p:pic>
        <p:nvPicPr>
          <p:cNvPr id="108" name="Google Shape;108;p17"/>
          <p:cNvPicPr preferRelativeResize="0"/>
          <p:nvPr>
            <p:ph idx="1" type="body"/>
          </p:nvPr>
        </p:nvPicPr>
        <p:blipFill rotWithShape="1">
          <a:blip r:embed="rId3">
            <a:alphaModFix/>
          </a:blip>
          <a:srcRect b="0" l="0" r="0" t="0"/>
          <a:stretch/>
        </p:blipFill>
        <p:spPr>
          <a:xfrm>
            <a:off x="2457178" y="1337105"/>
            <a:ext cx="6895828" cy="47984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119742" y="247561"/>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Steps in Program Development</a:t>
            </a:r>
            <a:endParaRPr/>
          </a:p>
        </p:txBody>
      </p:sp>
      <p:sp>
        <p:nvSpPr>
          <p:cNvPr id="114" name="Google Shape;114;p18"/>
          <p:cNvSpPr txBox="1"/>
          <p:nvPr>
            <p:ph idx="1" type="body"/>
          </p:nvPr>
        </p:nvSpPr>
        <p:spPr>
          <a:xfrm>
            <a:off x="1099457" y="160355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6"/>
              </a:buClr>
              <a:buSzPts val="2800"/>
              <a:buFont typeface="Noto Sans Symbols"/>
              <a:buChar char="⮚"/>
            </a:pPr>
            <a:r>
              <a:rPr lang="en-US"/>
              <a:t>Generally, the program development life cycle contains 6 phases, they are as follows: </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1. problem analysis;</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 2.  algorithm/flowchart design; </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3. coding; </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4. encoding; </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5. running, testing and debugging; and </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6. documentation.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 calcmode="lin" valueType="num">
                                      <p:cBhvr additive="base">
                                        <p:cTn dur="500"/>
                                        <p:tgtEl>
                                          <p:spTgt spid="1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 calcmode="lin" valueType="num">
                                      <p:cBhvr additive="base">
                                        <p:cTn dur="500"/>
                                        <p:tgtEl>
                                          <p:spTgt spid="11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 calcmode="lin" valueType="num">
                                      <p:cBhvr additive="base">
                                        <p:cTn dur="500"/>
                                        <p:tgtEl>
                                          <p:spTgt spid="11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 calcmode="lin" valueType="num">
                                      <p:cBhvr additive="base">
                                        <p:cTn dur="500"/>
                                        <p:tgtEl>
                                          <p:spTgt spid="11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 calcmode="lin" valueType="num">
                                      <p:cBhvr additive="base">
                                        <p:cTn dur="500"/>
                                        <p:tgtEl>
                                          <p:spTgt spid="11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 calcmode="lin" valueType="num">
                                      <p:cBhvr additive="base">
                                        <p:cTn dur="500"/>
                                        <p:tgtEl>
                                          <p:spTgt spid="11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 calcmode="lin" valueType="num">
                                      <p:cBhvr additive="base">
                                        <p:cTn dur="500"/>
                                        <p:tgtEl>
                                          <p:spTgt spid="11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119742" y="247561"/>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Steps in Program Development</a:t>
            </a:r>
            <a:endParaRPr/>
          </a:p>
        </p:txBody>
      </p:sp>
      <p:pic>
        <p:nvPicPr>
          <p:cNvPr id="120" name="Google Shape;120;p19"/>
          <p:cNvPicPr preferRelativeResize="0"/>
          <p:nvPr/>
        </p:nvPicPr>
        <p:blipFill rotWithShape="1">
          <a:blip r:embed="rId3">
            <a:alphaModFix/>
          </a:blip>
          <a:srcRect b="0" l="0" r="0" t="0"/>
          <a:stretch/>
        </p:blipFill>
        <p:spPr>
          <a:xfrm>
            <a:off x="3505200" y="1376362"/>
            <a:ext cx="5181600" cy="4105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119742" y="247561"/>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Steps 1. Problem Analysis</a:t>
            </a:r>
            <a:endParaRPr/>
          </a:p>
        </p:txBody>
      </p:sp>
      <p:sp>
        <p:nvSpPr>
          <p:cNvPr id="126" name="Google Shape;126;p20"/>
          <p:cNvSpPr txBox="1"/>
          <p:nvPr>
            <p:ph idx="1" type="body"/>
          </p:nvPr>
        </p:nvSpPr>
        <p:spPr>
          <a:xfrm>
            <a:off x="1099457" y="160355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6"/>
              </a:buClr>
              <a:buSzPts val="2800"/>
              <a:buFont typeface="Noto Sans Symbols"/>
              <a:buChar char="⮚"/>
            </a:pPr>
            <a:r>
              <a:rPr lang="en-US"/>
              <a:t>The first step in program development is analyzing the problem.</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The initial task of a programmer is to identify and understand the problem. </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The computer being an </a:t>
            </a:r>
            <a:r>
              <a:rPr b="1" lang="en-US"/>
              <a:t>input</a:t>
            </a:r>
            <a:r>
              <a:rPr lang="en-US"/>
              <a:t>-</a:t>
            </a:r>
            <a:r>
              <a:rPr b="1" lang="en-US"/>
              <a:t>output</a:t>
            </a:r>
            <a:r>
              <a:rPr lang="en-US"/>
              <a:t> machine, the task can be narrowed down to identifying the input and output of the program, then coming up with the specific steps to transform the input into the desired output.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 calcmode="lin" valueType="num">
                                      <p:cBhvr additive="base">
                                        <p:cTn dur="500"/>
                                        <p:tgtEl>
                                          <p:spTgt spid="12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 calcmode="lin" valueType="num">
                                      <p:cBhvr additive="base">
                                        <p:cTn dur="500"/>
                                        <p:tgtEl>
                                          <p:spTgt spid="12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 calcmode="lin" valueType="num">
                                      <p:cBhvr additive="base">
                                        <p:cTn dur="500"/>
                                        <p:tgtEl>
                                          <p:spTgt spid="12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119742" y="247561"/>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Lets try ! </a:t>
            </a:r>
            <a:r>
              <a:rPr lang="en-US" sz="2800"/>
              <a:t>Identify the Input and Output</a:t>
            </a:r>
            <a:endParaRPr sz="2800"/>
          </a:p>
        </p:txBody>
      </p:sp>
      <p:sp>
        <p:nvSpPr>
          <p:cNvPr id="132" name="Google Shape;132;p21"/>
          <p:cNvSpPr txBox="1"/>
          <p:nvPr>
            <p:ph idx="1" type="body"/>
          </p:nvPr>
        </p:nvSpPr>
        <p:spPr>
          <a:xfrm>
            <a:off x="250372" y="1224734"/>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6"/>
              </a:buClr>
              <a:buSzPts val="2800"/>
              <a:buFont typeface="Noto Sans Symbols"/>
              <a:buChar char="⮚"/>
            </a:pPr>
            <a:r>
              <a:rPr lang="en-US"/>
              <a:t>Sample Program is Grading System.</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It is computed as follows: </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Departmental Exams – 20%</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Hands-on Exams         -20%</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Final Exam		        -20%</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Machine Project 	        -20%</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Course Activities         -20%</a:t>
            </a:r>
            <a:endParaRPr/>
          </a:p>
          <a:p>
            <a:pPr indent="-228600" lvl="0" marL="228600" rtl="0" algn="l">
              <a:lnSpc>
                <a:spcPct val="90000"/>
              </a:lnSpc>
              <a:spcBef>
                <a:spcPts val="1000"/>
              </a:spcBef>
              <a:spcAft>
                <a:spcPts val="0"/>
              </a:spcAft>
              <a:buClr>
                <a:schemeClr val="accent6"/>
              </a:buClr>
              <a:buSzPts val="2800"/>
              <a:buFont typeface="Noto Sans Symbols"/>
              <a:buChar char="⮚"/>
            </a:pPr>
            <a:r>
              <a:rPr lang="en-US"/>
              <a:t>Passing Grade: 60%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 calcmode="lin" valueType="num">
                                      <p:cBhvr additive="base">
                                        <p:cTn dur="500"/>
                                        <p:tgtEl>
                                          <p:spTgt spid="13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 calcmode="lin" valueType="num">
                                      <p:cBhvr additive="base">
                                        <p:cTn dur="500"/>
                                        <p:tgtEl>
                                          <p:spTgt spid="13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 calcmode="lin" valueType="num">
                                      <p:cBhvr additive="base">
                                        <p:cTn dur="500"/>
                                        <p:tgtEl>
                                          <p:spTgt spid="13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 calcmode="lin" valueType="num">
                                      <p:cBhvr additive="base">
                                        <p:cTn dur="500"/>
                                        <p:tgtEl>
                                          <p:spTgt spid="13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 calcmode="lin" valueType="num">
                                      <p:cBhvr additive="base">
                                        <p:cTn dur="500"/>
                                        <p:tgtEl>
                                          <p:spTgt spid="13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 calcmode="lin" valueType="num">
                                      <p:cBhvr additive="base">
                                        <p:cTn dur="500"/>
                                        <p:tgtEl>
                                          <p:spTgt spid="13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anim calcmode="lin" valueType="num">
                                      <p:cBhvr additive="base">
                                        <p:cTn dur="500"/>
                                        <p:tgtEl>
                                          <p:spTgt spid="13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anim calcmode="lin" valueType="num">
                                      <p:cBhvr additive="base">
                                        <p:cTn dur="500"/>
                                        <p:tgtEl>
                                          <p:spTgt spid="13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