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57" r:id="rId7"/>
    <p:sldId id="371" r:id="rId8"/>
    <p:sldId id="374" r:id="rId9"/>
    <p:sldId id="258" r:id="rId10"/>
    <p:sldId id="260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257"/>
            <p14:sldId id="371"/>
            <p14:sldId id="374"/>
            <p14:sldId id="258"/>
            <p14:sldId id="260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B3D1"/>
    <a:srgbClr val="739CD1"/>
    <a:srgbClr val="FFFFFF"/>
    <a:srgbClr val="9073D1"/>
    <a:srgbClr val="7385D1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86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1061" y="77"/>
      </p:cViewPr>
      <p:guideLst/>
    </p:cSldViewPr>
  </p:slideViewPr>
  <p:outlineViewPr>
    <p:cViewPr>
      <p:scale>
        <a:sx n="33" d="100"/>
        <a:sy n="33" d="100"/>
      </p:scale>
      <p:origin x="0" y="-5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2023-04-25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2023-04-25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en-CA" sz="2000" noProof="0" dirty="0" err="1"/>
              <a:t>Rôles</a:t>
            </a:r>
            <a:endParaRPr lang="fr-CA" sz="2000" i="1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99" y="4492752"/>
            <a:ext cx="1216634" cy="12166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3130F9-3CE6-4243-B04A-6BC8A6B4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4306783"/>
            <a:ext cx="1534427" cy="15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Prérequis :</a:t>
            </a:r>
          </a:p>
          <a:p>
            <a:pPr lvl="1"/>
            <a:r>
              <a:rPr lang="fr-CA" dirty="0"/>
              <a:t> Installer </a:t>
            </a:r>
            <a:r>
              <a:rPr lang="fr-CA" dirty="0" err="1">
                <a:solidFill>
                  <a:srgbClr val="FA4098"/>
                </a:solidFill>
              </a:rPr>
              <a:t>EntityFramework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Identity</a:t>
            </a:r>
          </a:p>
          <a:p>
            <a:pPr lvl="1"/>
            <a:r>
              <a:rPr lang="fr-CA" dirty="0"/>
              <a:t> Implémenter la </a:t>
            </a:r>
            <a:r>
              <a:rPr lang="fr-CA" dirty="0">
                <a:solidFill>
                  <a:srgbClr val="FA4098"/>
                </a:solidFill>
              </a:rPr>
              <a:t>gestion des utilisateurs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dirty="0"/>
              <a:t>(Bref, référez-vous aux notes de la </a:t>
            </a:r>
            <a:r>
              <a:rPr lang="fr-CA" dirty="0">
                <a:solidFill>
                  <a:srgbClr val="FA4098"/>
                </a:solidFill>
              </a:rPr>
              <a:t>semaine 9</a:t>
            </a:r>
            <a:r>
              <a:rPr lang="fr-CA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D742F8-A6C8-6D72-4570-07560476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279" y="1026634"/>
            <a:ext cx="5010849" cy="230537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D56B2D-8BEF-1977-2A37-69F6A6832A5B}"/>
              </a:ext>
            </a:extLst>
          </p:cNvPr>
          <p:cNvSpPr txBox="1"/>
          <p:nvPr/>
        </p:nvSpPr>
        <p:spPr>
          <a:xfrm>
            <a:off x="7022591" y="3336325"/>
            <a:ext cx="4840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B3D1"/>
                </a:solidFill>
              </a:rPr>
              <a:t>(Ce sont tous les packages qu’on utilisait déjà)</a:t>
            </a:r>
          </a:p>
        </p:txBody>
      </p:sp>
    </p:spTree>
    <p:extLst>
      <p:ext uri="{BB962C8B-B14F-4D97-AF65-F5344CB8AC3E}">
        <p14:creationId xmlns:p14="http://schemas.microsoft.com/office/powerpoint/2010/main" val="35048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rôle </a:t>
            </a:r>
            <a:r>
              <a:rPr lang="en-CA" dirty="0"/>
              <a:t>👶</a:t>
            </a:r>
            <a:endParaRPr lang="fr-CA" dirty="0"/>
          </a:p>
          <a:p>
            <a:pPr lvl="1"/>
            <a:r>
              <a:rPr lang="fr-CA" dirty="0"/>
              <a:t> Il y a plusieurs manière de le faire. Par souci de simplicité, on pourrait le faire avec un </a:t>
            </a:r>
            <a:r>
              <a:rPr lang="fr-CA" dirty="0" err="1">
                <a:solidFill>
                  <a:srgbClr val="FA4098"/>
                </a:solidFill>
              </a:rPr>
              <a:t>seed</a:t>
            </a:r>
            <a:r>
              <a:rPr lang="fr-CA" dirty="0"/>
              <a:t>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C825B6-87D0-7F32-5A2C-99F085B7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32" y="2246313"/>
            <a:ext cx="6483898" cy="435075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0A363B-D4A4-81BB-55F8-0242439D6BBB}"/>
              </a:ext>
            </a:extLst>
          </p:cNvPr>
          <p:cNvSpPr/>
          <p:nvPr/>
        </p:nvSpPr>
        <p:spPr>
          <a:xfrm>
            <a:off x="5772912" y="2962728"/>
            <a:ext cx="6089904" cy="71932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63DF-9254-642D-DFAD-EC647B9947EC}"/>
              </a:ext>
            </a:extLst>
          </p:cNvPr>
          <p:cNvSpPr/>
          <p:nvPr/>
        </p:nvSpPr>
        <p:spPr>
          <a:xfrm>
            <a:off x="5772913" y="5785104"/>
            <a:ext cx="4840224" cy="64165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F7B2E5-6E53-E14D-3C6E-AE45B5E03847}"/>
              </a:ext>
            </a:extLst>
          </p:cNvPr>
          <p:cNvSpPr txBox="1"/>
          <p:nvPr/>
        </p:nvSpPr>
        <p:spPr>
          <a:xfrm>
            <a:off x="1496914" y="2999524"/>
            <a:ext cx="346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Ici, on crée deux </a:t>
            </a:r>
            <a:r>
              <a:rPr lang="fr-CA" sz="1600" dirty="0">
                <a:solidFill>
                  <a:srgbClr val="FA4098"/>
                </a:solidFill>
              </a:rPr>
              <a:t>rôles</a:t>
            </a:r>
            <a:r>
              <a:rPr lang="fr-CA" sz="1600" dirty="0">
                <a:solidFill>
                  <a:srgbClr val="73B3D1"/>
                </a:solidFill>
              </a:rPr>
              <a:t> (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et </a:t>
            </a:r>
            <a:r>
              <a:rPr lang="fr-CA" sz="1600" dirty="0" err="1">
                <a:solidFill>
                  <a:srgbClr val="FA4098"/>
                </a:solidFill>
              </a:rPr>
              <a:t>moderator</a:t>
            </a:r>
            <a:r>
              <a:rPr lang="fr-CA" sz="1600" dirty="0">
                <a:solidFill>
                  <a:srgbClr val="73B3D1"/>
                </a:solidFill>
              </a:rPr>
              <a:t>) dans la base de données.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F0BC7A-9C21-2C76-8A26-CD1996102BAC}"/>
              </a:ext>
            </a:extLst>
          </p:cNvPr>
          <p:cNvSpPr txBox="1"/>
          <p:nvPr/>
        </p:nvSpPr>
        <p:spPr>
          <a:xfrm>
            <a:off x="264401" y="5766075"/>
            <a:ext cx="489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Ici, on affecte un </a:t>
            </a:r>
            <a:r>
              <a:rPr lang="fr-CA" sz="1600" dirty="0">
                <a:solidFill>
                  <a:srgbClr val="FA4098"/>
                </a:solidFill>
              </a:rPr>
              <a:t>rôle</a:t>
            </a:r>
            <a:r>
              <a:rPr lang="fr-CA" sz="1600" dirty="0">
                <a:solidFill>
                  <a:srgbClr val="73B3D1"/>
                </a:solidFill>
              </a:rPr>
              <a:t> à un </a:t>
            </a:r>
            <a:r>
              <a:rPr lang="fr-CA" sz="1600" dirty="0">
                <a:solidFill>
                  <a:srgbClr val="FA4098"/>
                </a:solidFill>
              </a:rPr>
              <a:t>utilisateur</a:t>
            </a:r>
            <a:r>
              <a:rPr lang="fr-CA" sz="1600" dirty="0">
                <a:solidFill>
                  <a:srgbClr val="73B3D1"/>
                </a:solidFill>
              </a:rPr>
              <a:t> en ajoutant une rangée dans la table de liaison entre </a:t>
            </a:r>
            <a:r>
              <a:rPr lang="fr-CA" sz="1600" dirty="0" err="1">
                <a:solidFill>
                  <a:srgbClr val="FA4098"/>
                </a:solidFill>
              </a:rPr>
              <a:t>IdentityUser</a:t>
            </a:r>
            <a:r>
              <a:rPr lang="fr-CA" sz="1600" dirty="0">
                <a:solidFill>
                  <a:srgbClr val="73B3D1"/>
                </a:solidFill>
              </a:rPr>
              <a:t> et </a:t>
            </a:r>
            <a:r>
              <a:rPr lang="fr-CA" sz="1600" dirty="0" err="1">
                <a:solidFill>
                  <a:srgbClr val="FA4098"/>
                </a:solidFill>
              </a:rPr>
              <a:t>IdentityRole</a:t>
            </a:r>
            <a:r>
              <a:rPr lang="fr-CA" sz="1600" dirty="0">
                <a:solidFill>
                  <a:srgbClr val="73B3D1"/>
                </a:solidFill>
              </a:rPr>
              <a:t>. (Ex : rôle "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" pour </a:t>
            </a:r>
            <a:r>
              <a:rPr lang="fr-CA" sz="1600" dirty="0" err="1">
                <a:solidFill>
                  <a:srgbClr val="73B3D1"/>
                </a:solidFill>
              </a:rPr>
              <a:t>UserAdmin</a:t>
            </a:r>
            <a:r>
              <a:rPr lang="fr-CA" sz="1600" dirty="0">
                <a:solidFill>
                  <a:srgbClr val="73B3D1"/>
                </a:solidFill>
              </a:rPr>
              <a:t>)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94B922B-0A4D-8FC8-6A05-A507C34F96C0}"/>
              </a:ext>
            </a:extLst>
          </p:cNvPr>
          <p:cNvSpPr/>
          <p:nvPr/>
        </p:nvSpPr>
        <p:spPr>
          <a:xfrm>
            <a:off x="5015910" y="2962728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C55B802-92B4-A21A-8F1A-A55104EA114D}"/>
              </a:ext>
            </a:extLst>
          </p:cNvPr>
          <p:cNvSpPr/>
          <p:nvPr/>
        </p:nvSpPr>
        <p:spPr>
          <a:xfrm>
            <a:off x="5044441" y="5776746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56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23D90-EBF9-4C6D-B1C4-5D6F5EA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Indiquer les rôles de l’utilisateur dans son </a:t>
            </a:r>
            <a:r>
              <a:rPr lang="fr-CA" dirty="0" err="1"/>
              <a:t>token</a:t>
            </a:r>
            <a:endParaRPr lang="fr-CA" dirty="0"/>
          </a:p>
          <a:p>
            <a:pPr lvl="1"/>
            <a:r>
              <a:rPr lang="fr-CA" dirty="0"/>
              <a:t> Spécifier le(s) </a:t>
            </a:r>
            <a:r>
              <a:rPr lang="fr-CA" dirty="0">
                <a:solidFill>
                  <a:srgbClr val="FA4098"/>
                </a:solidFill>
              </a:rPr>
              <a:t>rôle(s) </a:t>
            </a:r>
            <a:r>
              <a:rPr lang="fr-CA" dirty="0"/>
              <a:t>de l’utilisateur dans son </a:t>
            </a:r>
            <a:r>
              <a:rPr lang="fr-CA" dirty="0" err="1">
                <a:solidFill>
                  <a:srgbClr val="FA4098"/>
                </a:solidFill>
              </a:rPr>
              <a:t>token</a:t>
            </a:r>
            <a:r>
              <a:rPr lang="fr-CA" dirty="0"/>
              <a:t> lors de la connexion </a:t>
            </a:r>
            <a:r>
              <a:rPr lang="en-CA" dirty="0"/>
              <a:t>⛔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21A1A9-F94A-45A0-9511-DEE69FA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6F0655-E3B3-4770-97AC-E518A16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2162641"/>
            <a:ext cx="8180832" cy="456250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8139C-2D53-4297-93E5-ADE4C1E78939}"/>
              </a:ext>
            </a:extLst>
          </p:cNvPr>
          <p:cNvSpPr/>
          <p:nvPr/>
        </p:nvSpPr>
        <p:spPr>
          <a:xfrm>
            <a:off x="1548384" y="3243072"/>
            <a:ext cx="4413504" cy="121310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0D77A-DFF1-41F1-BA7D-32C6DCBC7DDF}"/>
              </a:ext>
            </a:extLst>
          </p:cNvPr>
          <p:cNvSpPr/>
          <p:nvPr/>
        </p:nvSpPr>
        <p:spPr>
          <a:xfrm>
            <a:off x="1798320" y="5082455"/>
            <a:ext cx="1456944" cy="17839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FFFF92-3E10-4C1C-9139-F405283AA6E6}"/>
              </a:ext>
            </a:extLst>
          </p:cNvPr>
          <p:cNvSpPr txBox="1"/>
          <p:nvPr/>
        </p:nvSpPr>
        <p:spPr>
          <a:xfrm>
            <a:off x="6937248" y="3733445"/>
            <a:ext cx="4108704" cy="1323439"/>
          </a:xfrm>
          <a:prstGeom prst="rect">
            <a:avLst/>
          </a:prstGeom>
          <a:solidFill>
            <a:srgbClr val="FFFFFF"/>
          </a:solidFill>
          <a:ln w="28575">
            <a:solidFill>
              <a:srgbClr val="73B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Bonne nouvelle ! </a:t>
            </a:r>
            <a:r>
              <a:rPr lang="en-CA" sz="1600" dirty="0">
                <a:solidFill>
                  <a:srgbClr val="73B3D1"/>
                </a:solidFill>
              </a:rPr>
              <a:t>🥳 </a:t>
            </a:r>
            <a:r>
              <a:rPr lang="fr-CA" sz="1600" dirty="0">
                <a:solidFill>
                  <a:srgbClr val="73B3D1"/>
                </a:solidFill>
              </a:rPr>
              <a:t>C’est déjà comme ça que nous implémentions notre méthode </a:t>
            </a:r>
            <a:r>
              <a:rPr lang="fr-CA" sz="1600" dirty="0">
                <a:solidFill>
                  <a:srgbClr val="FA4098"/>
                </a:solidFill>
              </a:rPr>
              <a:t>Login() </a:t>
            </a:r>
            <a:r>
              <a:rPr lang="fr-CA" sz="1600" dirty="0">
                <a:solidFill>
                  <a:srgbClr val="73B3D1"/>
                </a:solidFill>
              </a:rPr>
              <a:t>dans les cours précédents. Normalement, si cette méthode est déjà dans votre projet, il n’y a </a:t>
            </a:r>
            <a:r>
              <a:rPr lang="fr-CA" sz="1600" b="1" dirty="0">
                <a:solidFill>
                  <a:srgbClr val="73B3D1"/>
                </a:solidFill>
              </a:rPr>
              <a:t>rien à changer</a:t>
            </a:r>
            <a:r>
              <a:rPr lang="fr-CA" sz="1600" dirty="0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7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23D90-EBF9-4C6D-B1C4-5D6F5EA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Actions limitées à certains rôles</a:t>
            </a:r>
          </a:p>
          <a:p>
            <a:pPr lvl="1"/>
            <a:r>
              <a:rPr lang="fr-CA" dirty="0"/>
              <a:t> Pour limiter l’usage d’une action (donc d’une requête) à certains rôles, on utilise l’annotation [</a:t>
            </a:r>
            <a:r>
              <a:rPr lang="fr-CA" dirty="0" err="1"/>
              <a:t>Authorize</a:t>
            </a:r>
            <a:r>
              <a:rPr lang="fr-CA" dirty="0"/>
              <a:t>(</a:t>
            </a:r>
            <a:r>
              <a:rPr lang="fr-CA" dirty="0" err="1">
                <a:solidFill>
                  <a:srgbClr val="FA4098"/>
                </a:solidFill>
              </a:rPr>
              <a:t>Roles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= </a:t>
            </a:r>
            <a:r>
              <a:rPr lang="fr-CA" dirty="0">
                <a:solidFill>
                  <a:srgbClr val="FA4098"/>
                </a:solidFill>
              </a:rPr>
              <a:t>"..."</a:t>
            </a:r>
            <a:r>
              <a:rPr lang="fr-CA" dirty="0"/>
              <a:t>)]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21A1A9-F94A-45A0-9511-DEE69FA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8F9A47-AE8D-46E4-B91F-3D286C9B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952352"/>
            <a:ext cx="4727873" cy="118639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ACBBA9-2807-4316-9868-49C5F800F424}"/>
              </a:ext>
            </a:extLst>
          </p:cNvPr>
          <p:cNvSpPr txBox="1"/>
          <p:nvPr/>
        </p:nvSpPr>
        <p:spPr>
          <a:xfrm>
            <a:off x="520783" y="4138747"/>
            <a:ext cx="483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faut posséder le rôle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pour utiliser cette action.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80C8BD-C13A-430E-87B4-52C27285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" y="4897408"/>
            <a:ext cx="4727873" cy="116848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CB3C2E-70C0-4B1D-8D1B-456555797FAB}"/>
              </a:ext>
            </a:extLst>
          </p:cNvPr>
          <p:cNvSpPr txBox="1"/>
          <p:nvPr/>
        </p:nvSpPr>
        <p:spPr>
          <a:xfrm>
            <a:off x="449450" y="6063224"/>
            <a:ext cx="483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faut posséder le rôle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b="1" u="sng" dirty="0">
                <a:solidFill>
                  <a:srgbClr val="73B3D1"/>
                </a:solidFill>
              </a:rPr>
              <a:t>OU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dirty="0" err="1">
                <a:solidFill>
                  <a:srgbClr val="FA4098"/>
                </a:solidFill>
              </a:rPr>
              <a:t>moderator</a:t>
            </a:r>
            <a:r>
              <a:rPr lang="fr-CA" sz="1600" dirty="0">
                <a:solidFill>
                  <a:srgbClr val="73B3D1"/>
                </a:solidFill>
              </a:rPr>
              <a:t> pour utiliser cette action.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712184-D594-48AC-9022-C9F5E48E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309" y="3602736"/>
            <a:ext cx="4760580" cy="137589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0F5C446-73B4-4A82-B64C-7413B1890226}"/>
              </a:ext>
            </a:extLst>
          </p:cNvPr>
          <p:cNvSpPr txBox="1"/>
          <p:nvPr/>
        </p:nvSpPr>
        <p:spPr>
          <a:xfrm>
            <a:off x="6336501" y="5017313"/>
            <a:ext cx="483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faut posséder le rôle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b="1" u="sng" dirty="0">
                <a:solidFill>
                  <a:srgbClr val="73B3D1"/>
                </a:solidFill>
              </a:rPr>
              <a:t>ET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dirty="0" err="1">
                <a:solidFill>
                  <a:srgbClr val="FA4098"/>
                </a:solidFill>
              </a:rPr>
              <a:t>moderator</a:t>
            </a:r>
            <a:r>
              <a:rPr lang="fr-CA" sz="1600" dirty="0">
                <a:solidFill>
                  <a:srgbClr val="73B3D1"/>
                </a:solidFill>
              </a:rPr>
              <a:t> pour utiliser cette action.</a:t>
            </a:r>
          </a:p>
        </p:txBody>
      </p:sp>
    </p:spTree>
    <p:extLst>
      <p:ext uri="{BB962C8B-B14F-4D97-AF65-F5344CB8AC3E}">
        <p14:creationId xmlns:p14="http://schemas.microsoft.com/office/powerpoint/2010/main" val="20093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347F204-1707-E404-F36B-9F4426D4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76" y="2572512"/>
            <a:ext cx="7563906" cy="294363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Assigner un rôle </a:t>
            </a:r>
            <a:r>
              <a:rPr lang="en-CA" dirty="0"/>
              <a:t>👶</a:t>
            </a:r>
            <a:endParaRPr lang="fr-CA" dirty="0"/>
          </a:p>
          <a:p>
            <a:pPr lvl="1"/>
            <a:r>
              <a:rPr lang="fr-CA" dirty="0"/>
              <a:t> Assigner un rôle à un utilisateur dans l’action d’un contrôleur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19E8C-14D9-4A07-7B8E-74048DB12765}"/>
              </a:ext>
            </a:extLst>
          </p:cNvPr>
          <p:cNvSpPr/>
          <p:nvPr/>
        </p:nvSpPr>
        <p:spPr>
          <a:xfrm>
            <a:off x="4135400" y="2864899"/>
            <a:ext cx="2789656" cy="2377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0D2D2-0972-6576-35A9-180EC21A4406}"/>
              </a:ext>
            </a:extLst>
          </p:cNvPr>
          <p:cNvSpPr/>
          <p:nvPr/>
        </p:nvSpPr>
        <p:spPr>
          <a:xfrm>
            <a:off x="4477039" y="4751608"/>
            <a:ext cx="5130257" cy="2377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C27D94-5696-34F8-4833-8D4AE2855D60}"/>
              </a:ext>
            </a:extLst>
          </p:cNvPr>
          <p:cNvSpPr txBox="1"/>
          <p:nvPr/>
        </p:nvSpPr>
        <p:spPr>
          <a:xfrm>
            <a:off x="730542" y="2703795"/>
            <a:ext cx="270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Par exemple, seul un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peut en créer d’autres.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37F1E2-48C6-FEEA-A7AF-7D45DA237721}"/>
              </a:ext>
            </a:extLst>
          </p:cNvPr>
          <p:cNvSpPr txBox="1"/>
          <p:nvPr/>
        </p:nvSpPr>
        <p:spPr>
          <a:xfrm>
            <a:off x="795277" y="4504349"/>
            <a:ext cx="296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C’est la ligne de code importante : elle </a:t>
            </a:r>
            <a:r>
              <a:rPr lang="fr-CA" sz="1600" dirty="0">
                <a:solidFill>
                  <a:srgbClr val="FA4098"/>
                </a:solidFill>
              </a:rPr>
              <a:t>assigne un rôle</a:t>
            </a:r>
            <a:r>
              <a:rPr lang="fr-CA" sz="1600" dirty="0">
                <a:solidFill>
                  <a:srgbClr val="73B3D1"/>
                </a:solidFill>
              </a:rPr>
              <a:t> à un utilisateur.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DA07BBB-CCDE-FF56-3B0D-B93F5D69543E}"/>
              </a:ext>
            </a:extLst>
          </p:cNvPr>
          <p:cNvSpPr/>
          <p:nvPr/>
        </p:nvSpPr>
        <p:spPr>
          <a:xfrm>
            <a:off x="3534187" y="2666999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55DFE24-BBFD-E1F6-D1B1-E53D121C41D7}"/>
              </a:ext>
            </a:extLst>
          </p:cNvPr>
          <p:cNvSpPr/>
          <p:nvPr/>
        </p:nvSpPr>
        <p:spPr>
          <a:xfrm>
            <a:off x="3854984" y="4541296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87AE5CB-598A-02AA-17DA-AAE735C6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54" y="6082724"/>
            <a:ext cx="6258798" cy="25721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9D03C2D-089C-3C87-F320-EE698A9004CF}"/>
              </a:ext>
            </a:extLst>
          </p:cNvPr>
          <p:cNvSpPr txBox="1"/>
          <p:nvPr/>
        </p:nvSpPr>
        <p:spPr>
          <a:xfrm>
            <a:off x="8555012" y="5743506"/>
            <a:ext cx="273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FA4098"/>
                </a:solidFill>
              </a:rPr>
              <a:t>(Ou encore retirer un rôle ...)</a:t>
            </a:r>
          </a:p>
        </p:txBody>
      </p:sp>
    </p:spTree>
    <p:extLst>
      <p:ext uri="{BB962C8B-B14F-4D97-AF65-F5344CB8AC3E}">
        <p14:creationId xmlns:p14="http://schemas.microsoft.com/office/powerpoint/2010/main" val="4578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Stratégies d’autorisation (en résumé)</a:t>
            </a:r>
          </a:p>
          <a:p>
            <a:pPr lvl="1"/>
            <a:r>
              <a:rPr lang="fr-CA" dirty="0"/>
              <a:t> Authentification </a:t>
            </a:r>
            <a:r>
              <a:rPr lang="fr-CA" dirty="0">
                <a:solidFill>
                  <a:srgbClr val="FA4098"/>
                </a:solidFill>
              </a:rPr>
              <a:t>de base</a:t>
            </a:r>
          </a:p>
          <a:p>
            <a:pPr lvl="2"/>
            <a:r>
              <a:rPr lang="fr-CA" dirty="0"/>
              <a:t> Le simple fait de disposer d’un </a:t>
            </a:r>
            <a:r>
              <a:rPr lang="fr-CA" dirty="0" err="1">
                <a:solidFill>
                  <a:srgbClr val="FA4098"/>
                </a:solidFill>
              </a:rPr>
              <a:t>token</a:t>
            </a:r>
            <a:r>
              <a:rPr lang="fr-CA" dirty="0"/>
              <a:t> valide nous donne accès à toutes les actions avec l’annotation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]. Adapté pour des actions qui font seulement du sens pour un utilisateur authentifié.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Identifier</a:t>
            </a:r>
            <a:r>
              <a:rPr lang="fr-CA" dirty="0"/>
              <a:t> l’utilisateur qui envoie la requête grâce à son </a:t>
            </a:r>
            <a:r>
              <a:rPr lang="fr-CA" dirty="0" err="1">
                <a:solidFill>
                  <a:srgbClr val="FA4098"/>
                </a:solidFill>
              </a:rPr>
              <a:t>token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Adapté pour limiter qui peut utiliser / accéder un objet spécifique dans la base de données. (En vérifiant si l’utilisateur possède une relation avec l’objet)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Autorisation via un </a:t>
            </a:r>
            <a:r>
              <a:rPr lang="fr-CA" dirty="0">
                <a:solidFill>
                  <a:srgbClr val="FA4098"/>
                </a:solidFill>
              </a:rPr>
              <a:t>rôle</a:t>
            </a:r>
          </a:p>
          <a:p>
            <a:pPr lvl="2"/>
            <a:r>
              <a:rPr lang="fr-CA" dirty="0"/>
              <a:t> Adapté pour limiter l’accès à des actions plus privilégiées. (Bannir un utilisateur, supprimer ou accéder à du contenu normalement limité, etc.)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F3F930-76A2-07EC-38A9-5EB8F076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21" y="4310857"/>
            <a:ext cx="6626422" cy="24720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DE9A172-4AEA-DF55-C481-C0C9C0BB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92" y="4644512"/>
            <a:ext cx="4915880" cy="44930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68576-5973-D4B6-C16B-4BEED28B0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929" y="6024543"/>
            <a:ext cx="3172268" cy="30484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4A3CDF-E9B7-8AE7-10AB-A7DEFDD40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32" y="2691952"/>
            <a:ext cx="1371791" cy="26673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84863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rôle dynamiquement</a:t>
            </a:r>
          </a:p>
          <a:p>
            <a:pPr lvl="1"/>
            <a:r>
              <a:rPr lang="fr-CA" dirty="0"/>
              <a:t> (Dans une </a:t>
            </a:r>
            <a:r>
              <a:rPr lang="fr-CA" dirty="0">
                <a:solidFill>
                  <a:srgbClr val="FA4098"/>
                </a:solidFill>
              </a:rPr>
              <a:t>action</a:t>
            </a:r>
            <a:r>
              <a:rPr lang="fr-CA" dirty="0"/>
              <a:t> plutôt que dans le </a:t>
            </a:r>
            <a:r>
              <a:rPr lang="fr-CA" dirty="0" err="1">
                <a:solidFill>
                  <a:srgbClr val="FA4098"/>
                </a:solidFill>
              </a:rPr>
              <a:t>seed</a:t>
            </a:r>
            <a:r>
              <a:rPr lang="fr-CA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E35D09-25D9-06D0-8373-B832891C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69" y="2276625"/>
            <a:ext cx="8862262" cy="422354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3E2247-BCB6-F30C-5140-7699DCC6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69" y="1590940"/>
            <a:ext cx="5070171" cy="114993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0A24E7A-2AB9-E1E6-FA02-94348D8B5051}"/>
              </a:ext>
            </a:extLst>
          </p:cNvPr>
          <p:cNvSpPr txBox="1"/>
          <p:nvPr/>
        </p:nvSpPr>
        <p:spPr>
          <a:xfrm>
            <a:off x="9400528" y="1283163"/>
            <a:ext cx="273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(Ou encore supprimer un rôle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BF682-BAD4-2F5A-DA1E-E81480E0E202}"/>
              </a:ext>
            </a:extLst>
          </p:cNvPr>
          <p:cNvSpPr/>
          <p:nvPr/>
        </p:nvSpPr>
        <p:spPr>
          <a:xfrm>
            <a:off x="3580663" y="4449859"/>
            <a:ext cx="6312483" cy="2377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176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5" ma:contentTypeDescription="Create a new document." ma:contentTypeScope="" ma:versionID="d47492a41f6660b80229fbe56dfa86c3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e9ddd18a04eb091d82c3c5529d6a5468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D4E3F-366D-4C21-B678-CD16BECA384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3ab252c-4429-4d3c-b354-a26bac7f17c4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62703-F935-49E4-917B-1F00F7AB214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34357</TotalTime>
  <Words>452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13</vt:lpstr>
      <vt:lpstr>Rôles</vt:lpstr>
      <vt:lpstr>Rôles</vt:lpstr>
      <vt:lpstr>Rôles</vt:lpstr>
      <vt:lpstr>Rôles</vt:lpstr>
      <vt:lpstr>Rôles</vt:lpstr>
      <vt:lpstr>Rôles</vt:lpstr>
      <vt:lpstr>Rôles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8462</cp:revision>
  <dcterms:created xsi:type="dcterms:W3CDTF">2021-06-05T18:50:42Z</dcterms:created>
  <dcterms:modified xsi:type="dcterms:W3CDTF">2023-04-25T21:08:05Z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