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59" r:id="rId6"/>
    <p:sldId id="367" r:id="rId7"/>
    <p:sldId id="368" r:id="rId8"/>
    <p:sldId id="369" r:id="rId9"/>
    <p:sldId id="371" r:id="rId10"/>
    <p:sldId id="372" r:id="rId11"/>
    <p:sldId id="402" r:id="rId12"/>
    <p:sldId id="407" r:id="rId13"/>
    <p:sldId id="377" r:id="rId14"/>
    <p:sldId id="378" r:id="rId15"/>
    <p:sldId id="379" r:id="rId16"/>
    <p:sldId id="403" r:id="rId17"/>
    <p:sldId id="380" r:id="rId18"/>
    <p:sldId id="381" r:id="rId19"/>
    <p:sldId id="382" r:id="rId20"/>
    <p:sldId id="404" r:id="rId21"/>
    <p:sldId id="383" r:id="rId22"/>
    <p:sldId id="384" r:id="rId23"/>
    <p:sldId id="385" r:id="rId24"/>
    <p:sldId id="386" r:id="rId25"/>
    <p:sldId id="389" r:id="rId26"/>
    <p:sldId id="390" r:id="rId27"/>
    <p:sldId id="387" r:id="rId28"/>
    <p:sldId id="388" r:id="rId29"/>
    <p:sldId id="405" r:id="rId30"/>
    <p:sldId id="401" r:id="rId31"/>
    <p:sldId id="4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Lst>
        </p14:section>
        <p14:section name="Stockage local" id="{43C3DF6F-C8B1-42D4-8EC3-4E4137D865D2}">
          <p14:sldIdLst>
            <p14:sldId id="367"/>
            <p14:sldId id="368"/>
            <p14:sldId id="369"/>
            <p14:sldId id="371"/>
            <p14:sldId id="372"/>
            <p14:sldId id="402"/>
            <p14:sldId id="407"/>
          </p14:sldIdLst>
        </p14:section>
        <p14:section name="Internationalisation" id="{78997F95-7BD3-420A-A145-ED22A8AF2DD9}">
          <p14:sldIdLst>
            <p14:sldId id="377"/>
            <p14:sldId id="378"/>
            <p14:sldId id="379"/>
            <p14:sldId id="403"/>
            <p14:sldId id="380"/>
            <p14:sldId id="381"/>
            <p14:sldId id="382"/>
            <p14:sldId id="404"/>
          </p14:sldIdLst>
        </p14:section>
        <p14:section name="Requêtes avec Token" id="{0D18AA54-DF78-4038-9869-1D58B21D4713}">
          <p14:sldIdLst>
            <p14:sldId id="383"/>
            <p14:sldId id="384"/>
            <p14:sldId id="385"/>
            <p14:sldId id="386"/>
            <p14:sldId id="389"/>
            <p14:sldId id="390"/>
            <p14:sldId id="387"/>
            <p14:sldId id="388"/>
            <p14:sldId id="405"/>
          </p14:sldIdLst>
        </p14:section>
        <p14:section name="Astuces variées" id="{AC0DB7BC-05F2-4818-8E6C-16DB784A5AF0}">
          <p14:sldIdLst>
            <p14:sldId id="401"/>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B3D1"/>
    <a:srgbClr val="FA4098"/>
    <a:srgbClr val="9073D1"/>
    <a:srgbClr val="7385D1"/>
    <a:srgbClr val="739CD1"/>
    <a:srgbClr val="B177BF"/>
    <a:srgbClr val="FFFFFF"/>
    <a:srgbClr val="000000"/>
    <a:srgbClr val="BF779D"/>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75C69-0AB1-4DF0-9674-EEF0D07A53F3}" v="2" dt="2023-02-25T20:58:18.99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6727" autoAdjust="0"/>
  </p:normalViewPr>
  <p:slideViewPr>
    <p:cSldViewPr snapToGrid="0">
      <p:cViewPr varScale="1">
        <p:scale>
          <a:sx n="110" d="100"/>
          <a:sy n="110" d="100"/>
        </p:scale>
        <p:origin x="984" y="96"/>
      </p:cViewPr>
      <p:guideLst/>
    </p:cSldViewPr>
  </p:slideViewPr>
  <p:outlineViewPr>
    <p:cViewPr>
      <p:scale>
        <a:sx n="33" d="100"/>
        <a:sy n="33" d="100"/>
      </p:scale>
      <p:origin x="0" y="-2556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umière Sébastien" userId="S::sebastien.derumiere@cegepmontpetit.ca::b9cc7026-ea51-432d-bc21-29e951e71528" providerId="AD" clId="Web-{F2975C69-0AB1-4DF0-9674-EEF0D07A53F3}"/>
    <pc:docChg chg="modSld">
      <pc:chgData name="Derumière Sébastien" userId="S::sebastien.derumiere@cegepmontpetit.ca::b9cc7026-ea51-432d-bc21-29e951e71528" providerId="AD" clId="Web-{F2975C69-0AB1-4DF0-9674-EEF0D07A53F3}" dt="2023-02-25T20:58:18.997" v="1" actId="1076"/>
      <pc:docMkLst>
        <pc:docMk/>
      </pc:docMkLst>
      <pc:sldChg chg="modSp">
        <pc:chgData name="Derumière Sébastien" userId="S::sebastien.derumiere@cegepmontpetit.ca::b9cc7026-ea51-432d-bc21-29e951e71528" providerId="AD" clId="Web-{F2975C69-0AB1-4DF0-9674-EEF0D07A53F3}" dt="2023-02-25T20:58:18.997" v="1" actId="1076"/>
        <pc:sldMkLst>
          <pc:docMk/>
          <pc:sldMk cId="2560195341" sldId="405"/>
        </pc:sldMkLst>
        <pc:picChg chg="mod">
          <ac:chgData name="Derumière Sébastien" userId="S::sebastien.derumiere@cegepmontpetit.ca::b9cc7026-ea51-432d-bc21-29e951e71528" providerId="AD" clId="Web-{F2975C69-0AB1-4DF0-9674-EEF0D07A53F3}" dt="2023-02-25T20:58:18.997" v="1" actId="1076"/>
          <ac:picMkLst>
            <pc:docMk/>
            <pc:sldMk cId="2560195341" sldId="405"/>
            <ac:picMk id="7" creationId="{87593264-47F3-68B3-46A7-E9904F47DC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2023-02-25</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orientée services</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2023-02-25</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4</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a:bodyPr>
          <a:lstStyle/>
          <a:p>
            <a:r>
              <a:rPr lang="fr-CA" sz="2000" noProof="0" dirty="0"/>
              <a:t>Stockage local, i18n, requêtes avec authentification</a:t>
            </a:r>
          </a:p>
        </p:txBody>
      </p:sp>
      <p:pic>
        <p:nvPicPr>
          <p:cNvPr id="5" name="Image 4">
            <a:extLst>
              <a:ext uri="{FF2B5EF4-FFF2-40B4-BE49-F238E27FC236}">
                <a16:creationId xmlns:a16="http://schemas.microsoft.com/office/drawing/2014/main" id="{258DC693-2FF8-4026-BB8F-A115E67BC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8280" y="4261103"/>
            <a:ext cx="1615439" cy="1615439"/>
          </a:xfrm>
          <a:prstGeom prst="rect">
            <a:avLst/>
          </a:prstGeom>
        </p:spPr>
      </p:pic>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474" y="5356953"/>
            <a:ext cx="887830" cy="887830"/>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3" name="Espace réservé du contenu 2">
            <a:extLst>
              <a:ext uri="{FF2B5EF4-FFF2-40B4-BE49-F238E27FC236}">
                <a16:creationId xmlns:a16="http://schemas.microsoft.com/office/drawing/2014/main" id="{892A2D13-00EA-4763-A107-9ECD70C5F124}"/>
              </a:ext>
            </a:extLst>
          </p:cNvPr>
          <p:cNvSpPr>
            <a:spLocks noGrp="1"/>
          </p:cNvSpPr>
          <p:nvPr>
            <p:ph idx="1"/>
          </p:nvPr>
        </p:nvSpPr>
        <p:spPr/>
        <p:txBody>
          <a:bodyPr/>
          <a:lstStyle/>
          <a:p>
            <a:r>
              <a:rPr lang="fr-CA" dirty="0"/>
              <a:t> Internationalisation</a:t>
            </a:r>
          </a:p>
          <a:p>
            <a:pPr lvl="1"/>
            <a:r>
              <a:rPr lang="fr-CA" dirty="0"/>
              <a:t> Également appelée </a:t>
            </a:r>
            <a:r>
              <a:rPr lang="fr-CA" dirty="0">
                <a:solidFill>
                  <a:srgbClr val="FA4098"/>
                </a:solidFill>
              </a:rPr>
              <a:t>i18n</a:t>
            </a:r>
            <a:r>
              <a:rPr lang="fr-CA" dirty="0"/>
              <a:t>, permet l’affichage de notre application Web en plusieurs langues. 👅</a:t>
            </a:r>
          </a:p>
          <a:p>
            <a:pPr lvl="1"/>
            <a:endParaRPr lang="fr-CA" dirty="0"/>
          </a:p>
          <a:p>
            <a:pPr lvl="1"/>
            <a:r>
              <a:rPr lang="fr-CA" dirty="0"/>
              <a:t> </a:t>
            </a:r>
            <a:r>
              <a:rPr lang="fr-CA" dirty="0">
                <a:solidFill>
                  <a:srgbClr val="FA4098"/>
                </a:solidFill>
              </a:rPr>
              <a:t>Étape 1</a:t>
            </a:r>
            <a:r>
              <a:rPr lang="fr-CA" dirty="0"/>
              <a:t> : Installer deux nouvelles dépendances </a:t>
            </a:r>
            <a:r>
              <a:rPr lang="fr-CA" dirty="0" err="1"/>
              <a:t>npm</a:t>
            </a:r>
            <a:r>
              <a:rPr lang="fr-CA" dirty="0"/>
              <a:t>* 📦</a:t>
            </a:r>
          </a:p>
          <a:p>
            <a:pPr lvl="2"/>
            <a:r>
              <a:rPr lang="fr-CA" dirty="0"/>
              <a:t> </a:t>
            </a:r>
            <a:r>
              <a:rPr lang="fr-CA" b="1" dirty="0">
                <a:solidFill>
                  <a:schemeClr val="tx1"/>
                </a:solidFill>
                <a:latin typeface="Courier New" panose="02070309020205020404" pitchFamily="49" charset="0"/>
                <a:cs typeface="Courier New" panose="02070309020205020404" pitchFamily="49" charset="0"/>
              </a:rPr>
              <a:t>npm install @ngx-translate/core</a:t>
            </a:r>
          </a:p>
          <a:p>
            <a:pPr lvl="2"/>
            <a:r>
              <a:rPr lang="fr-CA" b="0" dirty="0">
                <a:effectLst/>
              </a:rPr>
              <a:t> </a:t>
            </a:r>
            <a:r>
              <a:rPr lang="fr-CA" b="1" dirty="0">
                <a:solidFill>
                  <a:schemeClr val="tx1"/>
                </a:solidFill>
                <a:effectLst/>
                <a:latin typeface="Courier New" panose="02070309020205020404" pitchFamily="49" charset="0"/>
                <a:cs typeface="Courier New" panose="02070309020205020404" pitchFamily="49" charset="0"/>
              </a:rPr>
              <a:t>npm install @ngx-translate/http-loader</a:t>
            </a:r>
            <a:endParaRPr lang="fr-CA" b="1" dirty="0">
              <a:solidFill>
                <a:schemeClr val="tx1"/>
              </a:solidFill>
              <a:latin typeface="Courier New" panose="02070309020205020404" pitchFamily="49" charset="0"/>
              <a:cs typeface="Courier New" panose="02070309020205020404" pitchFamily="49" charset="0"/>
            </a:endParaRPr>
          </a:p>
          <a:p>
            <a:pPr lvl="2"/>
            <a:r>
              <a:rPr lang="fr-CA" dirty="0"/>
              <a:t> Redémarrer Visual Studio Code 💙 s’il ne détecte pas les nouveaux fichiers.</a:t>
            </a:r>
          </a:p>
          <a:p>
            <a:pPr lvl="3"/>
            <a:endParaRPr lang="fr-CA" dirty="0"/>
          </a:p>
        </p:txBody>
      </p:sp>
      <p:sp>
        <p:nvSpPr>
          <p:cNvPr id="4" name="ZoneTexte 3">
            <a:extLst>
              <a:ext uri="{FF2B5EF4-FFF2-40B4-BE49-F238E27FC236}">
                <a16:creationId xmlns:a16="http://schemas.microsoft.com/office/drawing/2014/main" id="{B5E4FD25-392D-7DE6-1B8C-DC4BBFCB9F2E}"/>
              </a:ext>
            </a:extLst>
          </p:cNvPr>
          <p:cNvSpPr txBox="1"/>
          <p:nvPr/>
        </p:nvSpPr>
        <p:spPr>
          <a:xfrm>
            <a:off x="0" y="6550223"/>
            <a:ext cx="12192000" cy="307777"/>
          </a:xfrm>
          <a:prstGeom prst="rect">
            <a:avLst/>
          </a:prstGeom>
          <a:noFill/>
        </p:spPr>
        <p:txBody>
          <a:bodyPr wrap="square" rtlCol="0">
            <a:spAutoFit/>
          </a:bodyPr>
          <a:lstStyle/>
          <a:p>
            <a:r>
              <a:rPr lang="fr-CA" sz="1400" dirty="0">
                <a:solidFill>
                  <a:srgbClr val="739CD1"/>
                </a:solidFill>
              </a:rPr>
              <a:t>*Il existe bien des manières d’implémenter l’internationalisation. Nous utiliserons cette méthode qui est plutôt simple.</a:t>
            </a:r>
          </a:p>
        </p:txBody>
      </p:sp>
    </p:spTree>
    <p:extLst>
      <p:ext uri="{BB962C8B-B14F-4D97-AF65-F5344CB8AC3E}">
        <p14:creationId xmlns:p14="http://schemas.microsoft.com/office/powerpoint/2010/main" val="64887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CFF4AFDA-597E-4FBD-889A-DE734D90E325}"/>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2</a:t>
            </a:r>
            <a:r>
              <a:rPr lang="fr-CA" dirty="0"/>
              <a:t> : Configuration dans </a:t>
            </a:r>
            <a:r>
              <a:rPr lang="fr-CA" dirty="0">
                <a:solidFill>
                  <a:srgbClr val="FA4098"/>
                </a:solidFill>
              </a:rPr>
              <a:t>app.module.ts</a:t>
            </a:r>
          </a:p>
          <a:p>
            <a:pPr lvl="2"/>
            <a:r>
              <a:rPr lang="fr-CA" dirty="0"/>
              <a:t> Nous </a:t>
            </a:r>
            <a:r>
              <a:rPr lang="fr-CA"/>
              <a:t>aurons besoin </a:t>
            </a:r>
            <a:r>
              <a:rPr lang="fr-CA" dirty="0"/>
              <a:t>de 2 choses :</a:t>
            </a:r>
          </a:p>
          <a:p>
            <a:pPr lvl="3"/>
            <a:r>
              <a:rPr lang="fr-CA" b="1" dirty="0"/>
              <a:t> TranslateModule</a:t>
            </a:r>
            <a:r>
              <a:rPr lang="fr-CA" dirty="0"/>
              <a:t>, qui permet de configurer la traduction.</a:t>
            </a:r>
          </a:p>
          <a:p>
            <a:pPr lvl="3"/>
            <a:r>
              <a:rPr lang="fr-CA" dirty="0"/>
              <a:t> </a:t>
            </a:r>
            <a:r>
              <a:rPr lang="fr-CA" b="1" dirty="0"/>
              <a:t>TranslateHttpLoader</a:t>
            </a:r>
            <a:r>
              <a:rPr lang="fr-CA" dirty="0"/>
              <a:t>, qui chargera des traductions depuis des fichiers que nous allons produire.</a:t>
            </a:r>
          </a:p>
        </p:txBody>
      </p:sp>
      <p:pic>
        <p:nvPicPr>
          <p:cNvPr id="6" name="Image 5">
            <a:extLst>
              <a:ext uri="{FF2B5EF4-FFF2-40B4-BE49-F238E27FC236}">
                <a16:creationId xmlns:a16="http://schemas.microsoft.com/office/drawing/2014/main" id="{0F04B796-3108-45BF-A914-D57898691C80}"/>
              </a:ext>
            </a:extLst>
          </p:cNvPr>
          <p:cNvPicPr>
            <a:picLocks noChangeAspect="1"/>
          </p:cNvPicPr>
          <p:nvPr/>
        </p:nvPicPr>
        <p:blipFill>
          <a:blip r:embed="rId2"/>
          <a:stretch>
            <a:fillRect/>
          </a:stretch>
        </p:blipFill>
        <p:spPr>
          <a:xfrm>
            <a:off x="241710" y="3108960"/>
            <a:ext cx="4236335" cy="3639859"/>
          </a:xfrm>
          <a:prstGeom prst="rect">
            <a:avLst/>
          </a:prstGeom>
          <a:ln w="28575">
            <a:solidFill>
              <a:srgbClr val="739CD1"/>
            </a:solidFill>
          </a:ln>
        </p:spPr>
      </p:pic>
      <p:sp>
        <p:nvSpPr>
          <p:cNvPr id="7" name="Rectangle 6">
            <a:extLst>
              <a:ext uri="{FF2B5EF4-FFF2-40B4-BE49-F238E27FC236}">
                <a16:creationId xmlns:a16="http://schemas.microsoft.com/office/drawing/2014/main" id="{B5A7A6C5-C6F0-46BE-81B7-31F1CC26AAA3}"/>
              </a:ext>
            </a:extLst>
          </p:cNvPr>
          <p:cNvSpPr/>
          <p:nvPr/>
        </p:nvSpPr>
        <p:spPr>
          <a:xfrm>
            <a:off x="603504" y="3663768"/>
            <a:ext cx="2645664" cy="1334952"/>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581722F4-6166-4FB9-BF74-F3C2178A7118}"/>
              </a:ext>
            </a:extLst>
          </p:cNvPr>
          <p:cNvSpPr/>
          <p:nvPr/>
        </p:nvSpPr>
        <p:spPr>
          <a:xfrm>
            <a:off x="292608" y="6047231"/>
            <a:ext cx="4114800" cy="684541"/>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ZoneTexte 8">
            <a:extLst>
              <a:ext uri="{FF2B5EF4-FFF2-40B4-BE49-F238E27FC236}">
                <a16:creationId xmlns:a16="http://schemas.microsoft.com/office/drawing/2014/main" id="{C2FD3999-5ABD-49C6-A5BE-FE844BE3B4D2}"/>
              </a:ext>
            </a:extLst>
          </p:cNvPr>
          <p:cNvSpPr txBox="1"/>
          <p:nvPr/>
        </p:nvSpPr>
        <p:spPr>
          <a:xfrm>
            <a:off x="3170028" y="3047810"/>
            <a:ext cx="1536192" cy="338554"/>
          </a:xfrm>
          <a:prstGeom prst="rect">
            <a:avLst/>
          </a:prstGeom>
          <a:noFill/>
        </p:spPr>
        <p:txBody>
          <a:bodyPr wrap="square" rtlCol="0">
            <a:spAutoFit/>
          </a:bodyPr>
          <a:lstStyle/>
          <a:p>
            <a:r>
              <a:rPr lang="fr-CA" sz="1600" dirty="0">
                <a:solidFill>
                  <a:srgbClr val="739CD1"/>
                </a:solidFill>
              </a:rPr>
              <a:t>app.module.ts</a:t>
            </a:r>
          </a:p>
        </p:txBody>
      </p:sp>
      <p:sp>
        <p:nvSpPr>
          <p:cNvPr id="10" name="ZoneTexte 9">
            <a:extLst>
              <a:ext uri="{FF2B5EF4-FFF2-40B4-BE49-F238E27FC236}">
                <a16:creationId xmlns:a16="http://schemas.microsoft.com/office/drawing/2014/main" id="{DFC38EAC-09F2-43F2-9FC7-2C44BB809612}"/>
              </a:ext>
            </a:extLst>
          </p:cNvPr>
          <p:cNvSpPr txBox="1"/>
          <p:nvPr/>
        </p:nvSpPr>
        <p:spPr>
          <a:xfrm>
            <a:off x="4706220" y="4008078"/>
            <a:ext cx="6830993" cy="923330"/>
          </a:xfrm>
          <a:prstGeom prst="rect">
            <a:avLst/>
          </a:prstGeom>
          <a:noFill/>
        </p:spPr>
        <p:txBody>
          <a:bodyPr wrap="square" rtlCol="0">
            <a:spAutoFit/>
          </a:bodyPr>
          <a:lstStyle/>
          <a:p>
            <a:r>
              <a:rPr lang="fr-CA" dirty="0">
                <a:solidFill>
                  <a:srgbClr val="739CD1"/>
                </a:solidFill>
              </a:rPr>
              <a:t>Cette partie sert à configurer comment seront générées / chargées nos traductions. Dans notre cas, ce sera à l’aide d’un </a:t>
            </a:r>
            <a:r>
              <a:rPr lang="fr-CA" b="1" dirty="0">
                <a:solidFill>
                  <a:srgbClr val="739CD1"/>
                </a:solidFill>
              </a:rPr>
              <a:t>TranslateHttpLoader</a:t>
            </a:r>
            <a:r>
              <a:rPr lang="fr-CA" dirty="0">
                <a:solidFill>
                  <a:srgbClr val="739CD1"/>
                </a:solidFill>
              </a:rPr>
              <a:t>. On indique également que </a:t>
            </a:r>
            <a:r>
              <a:rPr lang="fr-CA" b="1" dirty="0">
                <a:solidFill>
                  <a:srgbClr val="739CD1"/>
                </a:solidFill>
              </a:rPr>
              <a:t>HttpClient</a:t>
            </a:r>
            <a:r>
              <a:rPr lang="fr-CA" dirty="0">
                <a:solidFill>
                  <a:srgbClr val="739CD1"/>
                </a:solidFill>
              </a:rPr>
              <a:t> est une dépendance associée.</a:t>
            </a:r>
            <a:endParaRPr lang="fr-CA" b="1" dirty="0">
              <a:solidFill>
                <a:srgbClr val="739CD1"/>
              </a:solidFill>
            </a:endParaRPr>
          </a:p>
        </p:txBody>
      </p:sp>
      <p:sp>
        <p:nvSpPr>
          <p:cNvPr id="11" name="Flèche : droite 10">
            <a:extLst>
              <a:ext uri="{FF2B5EF4-FFF2-40B4-BE49-F238E27FC236}">
                <a16:creationId xmlns:a16="http://schemas.microsoft.com/office/drawing/2014/main" id="{F96C5D51-5605-4C1C-A096-F89685F65467}"/>
              </a:ext>
            </a:extLst>
          </p:cNvPr>
          <p:cNvSpPr/>
          <p:nvPr/>
        </p:nvSpPr>
        <p:spPr>
          <a:xfrm rot="10800000">
            <a:off x="3477343" y="4117842"/>
            <a:ext cx="1127172"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7DF717CC-9A29-4E4A-8FE0-D02A287E189B}"/>
              </a:ext>
            </a:extLst>
          </p:cNvPr>
          <p:cNvSpPr txBox="1"/>
          <p:nvPr/>
        </p:nvSpPr>
        <p:spPr>
          <a:xfrm>
            <a:off x="6096000" y="5875349"/>
            <a:ext cx="6110676" cy="923330"/>
          </a:xfrm>
          <a:prstGeom prst="rect">
            <a:avLst/>
          </a:prstGeom>
          <a:noFill/>
        </p:spPr>
        <p:txBody>
          <a:bodyPr wrap="square" rtlCol="0">
            <a:spAutoFit/>
          </a:bodyPr>
          <a:lstStyle/>
          <a:p>
            <a:r>
              <a:rPr lang="fr-CA" dirty="0">
                <a:solidFill>
                  <a:srgbClr val="739CD1"/>
                </a:solidFill>
              </a:rPr>
              <a:t>Nous avons besoin de créer cette fonction exportable pour instancier un TranslateHttpLoader qui a accès à la dépendance HttpClient. </a:t>
            </a:r>
            <a:endParaRPr lang="fr-CA" b="1" dirty="0">
              <a:solidFill>
                <a:srgbClr val="739CD1"/>
              </a:solidFill>
            </a:endParaRPr>
          </a:p>
        </p:txBody>
      </p:sp>
      <p:sp>
        <p:nvSpPr>
          <p:cNvPr id="13" name="Flèche : droite 12">
            <a:extLst>
              <a:ext uri="{FF2B5EF4-FFF2-40B4-BE49-F238E27FC236}">
                <a16:creationId xmlns:a16="http://schemas.microsoft.com/office/drawing/2014/main" id="{302F60B2-F890-424E-9766-E4E0A231B665}"/>
              </a:ext>
            </a:extLst>
          </p:cNvPr>
          <p:cNvSpPr/>
          <p:nvPr/>
        </p:nvSpPr>
        <p:spPr>
          <a:xfrm rot="10800000">
            <a:off x="4604515" y="6147238"/>
            <a:ext cx="1420848"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5" name="Connecteur droit avec flèche 14">
            <a:extLst>
              <a:ext uri="{FF2B5EF4-FFF2-40B4-BE49-F238E27FC236}">
                <a16:creationId xmlns:a16="http://schemas.microsoft.com/office/drawing/2014/main" id="{75D94FBD-92C0-4902-A7CD-6640765FCC6A}"/>
              </a:ext>
            </a:extLst>
          </p:cNvPr>
          <p:cNvCxnSpPr>
            <a:cxnSpLocks/>
          </p:cNvCxnSpPr>
          <p:nvPr/>
        </p:nvCxnSpPr>
        <p:spPr>
          <a:xfrm flipV="1">
            <a:off x="2505456" y="4468369"/>
            <a:ext cx="152400" cy="1627631"/>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62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520783" y="1150572"/>
            <a:ext cx="11118135" cy="5349599"/>
          </a:xfrm>
        </p:spPr>
        <p:txBody>
          <a:bodyPr/>
          <a:lstStyle/>
          <a:p>
            <a:r>
              <a:rPr lang="fr-CA" dirty="0"/>
              <a:t> Internationalisation</a:t>
            </a:r>
          </a:p>
          <a:p>
            <a:pPr lvl="1"/>
            <a:r>
              <a:rPr lang="fr-CA" dirty="0"/>
              <a:t> </a:t>
            </a:r>
            <a:r>
              <a:rPr lang="fr-CA" dirty="0">
                <a:solidFill>
                  <a:srgbClr val="FA4098"/>
                </a:solidFill>
              </a:rPr>
              <a:t>Étape 3</a:t>
            </a:r>
            <a:r>
              <a:rPr lang="fr-CA" dirty="0"/>
              <a:t> : Dans le composant qu’on souhaite rendre internationalisé, injecter le service TranslateService et définir la langue par défaut.</a:t>
            </a:r>
          </a:p>
          <a:p>
            <a:pPr lvl="1"/>
            <a:endParaRPr lang="fr-CA" dirty="0"/>
          </a:p>
          <a:p>
            <a:pPr lvl="1"/>
            <a:endParaRPr lang="fr-CA" dirty="0"/>
          </a:p>
          <a:p>
            <a:pPr lvl="1"/>
            <a:endParaRPr lang="fr-CA" dirty="0"/>
          </a:p>
          <a:p>
            <a:pPr lvl="1"/>
            <a:endParaRPr lang="fr-CA" dirty="0"/>
          </a:p>
          <a:p>
            <a:pPr lvl="1"/>
            <a:endParaRPr lang="fr-CA"/>
          </a:p>
          <a:p>
            <a:pPr lvl="1"/>
            <a:endParaRPr lang="fr-CA" dirty="0"/>
          </a:p>
          <a:p>
            <a:pPr lvl="2"/>
            <a:r>
              <a:rPr lang="fr-CA" dirty="0"/>
              <a:t> Dans le </a:t>
            </a:r>
            <a:r>
              <a:rPr lang="fr-CA" b="1" dirty="0"/>
              <a:t>constructeur</a:t>
            </a:r>
            <a:r>
              <a:rPr lang="fr-CA" dirty="0"/>
              <a:t> : On a injecté </a:t>
            </a:r>
            <a:r>
              <a:rPr lang="fr-CA" dirty="0">
                <a:solidFill>
                  <a:srgbClr val="FA4098"/>
                </a:solidFill>
              </a:rPr>
              <a:t>TranslateService</a:t>
            </a:r>
            <a:r>
              <a:rPr lang="fr-CA" dirty="0"/>
              <a:t>.</a:t>
            </a:r>
          </a:p>
          <a:p>
            <a:pPr lvl="3"/>
            <a:r>
              <a:rPr lang="fr-CA" dirty="0"/>
              <a:t> Dans le </a:t>
            </a:r>
            <a:r>
              <a:rPr lang="fr-CA" b="1" dirty="0"/>
              <a:t>corps du constructeur</a:t>
            </a:r>
            <a:r>
              <a:rPr lang="fr-CA" dirty="0"/>
              <a:t>, on a définit la </a:t>
            </a:r>
            <a:r>
              <a:rPr lang="fr-CA" b="1" dirty="0"/>
              <a:t>langue par défaut </a:t>
            </a:r>
            <a:r>
              <a:rPr lang="fr-CA" dirty="0"/>
              <a:t>au service. (Dans ce cas-ci, </a:t>
            </a:r>
            <a:r>
              <a:rPr lang="fr-CA" dirty="0">
                <a:solidFill>
                  <a:srgbClr val="FA4098"/>
                </a:solidFill>
              </a:rPr>
              <a:t>"fr"</a:t>
            </a:r>
            <a:r>
              <a:rPr lang="fr-CA" dirty="0"/>
              <a:t>)</a:t>
            </a:r>
          </a:p>
          <a:p>
            <a:pPr lvl="2"/>
            <a:r>
              <a:rPr lang="fr-CA" dirty="0"/>
              <a:t> La langue par défaut a été spécifiée dans une variable de classe. Ce n’est pas obligatoire, mais cette variable nous servira plus tard.</a:t>
            </a:r>
          </a:p>
        </p:txBody>
      </p:sp>
      <p:pic>
        <p:nvPicPr>
          <p:cNvPr id="14" name="Image 13">
            <a:extLst>
              <a:ext uri="{FF2B5EF4-FFF2-40B4-BE49-F238E27FC236}">
                <a16:creationId xmlns:a16="http://schemas.microsoft.com/office/drawing/2014/main" id="{EA69763E-BB3B-45FB-8696-549E7AD36CCA}"/>
              </a:ext>
            </a:extLst>
          </p:cNvPr>
          <p:cNvPicPr>
            <a:picLocks noChangeAspect="1"/>
          </p:cNvPicPr>
          <p:nvPr/>
        </p:nvPicPr>
        <p:blipFill>
          <a:blip r:embed="rId2"/>
          <a:stretch>
            <a:fillRect/>
          </a:stretch>
        </p:blipFill>
        <p:spPr>
          <a:xfrm>
            <a:off x="1447560" y="2940911"/>
            <a:ext cx="6163535" cy="1667108"/>
          </a:xfrm>
          <a:prstGeom prst="rect">
            <a:avLst/>
          </a:prstGeom>
          <a:ln w="28575">
            <a:solidFill>
              <a:srgbClr val="739CD1"/>
            </a:solidFill>
          </a:ln>
        </p:spPr>
      </p:pic>
      <p:pic>
        <p:nvPicPr>
          <p:cNvPr id="5" name="Image 4">
            <a:extLst>
              <a:ext uri="{FF2B5EF4-FFF2-40B4-BE49-F238E27FC236}">
                <a16:creationId xmlns:a16="http://schemas.microsoft.com/office/drawing/2014/main" id="{DF155E8D-96E6-4164-A19E-534007FD0E94}"/>
              </a:ext>
            </a:extLst>
          </p:cNvPr>
          <p:cNvPicPr>
            <a:picLocks noChangeAspect="1"/>
          </p:cNvPicPr>
          <p:nvPr/>
        </p:nvPicPr>
        <p:blipFill>
          <a:blip r:embed="rId3"/>
          <a:stretch>
            <a:fillRect/>
          </a:stretch>
        </p:blipFill>
        <p:spPr>
          <a:xfrm>
            <a:off x="1447560" y="2413238"/>
            <a:ext cx="6293150" cy="405753"/>
          </a:xfrm>
          <a:prstGeom prst="rect">
            <a:avLst/>
          </a:prstGeom>
          <a:ln w="28575">
            <a:solidFill>
              <a:srgbClr val="739CD1"/>
            </a:solidFill>
          </a:ln>
        </p:spPr>
      </p:pic>
    </p:spTree>
    <p:extLst>
      <p:ext uri="{BB962C8B-B14F-4D97-AF65-F5344CB8AC3E}">
        <p14:creationId xmlns:p14="http://schemas.microsoft.com/office/powerpoint/2010/main" val="49986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4</a:t>
            </a:r>
            <a:r>
              <a:rPr lang="fr-CA" dirty="0"/>
              <a:t> </a:t>
            </a:r>
            <a:r>
              <a:rPr lang="fr-CA"/>
              <a:t>: Étiqueter les contenus internationalisés dans le </a:t>
            </a:r>
            <a:r>
              <a:rPr lang="fr-CA" b="1"/>
              <a:t>template HTML </a:t>
            </a:r>
            <a:r>
              <a:rPr lang="fr-CA"/>
              <a:t>du composant. Il y a plusieurs manières de le faire !</a:t>
            </a:r>
          </a:p>
          <a:p>
            <a:pPr lvl="2"/>
            <a:r>
              <a:rPr lang="fr-CA"/>
              <a:t> </a:t>
            </a:r>
            <a:r>
              <a:rPr lang="fr-CA" dirty="0">
                <a:solidFill>
                  <a:srgbClr val="FA4098"/>
                </a:solidFill>
              </a:rPr>
              <a:t>#1</a:t>
            </a:r>
            <a:r>
              <a:rPr lang="fr-CA" dirty="0"/>
              <a:t> « Translation pipe »</a:t>
            </a:r>
          </a:p>
          <a:p>
            <a:pPr lvl="2"/>
            <a:endParaRPr lang="fr-CA" dirty="0"/>
          </a:p>
          <a:p>
            <a:pPr marL="914400" lvl="2" indent="0">
              <a:buNone/>
            </a:pPr>
            <a:endParaRPr lang="fr-CA" dirty="0"/>
          </a:p>
          <a:p>
            <a:pPr lvl="2"/>
            <a:r>
              <a:rPr lang="fr-CA" dirty="0"/>
              <a:t> </a:t>
            </a:r>
            <a:r>
              <a:rPr lang="fr-CA" dirty="0">
                <a:solidFill>
                  <a:srgbClr val="FA4098"/>
                </a:solidFill>
              </a:rPr>
              <a:t>#2</a:t>
            </a:r>
            <a:r>
              <a:rPr lang="fr-CA" dirty="0"/>
              <a:t> « Translation directive » en attribut</a:t>
            </a:r>
          </a:p>
          <a:p>
            <a:pPr lvl="2"/>
            <a:endParaRPr lang="fr-CA" dirty="0"/>
          </a:p>
          <a:p>
            <a:pPr lvl="2"/>
            <a:endParaRPr lang="fr-CA" dirty="0"/>
          </a:p>
          <a:p>
            <a:pPr lvl="2"/>
            <a:r>
              <a:rPr lang="fr-CA" dirty="0"/>
              <a:t> </a:t>
            </a:r>
            <a:r>
              <a:rPr lang="fr-CA" dirty="0">
                <a:solidFill>
                  <a:srgbClr val="FA4098"/>
                </a:solidFill>
              </a:rPr>
              <a:t>#3 </a:t>
            </a:r>
            <a:r>
              <a:rPr lang="fr-CA" dirty="0"/>
              <a:t>« Translation directive » en contenu 😎👌</a:t>
            </a:r>
          </a:p>
          <a:p>
            <a:pPr lvl="2"/>
            <a:endParaRPr lang="fr-CA" dirty="0"/>
          </a:p>
          <a:p>
            <a:pPr lvl="2"/>
            <a:endParaRPr lang="fr-CA" dirty="0"/>
          </a:p>
          <a:p>
            <a:pPr lvl="2"/>
            <a:r>
              <a:rPr lang="fr-CA" dirty="0"/>
              <a:t>Utilisez la méthode de votre choix. Le but est d’étiqueter tous les éléments avec du texte de cette manière. Attention, chaque étiquette aura la forme </a:t>
            </a:r>
            <a:r>
              <a:rPr lang="fr-CA" dirty="0">
                <a:solidFill>
                  <a:srgbClr val="FA4098"/>
                </a:solidFill>
              </a:rPr>
              <a:t>nom_composant</a:t>
            </a:r>
            <a:r>
              <a:rPr lang="fr-CA" b="1" dirty="0">
                <a:solidFill>
                  <a:srgbClr val="FA4098"/>
                </a:solidFill>
              </a:rPr>
              <a:t>.</a:t>
            </a:r>
            <a:r>
              <a:rPr lang="fr-CA" dirty="0">
                <a:solidFill>
                  <a:srgbClr val="FA4098"/>
                </a:solidFill>
              </a:rPr>
              <a:t>étiquette_unique</a:t>
            </a:r>
          </a:p>
          <a:p>
            <a:pPr marL="914400" lvl="2" indent="0">
              <a:buNone/>
            </a:pPr>
            <a:endParaRPr lang="fr-CA" dirty="0"/>
          </a:p>
        </p:txBody>
      </p:sp>
      <p:pic>
        <p:nvPicPr>
          <p:cNvPr id="6" name="Image 5">
            <a:extLst>
              <a:ext uri="{FF2B5EF4-FFF2-40B4-BE49-F238E27FC236}">
                <a16:creationId xmlns:a16="http://schemas.microsoft.com/office/drawing/2014/main" id="{B0CD94AB-911A-4E01-A91A-7BFAC366901C}"/>
              </a:ext>
            </a:extLst>
          </p:cNvPr>
          <p:cNvPicPr>
            <a:picLocks noChangeAspect="1"/>
          </p:cNvPicPr>
          <p:nvPr/>
        </p:nvPicPr>
        <p:blipFill>
          <a:blip r:embed="rId2"/>
          <a:stretch>
            <a:fillRect/>
          </a:stretch>
        </p:blipFill>
        <p:spPr>
          <a:xfrm>
            <a:off x="1417031" y="4822195"/>
            <a:ext cx="4867954" cy="304843"/>
          </a:xfrm>
          <a:prstGeom prst="rect">
            <a:avLst/>
          </a:prstGeom>
        </p:spPr>
      </p:pic>
      <p:pic>
        <p:nvPicPr>
          <p:cNvPr id="10" name="Image 9">
            <a:extLst>
              <a:ext uri="{FF2B5EF4-FFF2-40B4-BE49-F238E27FC236}">
                <a16:creationId xmlns:a16="http://schemas.microsoft.com/office/drawing/2014/main" id="{9B919C45-2217-462F-999B-0068B0423AA7}"/>
              </a:ext>
            </a:extLst>
          </p:cNvPr>
          <p:cNvPicPr>
            <a:picLocks noChangeAspect="1"/>
          </p:cNvPicPr>
          <p:nvPr/>
        </p:nvPicPr>
        <p:blipFill>
          <a:blip r:embed="rId3"/>
          <a:stretch>
            <a:fillRect/>
          </a:stretch>
        </p:blipFill>
        <p:spPr>
          <a:xfrm>
            <a:off x="1305329" y="3859271"/>
            <a:ext cx="5906324" cy="400106"/>
          </a:xfrm>
          <a:prstGeom prst="rect">
            <a:avLst/>
          </a:prstGeom>
        </p:spPr>
      </p:pic>
      <p:pic>
        <p:nvPicPr>
          <p:cNvPr id="12" name="Image 11">
            <a:extLst>
              <a:ext uri="{FF2B5EF4-FFF2-40B4-BE49-F238E27FC236}">
                <a16:creationId xmlns:a16="http://schemas.microsoft.com/office/drawing/2014/main" id="{FB7997D7-DE76-4AD6-AAFB-415083BA7692}"/>
              </a:ext>
            </a:extLst>
          </p:cNvPr>
          <p:cNvPicPr>
            <a:picLocks noChangeAspect="1"/>
          </p:cNvPicPr>
          <p:nvPr/>
        </p:nvPicPr>
        <p:blipFill>
          <a:blip r:embed="rId4"/>
          <a:stretch>
            <a:fillRect/>
          </a:stretch>
        </p:blipFill>
        <p:spPr>
          <a:xfrm>
            <a:off x="1305329" y="2834752"/>
            <a:ext cx="6154009" cy="352474"/>
          </a:xfrm>
          <a:prstGeom prst="rect">
            <a:avLst/>
          </a:prstGeom>
        </p:spPr>
      </p:pic>
    </p:spTree>
    <p:extLst>
      <p:ext uri="{BB962C8B-B14F-4D97-AF65-F5344CB8AC3E}">
        <p14:creationId xmlns:p14="http://schemas.microsoft.com/office/powerpoint/2010/main" val="30660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4</a:t>
            </a:r>
            <a:r>
              <a:rPr lang="fr-CA" dirty="0"/>
              <a:t> </a:t>
            </a:r>
            <a:r>
              <a:rPr lang="fr-CA"/>
              <a:t>: Si jamais il y a une variable mêlée à du texte</a:t>
            </a:r>
            <a:endParaRPr lang="fr-CA" dirty="0"/>
          </a:p>
          <a:p>
            <a:pPr marL="914400" lvl="2" indent="0">
              <a:buNone/>
            </a:pPr>
            <a:endParaRPr lang="fr-CA" dirty="0"/>
          </a:p>
        </p:txBody>
      </p:sp>
      <p:pic>
        <p:nvPicPr>
          <p:cNvPr id="6" name="Image 5">
            <a:extLst>
              <a:ext uri="{FF2B5EF4-FFF2-40B4-BE49-F238E27FC236}">
                <a16:creationId xmlns:a16="http://schemas.microsoft.com/office/drawing/2014/main" id="{7D61E471-4555-4E42-A197-F1BFE04DE225}"/>
              </a:ext>
            </a:extLst>
          </p:cNvPr>
          <p:cNvPicPr>
            <a:picLocks noChangeAspect="1"/>
          </p:cNvPicPr>
          <p:nvPr/>
        </p:nvPicPr>
        <p:blipFill>
          <a:blip r:embed="rId2"/>
          <a:stretch>
            <a:fillRect/>
          </a:stretch>
        </p:blipFill>
        <p:spPr>
          <a:xfrm>
            <a:off x="931816" y="3795493"/>
            <a:ext cx="10328366" cy="273695"/>
          </a:xfrm>
          <a:prstGeom prst="rect">
            <a:avLst/>
          </a:prstGeom>
        </p:spPr>
      </p:pic>
      <p:pic>
        <p:nvPicPr>
          <p:cNvPr id="10" name="Image 9">
            <a:extLst>
              <a:ext uri="{FF2B5EF4-FFF2-40B4-BE49-F238E27FC236}">
                <a16:creationId xmlns:a16="http://schemas.microsoft.com/office/drawing/2014/main" id="{6D1B2BD7-4F55-4E0D-ACE0-0EDF57A5C660}"/>
              </a:ext>
            </a:extLst>
          </p:cNvPr>
          <p:cNvPicPr>
            <a:picLocks noChangeAspect="1"/>
          </p:cNvPicPr>
          <p:nvPr/>
        </p:nvPicPr>
        <p:blipFill>
          <a:blip r:embed="rId3"/>
          <a:stretch>
            <a:fillRect/>
          </a:stretch>
        </p:blipFill>
        <p:spPr>
          <a:xfrm>
            <a:off x="915667" y="4505763"/>
            <a:ext cx="10328366" cy="1761982"/>
          </a:xfrm>
          <a:prstGeom prst="rect">
            <a:avLst/>
          </a:prstGeom>
          <a:ln w="28575">
            <a:solidFill>
              <a:srgbClr val="739CD1"/>
            </a:solidFill>
          </a:ln>
        </p:spPr>
      </p:pic>
      <p:sp>
        <p:nvSpPr>
          <p:cNvPr id="11" name="Flèche : droite 10">
            <a:extLst>
              <a:ext uri="{FF2B5EF4-FFF2-40B4-BE49-F238E27FC236}">
                <a16:creationId xmlns:a16="http://schemas.microsoft.com/office/drawing/2014/main" id="{6E3B3AB5-6262-4B87-9907-052733D0A0F7}"/>
              </a:ext>
            </a:extLst>
          </p:cNvPr>
          <p:cNvSpPr/>
          <p:nvPr/>
        </p:nvSpPr>
        <p:spPr>
          <a:xfrm>
            <a:off x="859293" y="5512665"/>
            <a:ext cx="618309" cy="444138"/>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b="1">
              <a:solidFill>
                <a:schemeClr val="bg1"/>
              </a:solidFill>
            </a:endParaRPr>
          </a:p>
        </p:txBody>
      </p:sp>
      <p:pic>
        <p:nvPicPr>
          <p:cNvPr id="13" name="Image 12">
            <a:extLst>
              <a:ext uri="{FF2B5EF4-FFF2-40B4-BE49-F238E27FC236}">
                <a16:creationId xmlns:a16="http://schemas.microsoft.com/office/drawing/2014/main" id="{D0534156-D51B-4E45-A1B9-E574FF136BDA}"/>
              </a:ext>
            </a:extLst>
          </p:cNvPr>
          <p:cNvPicPr>
            <a:picLocks noChangeAspect="1"/>
          </p:cNvPicPr>
          <p:nvPr/>
        </p:nvPicPr>
        <p:blipFill>
          <a:blip r:embed="rId4"/>
          <a:stretch>
            <a:fillRect/>
          </a:stretch>
        </p:blipFill>
        <p:spPr>
          <a:xfrm>
            <a:off x="2326476" y="2442832"/>
            <a:ext cx="7506748" cy="609685"/>
          </a:xfrm>
          <a:prstGeom prst="rect">
            <a:avLst/>
          </a:prstGeom>
        </p:spPr>
      </p:pic>
      <p:sp>
        <p:nvSpPr>
          <p:cNvPr id="14" name="Flèche : bas 13">
            <a:extLst>
              <a:ext uri="{FF2B5EF4-FFF2-40B4-BE49-F238E27FC236}">
                <a16:creationId xmlns:a16="http://schemas.microsoft.com/office/drawing/2014/main" id="{B57DFA3E-2100-4836-9DCD-F661594F9431}"/>
              </a:ext>
            </a:extLst>
          </p:cNvPr>
          <p:cNvSpPr/>
          <p:nvPr/>
        </p:nvSpPr>
        <p:spPr>
          <a:xfrm>
            <a:off x="5747657" y="3013139"/>
            <a:ext cx="696685" cy="609685"/>
          </a:xfrm>
          <a:prstGeom prst="down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69344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520783" y="1072190"/>
            <a:ext cx="11118135" cy="5790159"/>
          </a:xfrm>
        </p:spPr>
        <p:txBody>
          <a:bodyPr>
            <a:normAutofit/>
          </a:bodyPr>
          <a:lstStyle/>
          <a:p>
            <a:r>
              <a:rPr lang="fr-CA" dirty="0"/>
              <a:t> Internationalisation</a:t>
            </a:r>
          </a:p>
          <a:p>
            <a:pPr lvl="1"/>
            <a:r>
              <a:rPr lang="fr-CA" dirty="0"/>
              <a:t> </a:t>
            </a:r>
            <a:r>
              <a:rPr lang="fr-CA" dirty="0">
                <a:solidFill>
                  <a:srgbClr val="FA4098"/>
                </a:solidFill>
              </a:rPr>
              <a:t>Étape 5</a:t>
            </a:r>
            <a:r>
              <a:rPr lang="fr-CA" dirty="0"/>
              <a:t> : Produire les fichiers de traductions.</a:t>
            </a:r>
          </a:p>
          <a:p>
            <a:pPr lvl="2"/>
            <a:r>
              <a:rPr lang="fr-CA" dirty="0"/>
              <a:t> Dans le dossier </a:t>
            </a:r>
            <a:r>
              <a:rPr lang="fr-CA" b="1" dirty="0"/>
              <a:t>assets</a:t>
            </a:r>
            <a:r>
              <a:rPr lang="fr-CA" dirty="0"/>
              <a:t>, on doit avoir un sous-dossier « </a:t>
            </a:r>
            <a:r>
              <a:rPr lang="fr-CA" b="1" dirty="0"/>
              <a:t>i18n</a:t>
            </a:r>
            <a:r>
              <a:rPr lang="fr-CA" dirty="0"/>
              <a:t> » qui contient </a:t>
            </a:r>
            <a:r>
              <a:rPr lang="fr-CA" u="sng" dirty="0"/>
              <a:t>un fichier </a:t>
            </a:r>
            <a:r>
              <a:rPr lang="fr-CA" b="1" u="sng" dirty="0"/>
              <a:t>JSON</a:t>
            </a:r>
            <a:r>
              <a:rPr lang="fr-CA" u="sng" dirty="0"/>
              <a:t> par langue</a:t>
            </a:r>
            <a:r>
              <a:rPr lang="fr-CA" dirty="0"/>
              <a:t>. Comme nous avions mis </a:t>
            </a:r>
            <a:r>
              <a:rPr lang="fr-CA" dirty="0">
                <a:solidFill>
                  <a:srgbClr val="FA4098"/>
                </a:solidFill>
              </a:rPr>
              <a:t>"fr" </a:t>
            </a:r>
            <a:r>
              <a:rPr lang="fr-CA" dirty="0"/>
              <a:t>comme langue par défaut, obligatoirement, il nous faut au moins un fichier nommé « </a:t>
            </a:r>
            <a:r>
              <a:rPr lang="fr-CA" dirty="0">
                <a:solidFill>
                  <a:srgbClr val="FA4098"/>
                </a:solidFill>
              </a:rPr>
              <a:t>fr.json </a:t>
            </a:r>
            <a:r>
              <a:rPr lang="fr-CA" dirty="0"/>
              <a:t>».</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Le format du fichier est plutôt simple. On a un attribut (Ex : </a:t>
            </a:r>
            <a:r>
              <a:rPr lang="fr-CA" dirty="0">
                <a:solidFill>
                  <a:srgbClr val="FA4098"/>
                </a:solidFill>
              </a:rPr>
              <a:t>"text1"</a:t>
            </a:r>
            <a:r>
              <a:rPr lang="fr-CA" dirty="0"/>
              <a:t>) par </a:t>
            </a:r>
            <a:r>
              <a:rPr lang="fr-CA" b="1" dirty="0"/>
              <a:t>étiquette </a:t>
            </a:r>
            <a:r>
              <a:rPr lang="fr-CA" dirty="0"/>
              <a:t>correspondant dans le template HTML. On a une « section » (Ex : </a:t>
            </a:r>
            <a:r>
              <a:rPr lang="fr-CA" dirty="0">
                <a:solidFill>
                  <a:srgbClr val="FA4098"/>
                </a:solidFill>
              </a:rPr>
              <a:t>"composant1"</a:t>
            </a:r>
            <a:r>
              <a:rPr lang="fr-CA" dirty="0"/>
              <a:t>) par </a:t>
            </a:r>
            <a:r>
              <a:rPr lang="fr-CA" b="1" dirty="0"/>
              <a:t>composant</a:t>
            </a:r>
            <a:r>
              <a:rPr lang="fr-CA" dirty="0"/>
              <a:t>. N’oubliez pas les </a:t>
            </a:r>
            <a:r>
              <a:rPr lang="fr-CA" b="1" dirty="0"/>
              <a:t>virgules</a:t>
            </a:r>
            <a:r>
              <a:rPr lang="fr-CA" dirty="0"/>
              <a:t> qui séparent les attributs !</a:t>
            </a:r>
          </a:p>
        </p:txBody>
      </p:sp>
      <p:pic>
        <p:nvPicPr>
          <p:cNvPr id="5" name="Image 4">
            <a:extLst>
              <a:ext uri="{FF2B5EF4-FFF2-40B4-BE49-F238E27FC236}">
                <a16:creationId xmlns:a16="http://schemas.microsoft.com/office/drawing/2014/main" id="{6A553399-2BEE-47FA-8641-1C357DBA6413}"/>
              </a:ext>
            </a:extLst>
          </p:cNvPr>
          <p:cNvPicPr>
            <a:picLocks noChangeAspect="1"/>
          </p:cNvPicPr>
          <p:nvPr/>
        </p:nvPicPr>
        <p:blipFill>
          <a:blip r:embed="rId2"/>
          <a:stretch>
            <a:fillRect/>
          </a:stretch>
        </p:blipFill>
        <p:spPr>
          <a:xfrm>
            <a:off x="10594938" y="550413"/>
            <a:ext cx="1438476" cy="1200318"/>
          </a:xfrm>
          <a:prstGeom prst="rect">
            <a:avLst/>
          </a:prstGeom>
          <a:ln w="28575">
            <a:solidFill>
              <a:srgbClr val="739CD1"/>
            </a:solidFill>
          </a:ln>
        </p:spPr>
      </p:pic>
      <p:pic>
        <p:nvPicPr>
          <p:cNvPr id="6" name="Image 5">
            <a:extLst>
              <a:ext uri="{FF2B5EF4-FFF2-40B4-BE49-F238E27FC236}">
                <a16:creationId xmlns:a16="http://schemas.microsoft.com/office/drawing/2014/main" id="{F1DE4888-2C4D-4E87-B62B-A0F0322815D3}"/>
              </a:ext>
            </a:extLst>
          </p:cNvPr>
          <p:cNvPicPr>
            <a:picLocks noChangeAspect="1"/>
          </p:cNvPicPr>
          <p:nvPr/>
        </p:nvPicPr>
        <p:blipFill>
          <a:blip r:embed="rId3"/>
          <a:stretch>
            <a:fillRect/>
          </a:stretch>
        </p:blipFill>
        <p:spPr>
          <a:xfrm>
            <a:off x="2768194" y="2851062"/>
            <a:ext cx="6623311" cy="2843000"/>
          </a:xfrm>
          <a:prstGeom prst="rect">
            <a:avLst/>
          </a:prstGeom>
          <a:ln w="28575">
            <a:solidFill>
              <a:srgbClr val="739CD1"/>
            </a:solidFill>
          </a:ln>
        </p:spPr>
      </p:pic>
      <p:sp>
        <p:nvSpPr>
          <p:cNvPr id="8" name="ZoneTexte 7">
            <a:extLst>
              <a:ext uri="{FF2B5EF4-FFF2-40B4-BE49-F238E27FC236}">
                <a16:creationId xmlns:a16="http://schemas.microsoft.com/office/drawing/2014/main" id="{BE8D60CC-6DDC-4561-827B-5D49EF5FBCD2}"/>
              </a:ext>
            </a:extLst>
          </p:cNvPr>
          <p:cNvSpPr txBox="1"/>
          <p:nvPr/>
        </p:nvSpPr>
        <p:spPr>
          <a:xfrm>
            <a:off x="553082" y="3967269"/>
            <a:ext cx="2861456" cy="369332"/>
          </a:xfrm>
          <a:prstGeom prst="rect">
            <a:avLst/>
          </a:prstGeom>
          <a:noFill/>
        </p:spPr>
        <p:txBody>
          <a:bodyPr wrap="square" rtlCol="0">
            <a:spAutoFit/>
          </a:bodyPr>
          <a:lstStyle/>
          <a:p>
            <a:r>
              <a:rPr lang="fr-CA" dirty="0">
                <a:solidFill>
                  <a:srgbClr val="739CD1"/>
                </a:solidFill>
              </a:rPr>
              <a:t>Nom du composant</a:t>
            </a:r>
          </a:p>
        </p:txBody>
      </p:sp>
      <p:cxnSp>
        <p:nvCxnSpPr>
          <p:cNvPr id="10" name="Connecteur droit avec flèche 9">
            <a:extLst>
              <a:ext uri="{FF2B5EF4-FFF2-40B4-BE49-F238E27FC236}">
                <a16:creationId xmlns:a16="http://schemas.microsoft.com/office/drawing/2014/main" id="{901C774E-D2A8-4158-9A0F-22CD2EF45427}"/>
              </a:ext>
            </a:extLst>
          </p:cNvPr>
          <p:cNvCxnSpPr>
            <a:cxnSpLocks/>
          </p:cNvCxnSpPr>
          <p:nvPr/>
        </p:nvCxnSpPr>
        <p:spPr>
          <a:xfrm>
            <a:off x="2177143" y="4302034"/>
            <a:ext cx="1436914" cy="24741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6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normAutofit lnSpcReduction="10000"/>
          </a:bodyPr>
          <a:lstStyle/>
          <a:p>
            <a:r>
              <a:rPr lang="fr-CA" dirty="0"/>
              <a:t> Internationalisation :</a:t>
            </a:r>
          </a:p>
          <a:p>
            <a:pPr lvl="1"/>
            <a:r>
              <a:rPr lang="fr-CA" dirty="0"/>
              <a:t> </a:t>
            </a:r>
            <a:r>
              <a:rPr lang="fr-CA" dirty="0">
                <a:solidFill>
                  <a:srgbClr val="FA4098"/>
                </a:solidFill>
              </a:rPr>
              <a:t>Étape 6</a:t>
            </a:r>
            <a:r>
              <a:rPr lang="fr-CA" dirty="0"/>
              <a:t> : Permettre à l’utilisateur de changer de langue... d’une manière ou d’une autre.</a:t>
            </a:r>
          </a:p>
          <a:p>
            <a:pPr lvl="2"/>
            <a:r>
              <a:rPr lang="fr-CA" dirty="0"/>
              <a:t> Exemple : Boutons dans la page</a:t>
            </a:r>
          </a:p>
          <a:p>
            <a:pPr lvl="2"/>
            <a:endParaRPr lang="fr-CA" dirty="0"/>
          </a:p>
          <a:p>
            <a:pPr lvl="2"/>
            <a:endParaRPr lang="fr-CA" dirty="0"/>
          </a:p>
          <a:p>
            <a:pPr lvl="2"/>
            <a:endParaRPr lang="fr-CA" dirty="0"/>
          </a:p>
          <a:p>
            <a:pPr lvl="2"/>
            <a:r>
              <a:rPr lang="fr-CA" dirty="0"/>
              <a:t> Fonction dans le composant :</a:t>
            </a:r>
          </a:p>
          <a:p>
            <a:pPr lvl="2"/>
            <a:endParaRPr lang="fr-CA" dirty="0"/>
          </a:p>
          <a:p>
            <a:pPr lvl="2"/>
            <a:endParaRPr lang="fr-CA" dirty="0"/>
          </a:p>
          <a:p>
            <a:pPr lvl="2"/>
            <a:endParaRPr lang="fr-CA" dirty="0"/>
          </a:p>
          <a:p>
            <a:pPr lvl="2"/>
            <a:endParaRPr lang="fr-CA" dirty="0"/>
          </a:p>
          <a:p>
            <a:pPr lvl="2"/>
            <a:endParaRPr lang="fr-CA" dirty="0"/>
          </a:p>
          <a:p>
            <a:pPr lvl="3"/>
            <a:r>
              <a:rPr lang="fr-CA" dirty="0"/>
              <a:t> </a:t>
            </a:r>
            <a:r>
              <a:rPr lang="fr-CA" dirty="0">
                <a:solidFill>
                  <a:srgbClr val="FA4098"/>
                </a:solidFill>
              </a:rPr>
              <a:t>TanslateService.use() </a:t>
            </a:r>
            <a:r>
              <a:rPr lang="fr-CA" dirty="0"/>
              <a:t>permettra d’automatiquement charger les contenus de la langue demandée dans le template HTML.</a:t>
            </a:r>
          </a:p>
        </p:txBody>
      </p:sp>
      <p:pic>
        <p:nvPicPr>
          <p:cNvPr id="5" name="Image 4">
            <a:extLst>
              <a:ext uri="{FF2B5EF4-FFF2-40B4-BE49-F238E27FC236}">
                <a16:creationId xmlns:a16="http://schemas.microsoft.com/office/drawing/2014/main" id="{62B7DE9E-F050-4C26-9B8B-42C129198058}"/>
              </a:ext>
            </a:extLst>
          </p:cNvPr>
          <p:cNvPicPr>
            <a:picLocks noChangeAspect="1"/>
          </p:cNvPicPr>
          <p:nvPr/>
        </p:nvPicPr>
        <p:blipFill>
          <a:blip r:embed="rId2"/>
          <a:stretch>
            <a:fillRect/>
          </a:stretch>
        </p:blipFill>
        <p:spPr>
          <a:xfrm>
            <a:off x="1655021" y="2789074"/>
            <a:ext cx="6077798" cy="523948"/>
          </a:xfrm>
          <a:prstGeom prst="rect">
            <a:avLst/>
          </a:prstGeom>
        </p:spPr>
      </p:pic>
      <p:pic>
        <p:nvPicPr>
          <p:cNvPr id="7" name="Image 6">
            <a:extLst>
              <a:ext uri="{FF2B5EF4-FFF2-40B4-BE49-F238E27FC236}">
                <a16:creationId xmlns:a16="http://schemas.microsoft.com/office/drawing/2014/main" id="{24EE399D-1018-4CBF-AF71-1EE08C09B12F}"/>
              </a:ext>
            </a:extLst>
          </p:cNvPr>
          <p:cNvPicPr>
            <a:picLocks noChangeAspect="1"/>
          </p:cNvPicPr>
          <p:nvPr/>
        </p:nvPicPr>
        <p:blipFill>
          <a:blip r:embed="rId3"/>
          <a:stretch>
            <a:fillRect/>
          </a:stretch>
        </p:blipFill>
        <p:spPr>
          <a:xfrm>
            <a:off x="7941760" y="2727153"/>
            <a:ext cx="2648320" cy="647790"/>
          </a:xfrm>
          <a:prstGeom prst="rect">
            <a:avLst/>
          </a:prstGeom>
        </p:spPr>
      </p:pic>
      <p:pic>
        <p:nvPicPr>
          <p:cNvPr id="9" name="Image 8">
            <a:extLst>
              <a:ext uri="{FF2B5EF4-FFF2-40B4-BE49-F238E27FC236}">
                <a16:creationId xmlns:a16="http://schemas.microsoft.com/office/drawing/2014/main" id="{A02A456A-0833-4DE4-A448-F8C3EF47CB41}"/>
              </a:ext>
            </a:extLst>
          </p:cNvPr>
          <p:cNvPicPr>
            <a:picLocks noChangeAspect="1"/>
          </p:cNvPicPr>
          <p:nvPr/>
        </p:nvPicPr>
        <p:blipFill>
          <a:blip r:embed="rId4"/>
          <a:stretch>
            <a:fillRect/>
          </a:stretch>
        </p:blipFill>
        <p:spPr>
          <a:xfrm>
            <a:off x="1795553" y="3920615"/>
            <a:ext cx="4163006" cy="1209844"/>
          </a:xfrm>
          <a:prstGeom prst="rect">
            <a:avLst/>
          </a:prstGeom>
          <a:ln w="28575">
            <a:solidFill>
              <a:srgbClr val="739CD1"/>
            </a:solidFill>
          </a:ln>
        </p:spPr>
      </p:pic>
    </p:spTree>
    <p:extLst>
      <p:ext uri="{BB962C8B-B14F-4D97-AF65-F5344CB8AC3E}">
        <p14:creationId xmlns:p14="http://schemas.microsoft.com/office/powerpoint/2010/main" val="173694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165FD-42C0-B260-533E-C34572DF124C}"/>
              </a:ext>
            </a:extLst>
          </p:cNvPr>
          <p:cNvSpPr>
            <a:spLocks noGrp="1"/>
          </p:cNvSpPr>
          <p:nvPr>
            <p:ph type="title"/>
          </p:nvPr>
        </p:nvSpPr>
        <p:spPr/>
        <p:txBody>
          <a:bodyPr/>
          <a:lstStyle/>
          <a:p>
            <a:r>
              <a:rPr lang="fr-CA" dirty="0"/>
              <a:t>Internationalisation</a:t>
            </a:r>
          </a:p>
        </p:txBody>
      </p:sp>
      <p:sp>
        <p:nvSpPr>
          <p:cNvPr id="3" name="Espace réservé du contenu 2">
            <a:extLst>
              <a:ext uri="{FF2B5EF4-FFF2-40B4-BE49-F238E27FC236}">
                <a16:creationId xmlns:a16="http://schemas.microsoft.com/office/drawing/2014/main" id="{58CC20B7-1798-026C-E8F5-87D3C4E8B933}"/>
              </a:ext>
            </a:extLst>
          </p:cNvPr>
          <p:cNvSpPr>
            <a:spLocks noGrp="1"/>
          </p:cNvSpPr>
          <p:nvPr>
            <p:ph idx="1"/>
          </p:nvPr>
        </p:nvSpPr>
        <p:spPr>
          <a:xfrm>
            <a:off x="520784" y="1150572"/>
            <a:ext cx="7456268" cy="5026393"/>
          </a:xfrm>
        </p:spPr>
        <p:txBody>
          <a:bodyPr/>
          <a:lstStyle/>
          <a:p>
            <a:r>
              <a:rPr lang="fr-CA" dirty="0"/>
              <a:t> Internationalisation de </a:t>
            </a:r>
            <a:r>
              <a:rPr lang="fr-CA" b="1" dirty="0"/>
              <a:t>TOUS</a:t>
            </a:r>
            <a:r>
              <a:rPr lang="fr-CA" dirty="0"/>
              <a:t> les composants</a:t>
            </a:r>
          </a:p>
          <a:p>
            <a:pPr lvl="1"/>
            <a:r>
              <a:rPr lang="fr-CA" dirty="0"/>
              <a:t> Si vous souhaitez internationaliser tous les composants, vous n’avez qu’à faire les </a:t>
            </a:r>
            <a:r>
              <a:rPr lang="fr-CA" dirty="0">
                <a:solidFill>
                  <a:srgbClr val="FA4098"/>
                </a:solidFill>
              </a:rPr>
              <a:t>étapes 3 </a:t>
            </a:r>
            <a:r>
              <a:rPr lang="fr-CA" dirty="0"/>
              <a:t>et</a:t>
            </a:r>
            <a:r>
              <a:rPr lang="fr-CA" dirty="0">
                <a:solidFill>
                  <a:srgbClr val="FA4098"/>
                </a:solidFill>
              </a:rPr>
              <a:t> 6 </a:t>
            </a:r>
            <a:r>
              <a:rPr lang="fr-CA" dirty="0"/>
              <a:t>dans le composant </a:t>
            </a:r>
            <a:r>
              <a:rPr lang="fr-CA" dirty="0">
                <a:solidFill>
                  <a:srgbClr val="FA4098"/>
                </a:solidFill>
              </a:rPr>
              <a:t>App</a:t>
            </a:r>
            <a:r>
              <a:rPr lang="fr-CA" dirty="0"/>
              <a:t>. (Composant racine)</a:t>
            </a:r>
          </a:p>
          <a:p>
            <a:pPr lvl="2"/>
            <a:r>
              <a:rPr lang="fr-CA" dirty="0"/>
              <a:t> Par la suite, les </a:t>
            </a:r>
            <a:r>
              <a:rPr lang="fr-CA" dirty="0">
                <a:solidFill>
                  <a:srgbClr val="FA4098"/>
                </a:solidFill>
              </a:rPr>
              <a:t>étiquettes</a:t>
            </a:r>
            <a:r>
              <a:rPr lang="fr-CA" dirty="0"/>
              <a:t> de traduction seront fonctionnelles dans absolument tous les autres composants, car le HTML des autres composants est intégré au composant </a:t>
            </a:r>
            <a:r>
              <a:rPr lang="fr-CA" dirty="0">
                <a:solidFill>
                  <a:srgbClr val="FA4098"/>
                </a:solidFill>
              </a:rPr>
              <a:t>App</a:t>
            </a:r>
            <a:r>
              <a:rPr lang="fr-CA" dirty="0"/>
              <a:t>.</a:t>
            </a:r>
          </a:p>
        </p:txBody>
      </p:sp>
      <p:pic>
        <p:nvPicPr>
          <p:cNvPr id="5" name="Image 4" descr="Une image contenant table&#10;&#10;Description générée automatiquement">
            <a:extLst>
              <a:ext uri="{FF2B5EF4-FFF2-40B4-BE49-F238E27FC236}">
                <a16:creationId xmlns:a16="http://schemas.microsoft.com/office/drawing/2014/main" id="{F2411C57-6DEA-41EE-2313-7A727B346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052" y="1640514"/>
            <a:ext cx="4049486" cy="4346215"/>
          </a:xfrm>
          <a:prstGeom prst="rect">
            <a:avLst/>
          </a:prstGeom>
          <a:ln w="28575">
            <a:solidFill>
              <a:srgbClr val="739CD1"/>
            </a:solidFill>
          </a:ln>
        </p:spPr>
      </p:pic>
      <p:pic>
        <p:nvPicPr>
          <p:cNvPr id="7" name="Image 6">
            <a:extLst>
              <a:ext uri="{FF2B5EF4-FFF2-40B4-BE49-F238E27FC236}">
                <a16:creationId xmlns:a16="http://schemas.microsoft.com/office/drawing/2014/main" id="{93AFA87D-773B-9EE3-6B18-4C448D772F71}"/>
              </a:ext>
            </a:extLst>
          </p:cNvPr>
          <p:cNvPicPr>
            <a:picLocks noChangeAspect="1"/>
          </p:cNvPicPr>
          <p:nvPr/>
        </p:nvPicPr>
        <p:blipFill>
          <a:blip r:embed="rId3"/>
          <a:stretch>
            <a:fillRect/>
          </a:stretch>
        </p:blipFill>
        <p:spPr>
          <a:xfrm>
            <a:off x="2199863" y="4029308"/>
            <a:ext cx="4000640" cy="2567764"/>
          </a:xfrm>
          <a:prstGeom prst="rect">
            <a:avLst/>
          </a:prstGeom>
          <a:ln w="28575">
            <a:solidFill>
              <a:srgbClr val="739CD1"/>
            </a:solidFill>
          </a:ln>
        </p:spPr>
      </p:pic>
      <p:sp>
        <p:nvSpPr>
          <p:cNvPr id="8" name="ZoneTexte 7">
            <a:extLst>
              <a:ext uri="{FF2B5EF4-FFF2-40B4-BE49-F238E27FC236}">
                <a16:creationId xmlns:a16="http://schemas.microsoft.com/office/drawing/2014/main" id="{126AE09D-083F-3254-80EC-109E998942C8}"/>
              </a:ext>
            </a:extLst>
          </p:cNvPr>
          <p:cNvSpPr txBox="1"/>
          <p:nvPr/>
        </p:nvSpPr>
        <p:spPr>
          <a:xfrm>
            <a:off x="10001795" y="5437902"/>
            <a:ext cx="1133789" cy="307777"/>
          </a:xfrm>
          <a:prstGeom prst="rect">
            <a:avLst/>
          </a:prstGeom>
          <a:noFill/>
        </p:spPr>
        <p:txBody>
          <a:bodyPr wrap="square" rtlCol="0">
            <a:spAutoFit/>
          </a:bodyPr>
          <a:lstStyle/>
          <a:p>
            <a:r>
              <a:rPr lang="fr-CA" sz="1400" dirty="0">
                <a:solidFill>
                  <a:srgbClr val="739CD1"/>
                </a:solidFill>
              </a:rPr>
              <a:t>(en finnois)</a:t>
            </a:r>
          </a:p>
        </p:txBody>
      </p:sp>
    </p:spTree>
    <p:extLst>
      <p:ext uri="{BB962C8B-B14F-4D97-AF65-F5344CB8AC3E}">
        <p14:creationId xmlns:p14="http://schemas.microsoft.com/office/powerpoint/2010/main" val="27966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Requêtes avec </a:t>
            </a:r>
            <a:r>
              <a:rPr lang="fr-CA" dirty="0" err="1"/>
              <a:t>Token</a:t>
            </a:r>
            <a:endParaRPr lang="fr-CA" dirty="0"/>
          </a:p>
          <a:p>
            <a:pPr lvl="1"/>
            <a:r>
              <a:rPr lang="fr-CA" dirty="0"/>
              <a:t> Certaines API requièrent une authentification. Nous allons aborder des requêtes un peu plus sophistiquées avec l’API Spotify en exemple.</a:t>
            </a:r>
          </a:p>
          <a:p>
            <a:pPr lvl="2"/>
            <a:r>
              <a:rPr lang="fr-CA" dirty="0"/>
              <a:t> https://developer.spotify.com/documentation/web-api/quick-start/</a:t>
            </a:r>
          </a:p>
          <a:p>
            <a:pPr lvl="2"/>
            <a:endParaRPr lang="fr-CA" dirty="0"/>
          </a:p>
          <a:p>
            <a:pPr lvl="1"/>
            <a:r>
              <a:rPr lang="fr-CA" dirty="0"/>
              <a:t> </a:t>
            </a:r>
            <a:r>
              <a:rPr lang="fr-CA" dirty="0">
                <a:solidFill>
                  <a:srgbClr val="FA4098"/>
                </a:solidFill>
              </a:rPr>
              <a:t>Étape 1</a:t>
            </a:r>
            <a:r>
              <a:rPr lang="fr-CA" dirty="0"/>
              <a:t> : Créer un </a:t>
            </a:r>
            <a:r>
              <a:rPr lang="fr-CA" b="1" dirty="0"/>
              <a:t>compte Spotify </a:t>
            </a:r>
            <a:r>
              <a:rPr lang="fr-CA" dirty="0"/>
              <a:t>pour obtenir un « </a:t>
            </a:r>
            <a:r>
              <a:rPr lang="fr-CA" dirty="0">
                <a:solidFill>
                  <a:srgbClr val="FA4098"/>
                </a:solidFill>
              </a:rPr>
              <a:t>Client ID</a:t>
            </a:r>
            <a:r>
              <a:rPr lang="fr-CA" dirty="0"/>
              <a:t> » et un « </a:t>
            </a:r>
            <a:r>
              <a:rPr lang="fr-CA" dirty="0">
                <a:solidFill>
                  <a:srgbClr val="FA4098"/>
                </a:solidFill>
              </a:rPr>
              <a:t>Client Secret</a:t>
            </a:r>
            <a:r>
              <a:rPr lang="fr-CA" dirty="0"/>
              <a:t> » (Soupirez un bon coup </a:t>
            </a:r>
            <a:r>
              <a:rPr lang="en-CA" sz="2000" dirty="0"/>
              <a:t>🙄</a:t>
            </a:r>
            <a:r>
              <a:rPr lang="fr-CA" dirty="0"/>
              <a:t>)</a:t>
            </a:r>
          </a:p>
          <a:p>
            <a:pPr lvl="2"/>
            <a:r>
              <a:rPr lang="fr-CA" dirty="0"/>
              <a:t> https://open.spotify.com/ : Créer un compte</a:t>
            </a:r>
          </a:p>
          <a:p>
            <a:pPr lvl="2"/>
            <a:r>
              <a:rPr lang="fr-CA" dirty="0"/>
              <a:t> https://developer.spotify.com/dashboard : Visiter le </a:t>
            </a:r>
            <a:r>
              <a:rPr lang="fr-CA" b="1" dirty="0"/>
              <a:t>Dashboard</a:t>
            </a:r>
            <a:r>
              <a:rPr lang="fr-CA" dirty="0"/>
              <a:t>, créer une application (Spotify veut savoir quel genre d’application se connectera à son API), vérifier son </a:t>
            </a:r>
            <a:r>
              <a:rPr lang="fr-CA" b="1" dirty="0">
                <a:solidFill>
                  <a:srgbClr val="FA4098"/>
                </a:solidFill>
              </a:rPr>
              <a:t>Client ID </a:t>
            </a:r>
            <a:r>
              <a:rPr lang="fr-CA" dirty="0"/>
              <a:t>et </a:t>
            </a:r>
            <a:r>
              <a:rPr lang="fr-CA" b="1" dirty="0">
                <a:solidFill>
                  <a:srgbClr val="FA4098"/>
                </a:solidFill>
              </a:rPr>
              <a:t>Client Secret</a:t>
            </a:r>
            <a:r>
              <a:rPr lang="fr-CA" dirty="0"/>
              <a:t>.</a:t>
            </a:r>
          </a:p>
        </p:txBody>
      </p:sp>
      <p:pic>
        <p:nvPicPr>
          <p:cNvPr id="5" name="Image 4">
            <a:extLst>
              <a:ext uri="{FF2B5EF4-FFF2-40B4-BE49-F238E27FC236}">
                <a16:creationId xmlns:a16="http://schemas.microsoft.com/office/drawing/2014/main" id="{6D86B966-237D-4C59-92CA-B7DEB0CC3E5F}"/>
              </a:ext>
            </a:extLst>
          </p:cNvPr>
          <p:cNvPicPr>
            <a:picLocks noChangeAspect="1"/>
          </p:cNvPicPr>
          <p:nvPr/>
        </p:nvPicPr>
        <p:blipFill>
          <a:blip r:embed="rId2"/>
          <a:stretch>
            <a:fillRect/>
          </a:stretch>
        </p:blipFill>
        <p:spPr>
          <a:xfrm>
            <a:off x="9125712" y="4647830"/>
            <a:ext cx="2952587" cy="2119196"/>
          </a:xfrm>
          <a:prstGeom prst="rect">
            <a:avLst/>
          </a:prstGeom>
        </p:spPr>
      </p:pic>
      <p:cxnSp>
        <p:nvCxnSpPr>
          <p:cNvPr id="7" name="Connecteur droit avec flèche 6">
            <a:extLst>
              <a:ext uri="{FF2B5EF4-FFF2-40B4-BE49-F238E27FC236}">
                <a16:creationId xmlns:a16="http://schemas.microsoft.com/office/drawing/2014/main" id="{13D10177-E62A-4980-B9AF-9E1248957106}"/>
              </a:ext>
            </a:extLst>
          </p:cNvPr>
          <p:cNvCxnSpPr>
            <a:cxnSpLocks/>
          </p:cNvCxnSpPr>
          <p:nvPr/>
        </p:nvCxnSpPr>
        <p:spPr>
          <a:xfrm>
            <a:off x="8747760" y="6022848"/>
            <a:ext cx="481584" cy="1097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43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normAutofit lnSpcReduction="10000"/>
          </a:bodyPr>
          <a:lstStyle/>
          <a:p>
            <a:r>
              <a:rPr lang="fr-CA" dirty="0"/>
              <a:t> Requête avec </a:t>
            </a:r>
            <a:r>
              <a:rPr lang="fr-CA"/>
              <a:t>Token</a:t>
            </a:r>
            <a:endParaRPr lang="fr-CA" dirty="0"/>
          </a:p>
          <a:p>
            <a:pPr lvl="1"/>
            <a:r>
              <a:rPr lang="fr-CA" dirty="0"/>
              <a:t> </a:t>
            </a:r>
            <a:r>
              <a:rPr lang="fr-CA" dirty="0">
                <a:solidFill>
                  <a:srgbClr val="FA4098"/>
                </a:solidFill>
              </a:rPr>
              <a:t>Étape 2</a:t>
            </a:r>
            <a:r>
              <a:rPr lang="fr-CA" dirty="0"/>
              <a:t> : Hard-coder (Par soucis de simplicité) le </a:t>
            </a:r>
            <a:r>
              <a:rPr lang="fr-CA" dirty="0">
                <a:solidFill>
                  <a:srgbClr val="FA4098"/>
                </a:solidFill>
              </a:rPr>
              <a:t>Client Id </a:t>
            </a:r>
            <a:r>
              <a:rPr lang="fr-CA" dirty="0"/>
              <a:t>et le </a:t>
            </a:r>
            <a:r>
              <a:rPr lang="fr-CA" dirty="0">
                <a:solidFill>
                  <a:srgbClr val="FA4098"/>
                </a:solidFill>
              </a:rPr>
              <a:t>Client Secret </a:t>
            </a:r>
            <a:r>
              <a:rPr lang="fr-CA" dirty="0"/>
              <a:t>et créer une </a:t>
            </a:r>
            <a:r>
              <a:rPr lang="fr-CA" b="1" dirty="0"/>
              <a:t>fonction de connexion </a:t>
            </a:r>
            <a:r>
              <a:rPr lang="fr-CA" dirty="0"/>
              <a:t>à l’API.</a:t>
            </a:r>
          </a:p>
          <a:p>
            <a:pPr lvl="2"/>
            <a:r>
              <a:rPr lang="fr-CA" dirty="0"/>
              <a:t> L’identifiant et le secret sont déclarés en </a:t>
            </a:r>
            <a:r>
              <a:rPr lang="fr-CA" b="1" dirty="0"/>
              <a:t>constantes</a:t>
            </a:r>
            <a:r>
              <a:rPr lang="fr-CA" dirty="0"/>
              <a:t> à l’extérieur de la classe, juste au-dessous de la classe de notre service ou composant. </a:t>
            </a:r>
          </a:p>
          <a:p>
            <a:pPr lvl="2"/>
            <a:r>
              <a:rPr lang="fr-CA" dirty="0"/>
              <a:t>En temps normal, dans une vraie application, l’utilisateur est amené à se connecter à son compte Spotify et l’application utilise l’ID et le Secret du compte Spotify de l’utilisateur. (Comme le code est côté client, seul l’utilisateur peut profiter de son ID et de son Secret)</a:t>
            </a:r>
          </a:p>
          <a:p>
            <a:pPr lvl="2"/>
            <a:endParaRPr lang="fr-CA" dirty="0"/>
          </a:p>
          <a:p>
            <a:pPr lvl="2"/>
            <a:endParaRPr lang="fr-CA" dirty="0"/>
          </a:p>
          <a:p>
            <a:pPr lvl="2"/>
            <a:endParaRPr lang="fr-CA" dirty="0"/>
          </a:p>
          <a:p>
            <a:pPr lvl="2"/>
            <a:endParaRPr lang="fr-CA" dirty="0"/>
          </a:p>
          <a:p>
            <a:pPr lvl="2"/>
            <a:r>
              <a:rPr lang="fr-CA" dirty="0"/>
              <a:t> La </a:t>
            </a:r>
            <a:r>
              <a:rPr lang="fr-CA" b="1" dirty="0"/>
              <a:t>fonction de connexion </a:t>
            </a:r>
            <a:r>
              <a:rPr lang="fr-CA" dirty="0"/>
              <a:t>vous est fournie dans la diapo suivante. Elle permet de construire une requête avec un en-tête spéciale pour demander un </a:t>
            </a:r>
            <a:r>
              <a:rPr lang="fr-CA"/>
              <a:t>Token</a:t>
            </a:r>
            <a:r>
              <a:rPr lang="fr-CA" dirty="0"/>
              <a:t> d’authentification à l’API Spotify. Ce </a:t>
            </a:r>
            <a:r>
              <a:rPr lang="fr-CA"/>
              <a:t>Token</a:t>
            </a:r>
            <a:r>
              <a:rPr lang="fr-CA" dirty="0"/>
              <a:t> nous permettra par la suite de faire des requêtes de données à l’API.</a:t>
            </a:r>
          </a:p>
          <a:p>
            <a:pPr lvl="3"/>
            <a:r>
              <a:rPr lang="fr-CA" dirty="0"/>
              <a:t> Ce token possède une date d’expiration.</a:t>
            </a:r>
          </a:p>
        </p:txBody>
      </p:sp>
      <p:sp>
        <p:nvSpPr>
          <p:cNvPr id="6" name="ZoneTexte 5">
            <a:extLst>
              <a:ext uri="{FF2B5EF4-FFF2-40B4-BE49-F238E27FC236}">
                <a16:creationId xmlns:a16="http://schemas.microsoft.com/office/drawing/2014/main" id="{C7A00837-AF98-463A-B4AD-35FACE37C741}"/>
              </a:ext>
            </a:extLst>
          </p:cNvPr>
          <p:cNvSpPr txBox="1"/>
          <p:nvPr/>
        </p:nvSpPr>
        <p:spPr>
          <a:xfrm>
            <a:off x="4253119" y="3601319"/>
            <a:ext cx="4730495" cy="307777"/>
          </a:xfrm>
          <a:prstGeom prst="rect">
            <a:avLst/>
          </a:prstGeom>
          <a:noFill/>
        </p:spPr>
        <p:txBody>
          <a:bodyPr wrap="square" rtlCol="0">
            <a:spAutoFit/>
          </a:bodyPr>
          <a:lstStyle/>
          <a:p>
            <a:pPr algn="r"/>
            <a:r>
              <a:rPr lang="fr-CA" sz="1400" dirty="0">
                <a:solidFill>
                  <a:srgbClr val="7385D1"/>
                </a:solidFill>
              </a:rPr>
              <a:t>Constantes au dessus de la classe du service ou composant.</a:t>
            </a:r>
          </a:p>
        </p:txBody>
      </p:sp>
      <p:pic>
        <p:nvPicPr>
          <p:cNvPr id="8" name="Image 7">
            <a:extLst>
              <a:ext uri="{FF2B5EF4-FFF2-40B4-BE49-F238E27FC236}">
                <a16:creationId xmlns:a16="http://schemas.microsoft.com/office/drawing/2014/main" id="{4ADD471B-6049-4092-8B2D-E9E9141CED98}"/>
              </a:ext>
            </a:extLst>
          </p:cNvPr>
          <p:cNvPicPr>
            <a:picLocks noChangeAspect="1"/>
          </p:cNvPicPr>
          <p:nvPr/>
        </p:nvPicPr>
        <p:blipFill>
          <a:blip r:embed="rId2"/>
          <a:stretch>
            <a:fillRect/>
          </a:stretch>
        </p:blipFill>
        <p:spPr>
          <a:xfrm>
            <a:off x="3208385" y="3908355"/>
            <a:ext cx="5775229" cy="634694"/>
          </a:xfrm>
          <a:prstGeom prst="rect">
            <a:avLst/>
          </a:prstGeom>
          <a:ln w="28575">
            <a:solidFill>
              <a:srgbClr val="7385D1"/>
            </a:solidFill>
          </a:ln>
        </p:spPr>
      </p:pic>
    </p:spTree>
    <p:extLst>
      <p:ext uri="{BB962C8B-B14F-4D97-AF65-F5344CB8AC3E}">
        <p14:creationId xmlns:p14="http://schemas.microsoft.com/office/powerpoint/2010/main" val="14858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Stockage local 📦🏠</a:t>
            </a:r>
          </a:p>
          <a:p>
            <a:r>
              <a:rPr lang="fr-CA" dirty="0">
                <a:solidFill>
                  <a:srgbClr val="739CD1"/>
                </a:solidFill>
              </a:rPr>
              <a:t> Internationalisation 🌐👅</a:t>
            </a:r>
            <a:endParaRPr lang="fr-CA" noProof="0" dirty="0">
              <a:solidFill>
                <a:srgbClr val="739CD1"/>
              </a:solidFill>
            </a:endParaRPr>
          </a:p>
          <a:p>
            <a:r>
              <a:rPr lang="fr-CA" dirty="0">
                <a:solidFill>
                  <a:srgbClr val="7385D1"/>
                </a:solidFill>
              </a:rPr>
              <a:t> Requête avec </a:t>
            </a:r>
            <a:r>
              <a:rPr lang="fr-CA" dirty="0" err="1">
                <a:solidFill>
                  <a:srgbClr val="7385D1"/>
                </a:solidFill>
              </a:rPr>
              <a:t>Token</a:t>
            </a:r>
            <a:r>
              <a:rPr lang="fr-CA" dirty="0">
                <a:solidFill>
                  <a:srgbClr val="7385D1"/>
                </a:solidFill>
              </a:rPr>
              <a:t> 🎸</a:t>
            </a: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3</a:t>
            </a:r>
            <a:r>
              <a:rPr lang="fr-CA" dirty="0"/>
              <a:t> : Obtenir le </a:t>
            </a:r>
            <a:r>
              <a:rPr lang="fr-CA" dirty="0" err="1"/>
              <a:t>token</a:t>
            </a:r>
            <a:r>
              <a:rPr lang="fr-CA" dirty="0"/>
              <a:t> à l’aide d’une requête de « connexion ».</a:t>
            </a:r>
          </a:p>
          <a:p>
            <a:pPr lvl="1"/>
            <a:endParaRPr lang="fr-CA" dirty="0"/>
          </a:p>
        </p:txBody>
      </p:sp>
      <p:pic>
        <p:nvPicPr>
          <p:cNvPr id="5" name="Image 4">
            <a:extLst>
              <a:ext uri="{FF2B5EF4-FFF2-40B4-BE49-F238E27FC236}">
                <a16:creationId xmlns:a16="http://schemas.microsoft.com/office/drawing/2014/main" id="{1AC74A30-61CA-412B-9361-BE94BD111112}"/>
              </a:ext>
            </a:extLst>
          </p:cNvPr>
          <p:cNvPicPr>
            <a:picLocks noChangeAspect="1"/>
          </p:cNvPicPr>
          <p:nvPr/>
        </p:nvPicPr>
        <p:blipFill>
          <a:blip r:embed="rId2"/>
          <a:stretch>
            <a:fillRect/>
          </a:stretch>
        </p:blipFill>
        <p:spPr>
          <a:xfrm>
            <a:off x="268409" y="3981298"/>
            <a:ext cx="4230439" cy="1048508"/>
          </a:xfrm>
          <a:prstGeom prst="rect">
            <a:avLst/>
          </a:prstGeom>
          <a:ln w="28575">
            <a:solidFill>
              <a:srgbClr val="7385D1"/>
            </a:solidFill>
          </a:ln>
        </p:spPr>
      </p:pic>
      <p:sp>
        <p:nvSpPr>
          <p:cNvPr id="6" name="ZoneTexte 5">
            <a:extLst>
              <a:ext uri="{FF2B5EF4-FFF2-40B4-BE49-F238E27FC236}">
                <a16:creationId xmlns:a16="http://schemas.microsoft.com/office/drawing/2014/main" id="{81900E7F-CF36-4332-8DA2-ABAC457CD81D}"/>
              </a:ext>
            </a:extLst>
          </p:cNvPr>
          <p:cNvSpPr txBox="1"/>
          <p:nvPr/>
        </p:nvSpPr>
        <p:spPr>
          <a:xfrm>
            <a:off x="4659782" y="2512699"/>
            <a:ext cx="7532218" cy="2970044"/>
          </a:xfrm>
          <a:prstGeom prst="rect">
            <a:avLst/>
          </a:prstGeom>
          <a:noFill/>
          <a:ln w="28575">
            <a:solidFill>
              <a:srgbClr val="7385D1"/>
            </a:solidFill>
          </a:ln>
        </p:spPr>
        <p:txBody>
          <a:bodyPr wrap="square" rtlCol="0">
            <a:spAutoFit/>
          </a:bodyPr>
          <a:lstStyle/>
          <a:p>
            <a:r>
              <a:rPr lang="en-CA" sz="1100" b="0" dirty="0">
                <a:solidFill>
                  <a:srgbClr val="0000FF"/>
                </a:solidFill>
                <a:effectLst/>
                <a:latin typeface="Consolas" panose="020B0609020204030204" pitchFamily="49" charset="0"/>
              </a:rPr>
              <a:t>async</a:t>
            </a:r>
            <a:r>
              <a:rPr lang="en-CA" sz="1100" b="0" dirty="0">
                <a:solidFill>
                  <a:srgbClr val="000000"/>
                </a:solidFill>
                <a:effectLst/>
                <a:latin typeface="Consolas" panose="020B0609020204030204" pitchFamily="49" charset="0"/>
              </a:rPr>
              <a:t> connect(): Promise&lt;void&gt;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body =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HttpParams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.set(</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grant_type</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client_credentials</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HttpHeaders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'application/x-www-form-</a:t>
            </a:r>
            <a:r>
              <a:rPr lang="en-CA" sz="1100" b="0" dirty="0" err="1">
                <a:solidFill>
                  <a:srgbClr val="A31515"/>
                </a:solidFill>
                <a:effectLst/>
                <a:latin typeface="Consolas" panose="020B0609020204030204" pitchFamily="49" charset="0"/>
              </a:rPr>
              <a:t>urlencoded</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'Basic '</a:t>
            </a:r>
            <a:r>
              <a:rPr lang="en-CA" sz="1100" b="0" dirty="0">
                <a:solidFill>
                  <a:srgbClr val="000000"/>
                </a:solidFill>
                <a:effectLst/>
                <a:latin typeface="Consolas" panose="020B0609020204030204" pitchFamily="49" charset="0"/>
              </a:rPr>
              <a:t> + </a:t>
            </a:r>
            <a:r>
              <a:rPr lang="en-CA" sz="1100" b="0" dirty="0" err="1">
                <a:solidFill>
                  <a:srgbClr val="000000"/>
                </a:solidFill>
                <a:effectLst/>
                <a:latin typeface="Consolas" panose="020B0609020204030204" pitchFamily="49" charset="0"/>
              </a:rPr>
              <a:t>btoa</a:t>
            </a:r>
            <a:r>
              <a:rPr lang="en-CA" sz="1100" b="0" dirty="0">
                <a:solidFill>
                  <a:srgbClr val="000000"/>
                </a:solidFill>
                <a:effectLst/>
                <a:latin typeface="Consolas" panose="020B0609020204030204" pitchFamily="49" charset="0"/>
              </a:rPr>
              <a:t>(CLIENT_ID + </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 CLIENT_SECRET)</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x = </a:t>
            </a:r>
            <a:r>
              <a:rPr lang="en-CA" sz="1100" b="0" dirty="0">
                <a:solidFill>
                  <a:srgbClr val="0000FF"/>
                </a:solidFill>
                <a:effectLst/>
                <a:latin typeface="Consolas" panose="020B0609020204030204" pitchFamily="49" charset="0"/>
              </a:rPr>
              <a:t>await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lastValueFrom</a:t>
            </a:r>
            <a:r>
              <a:rPr lang="en-CA" sz="1100" b="0" dirty="0">
                <a:solidFill>
                  <a:srgbClr val="000000"/>
                </a:solidFill>
                <a:effectLst/>
                <a:latin typeface="Consolas" panose="020B0609020204030204" pitchFamily="49" charset="0"/>
              </a:rPr>
              <a:t>(</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.http.post</a:t>
            </a:r>
            <a:r>
              <a:rPr lang="en-CA" sz="1100" b="0" dirty="0">
                <a:solidFill>
                  <a:srgbClr val="000000"/>
                </a:solidFill>
                <a:effectLst/>
                <a:latin typeface="Consolas" panose="020B0609020204030204" pitchFamily="49" charset="0"/>
              </a:rPr>
              <a:t>&lt;any&gt;(</a:t>
            </a:r>
            <a:r>
              <a:rPr lang="en-CA" sz="1100" b="0" dirty="0">
                <a:solidFill>
                  <a:srgbClr val="A31515"/>
                </a:solidFill>
                <a:effectLst/>
                <a:latin typeface="Consolas" panose="020B0609020204030204" pitchFamily="49" charset="0"/>
              </a:rPr>
              <a:t>'https://accounts.spotify.com/</a:t>
            </a:r>
            <a:r>
              <a:rPr lang="en-CA" sz="1100" b="0" dirty="0" err="1">
                <a:solidFill>
                  <a:srgbClr val="A31515"/>
                </a:solidFill>
                <a:effectLst/>
                <a:latin typeface="Consolas" panose="020B0609020204030204" pitchFamily="49" charset="0"/>
              </a:rPr>
              <a:t>api</a:t>
            </a:r>
            <a:r>
              <a:rPr lang="en-CA" sz="1100" b="0" dirty="0">
                <a:solidFill>
                  <a:srgbClr val="A31515"/>
                </a:solidFill>
                <a:effectLst/>
                <a:latin typeface="Consolas" panose="020B0609020204030204" pitchFamily="49" charset="0"/>
              </a:rPr>
              <a:t>/token'</a:t>
            </a:r>
            <a:r>
              <a:rPr lang="en-CA" sz="1100" b="0" dirty="0">
                <a:solidFill>
                  <a:srgbClr val="000000"/>
                </a:solidFill>
                <a:effectLst/>
                <a:latin typeface="Consolas" panose="020B0609020204030204" pitchFamily="49" charset="0"/>
              </a:rPr>
              <a:t>,      </a:t>
            </a:r>
          </a:p>
          <a:p>
            <a:r>
              <a:rPr lang="en-CA" sz="1100" dirty="0">
                <a:solidFill>
                  <a:srgbClr val="000000"/>
                </a:solidFill>
                <a:latin typeface="Consolas" panose="020B0609020204030204" pitchFamily="49" charset="0"/>
              </a:rPr>
              <a:t>    </a:t>
            </a:r>
            <a:r>
              <a:rPr lang="en-CA" sz="1100" b="0" dirty="0" err="1">
                <a:solidFill>
                  <a:srgbClr val="000000"/>
                </a:solidFill>
                <a:effectLst/>
                <a:latin typeface="Consolas" panose="020B0609020204030204" pitchFamily="49" charset="0"/>
              </a:rPr>
              <a:t>body.toString</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console.log(x);</a:t>
            </a:r>
          </a:p>
          <a:p>
            <a:r>
              <a:rPr lang="en-CA" sz="1100" b="0" dirty="0">
                <a:solidFill>
                  <a:srgbClr val="000000"/>
                </a:solidFill>
                <a:effectLst/>
                <a:latin typeface="Consolas" panose="020B0609020204030204" pitchFamily="49" charset="0"/>
              </a:rPr>
              <a:t>    </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.spotifyToken</a:t>
            </a:r>
            <a:r>
              <a:rPr lang="en-CA" sz="1100" b="0" dirty="0">
                <a:solidFill>
                  <a:srgbClr val="000000"/>
                </a:solidFill>
                <a:effectLst/>
                <a:latin typeface="Consolas" panose="020B0609020204030204" pitchFamily="49" charset="0"/>
              </a:rPr>
              <a:t> = </a:t>
            </a:r>
            <a:r>
              <a:rPr lang="en-CA" sz="1100" b="0" dirty="0" err="1">
                <a:solidFill>
                  <a:srgbClr val="000000"/>
                </a:solidFill>
                <a:effectLst/>
                <a:latin typeface="Consolas" panose="020B0609020204030204" pitchFamily="49" charset="0"/>
              </a:rPr>
              <a:t>x.access_token</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p>
          <a:p>
            <a:endParaRPr lang="fr-CA" sz="1100" dirty="0"/>
          </a:p>
        </p:txBody>
      </p:sp>
      <p:sp>
        <p:nvSpPr>
          <p:cNvPr id="7" name="ZoneTexte 6">
            <a:extLst>
              <a:ext uri="{FF2B5EF4-FFF2-40B4-BE49-F238E27FC236}">
                <a16:creationId xmlns:a16="http://schemas.microsoft.com/office/drawing/2014/main" id="{7F954FFA-17C2-4509-827C-E71BC0D7FD62}"/>
              </a:ext>
            </a:extLst>
          </p:cNvPr>
          <p:cNvSpPr txBox="1"/>
          <p:nvPr/>
        </p:nvSpPr>
        <p:spPr>
          <a:xfrm>
            <a:off x="8247888" y="2204922"/>
            <a:ext cx="3944112" cy="307777"/>
          </a:xfrm>
          <a:prstGeom prst="rect">
            <a:avLst/>
          </a:prstGeom>
          <a:noFill/>
        </p:spPr>
        <p:txBody>
          <a:bodyPr wrap="square" rtlCol="0">
            <a:spAutoFit/>
          </a:bodyPr>
          <a:lstStyle/>
          <a:p>
            <a:pPr algn="r"/>
            <a:r>
              <a:rPr lang="fr-CA" sz="1400" dirty="0">
                <a:solidFill>
                  <a:srgbClr val="7385D1"/>
                </a:solidFill>
              </a:rPr>
              <a:t>Fonction de connexion dans le service / composant</a:t>
            </a:r>
          </a:p>
        </p:txBody>
      </p:sp>
      <p:sp>
        <p:nvSpPr>
          <p:cNvPr id="8" name="ZoneTexte 7">
            <a:extLst>
              <a:ext uri="{FF2B5EF4-FFF2-40B4-BE49-F238E27FC236}">
                <a16:creationId xmlns:a16="http://schemas.microsoft.com/office/drawing/2014/main" id="{B17D3EA2-3F0D-4CBF-9976-E4579CD65533}"/>
              </a:ext>
            </a:extLst>
          </p:cNvPr>
          <p:cNvSpPr txBox="1"/>
          <p:nvPr/>
        </p:nvSpPr>
        <p:spPr>
          <a:xfrm>
            <a:off x="1664208" y="3670535"/>
            <a:ext cx="2926080" cy="307777"/>
          </a:xfrm>
          <a:prstGeom prst="rect">
            <a:avLst/>
          </a:prstGeom>
          <a:noFill/>
        </p:spPr>
        <p:txBody>
          <a:bodyPr wrap="square" rtlCol="0">
            <a:spAutoFit/>
          </a:bodyPr>
          <a:lstStyle/>
          <a:p>
            <a:pPr algn="r"/>
            <a:r>
              <a:rPr lang="fr-CA" sz="1400" dirty="0">
                <a:solidFill>
                  <a:srgbClr val="7385D1"/>
                </a:solidFill>
              </a:rPr>
              <a:t>Classe d’un service ou composant</a:t>
            </a:r>
          </a:p>
        </p:txBody>
      </p:sp>
      <p:sp>
        <p:nvSpPr>
          <p:cNvPr id="9" name="ZoneTexte 8">
            <a:extLst>
              <a:ext uri="{FF2B5EF4-FFF2-40B4-BE49-F238E27FC236}">
                <a16:creationId xmlns:a16="http://schemas.microsoft.com/office/drawing/2014/main" id="{B24030DE-2943-4440-A22B-3FC631EC08DB}"/>
              </a:ext>
            </a:extLst>
          </p:cNvPr>
          <p:cNvSpPr txBox="1"/>
          <p:nvPr/>
        </p:nvSpPr>
        <p:spPr>
          <a:xfrm>
            <a:off x="359849" y="3136612"/>
            <a:ext cx="4230439" cy="584775"/>
          </a:xfrm>
          <a:prstGeom prst="rect">
            <a:avLst/>
          </a:prstGeom>
          <a:noFill/>
        </p:spPr>
        <p:txBody>
          <a:bodyPr wrap="square" rtlCol="0">
            <a:spAutoFit/>
          </a:bodyPr>
          <a:lstStyle/>
          <a:p>
            <a:r>
              <a:rPr lang="fr-CA" sz="1600" dirty="0">
                <a:solidFill>
                  <a:srgbClr val="7385D1"/>
                </a:solidFill>
              </a:rPr>
              <a:t>Nous pourrions déclarer une variable qui servira à stocker le </a:t>
            </a:r>
            <a:r>
              <a:rPr lang="fr-CA" sz="1600" dirty="0">
                <a:solidFill>
                  <a:srgbClr val="FA4098"/>
                </a:solidFill>
              </a:rPr>
              <a:t>Token d’authentification</a:t>
            </a:r>
          </a:p>
        </p:txBody>
      </p:sp>
      <p:sp>
        <p:nvSpPr>
          <p:cNvPr id="10" name="ZoneTexte 9">
            <a:extLst>
              <a:ext uri="{FF2B5EF4-FFF2-40B4-BE49-F238E27FC236}">
                <a16:creationId xmlns:a16="http://schemas.microsoft.com/office/drawing/2014/main" id="{F88005B9-21AE-4FED-A272-CF73796DA320}"/>
              </a:ext>
            </a:extLst>
          </p:cNvPr>
          <p:cNvSpPr txBox="1"/>
          <p:nvPr/>
        </p:nvSpPr>
        <p:spPr>
          <a:xfrm>
            <a:off x="170003" y="5588925"/>
            <a:ext cx="7223574" cy="830997"/>
          </a:xfrm>
          <a:prstGeom prst="rect">
            <a:avLst/>
          </a:prstGeom>
          <a:noFill/>
        </p:spPr>
        <p:txBody>
          <a:bodyPr wrap="square" rtlCol="0">
            <a:spAutoFit/>
          </a:bodyPr>
          <a:lstStyle/>
          <a:p>
            <a:r>
              <a:rPr lang="fr-CA" sz="1600" dirty="0">
                <a:solidFill>
                  <a:srgbClr val="7385D1"/>
                </a:solidFill>
              </a:rPr>
              <a:t>Ici, le but ultime est de récupérer le token, qu’on glisse une variable. (Ou encore mieux, dans le </a:t>
            </a:r>
            <a:r>
              <a:rPr lang="fr-CA" sz="1600" dirty="0" err="1">
                <a:solidFill>
                  <a:srgbClr val="7385D1"/>
                </a:solidFill>
              </a:rPr>
              <a:t>sessionStorage</a:t>
            </a:r>
            <a:r>
              <a:rPr lang="fr-CA" sz="1600" dirty="0">
                <a:solidFill>
                  <a:srgbClr val="7385D1"/>
                </a:solidFill>
              </a:rPr>
              <a:t> !)</a:t>
            </a:r>
          </a:p>
          <a:p>
            <a:r>
              <a:rPr lang="fr-CA" sz="1600" dirty="0">
                <a:solidFill>
                  <a:srgbClr val="7385D1"/>
                </a:solidFill>
              </a:rPr>
              <a:t>Le résultat de cette requête est un objet JSON qui contient (entre autre) le token.</a:t>
            </a:r>
          </a:p>
        </p:txBody>
      </p:sp>
      <p:cxnSp>
        <p:nvCxnSpPr>
          <p:cNvPr id="11" name="Connecteur droit avec flèche 10">
            <a:extLst>
              <a:ext uri="{FF2B5EF4-FFF2-40B4-BE49-F238E27FC236}">
                <a16:creationId xmlns:a16="http://schemas.microsoft.com/office/drawing/2014/main" id="{42A91FF0-6D07-4315-9AF6-BAB320610371}"/>
              </a:ext>
            </a:extLst>
          </p:cNvPr>
          <p:cNvCxnSpPr>
            <a:cxnSpLocks/>
          </p:cNvCxnSpPr>
          <p:nvPr/>
        </p:nvCxnSpPr>
        <p:spPr>
          <a:xfrm flipV="1">
            <a:off x="4258491" y="5029806"/>
            <a:ext cx="627018" cy="42010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6A7D5EB-41A7-4268-9990-E54FD800607B}"/>
              </a:ext>
            </a:extLst>
          </p:cNvPr>
          <p:cNvSpPr txBox="1"/>
          <p:nvPr/>
        </p:nvSpPr>
        <p:spPr>
          <a:xfrm>
            <a:off x="6947518" y="3963614"/>
            <a:ext cx="3380657" cy="276999"/>
          </a:xfrm>
          <a:prstGeom prst="rect">
            <a:avLst/>
          </a:prstGeom>
          <a:noFill/>
        </p:spPr>
        <p:txBody>
          <a:bodyPr wrap="square" rtlCol="0">
            <a:spAutoFit/>
          </a:bodyPr>
          <a:lstStyle/>
          <a:p>
            <a:r>
              <a:rPr lang="fr-CA" sz="1200" dirty="0">
                <a:solidFill>
                  <a:srgbClr val="7385D1"/>
                </a:solidFill>
              </a:rPr>
              <a:t>btoa() est une fonction qui encode en ASCII base 64</a:t>
            </a:r>
          </a:p>
        </p:txBody>
      </p:sp>
      <p:pic>
        <p:nvPicPr>
          <p:cNvPr id="14" name="Image 13">
            <a:extLst>
              <a:ext uri="{FF2B5EF4-FFF2-40B4-BE49-F238E27FC236}">
                <a16:creationId xmlns:a16="http://schemas.microsoft.com/office/drawing/2014/main" id="{D95BC13C-D21C-EA40-F7C6-4747274BB6BF}"/>
              </a:ext>
            </a:extLst>
          </p:cNvPr>
          <p:cNvPicPr>
            <a:picLocks noChangeAspect="1"/>
          </p:cNvPicPr>
          <p:nvPr/>
        </p:nvPicPr>
        <p:blipFill>
          <a:blip r:embed="rId3"/>
          <a:stretch>
            <a:fillRect/>
          </a:stretch>
        </p:blipFill>
        <p:spPr>
          <a:xfrm>
            <a:off x="7393577" y="5809406"/>
            <a:ext cx="4546049" cy="390033"/>
          </a:xfrm>
          <a:prstGeom prst="rect">
            <a:avLst/>
          </a:prstGeom>
          <a:ln w="28575">
            <a:solidFill>
              <a:srgbClr val="7385D1"/>
            </a:solidFill>
          </a:ln>
        </p:spPr>
      </p:pic>
    </p:spTree>
    <p:extLst>
      <p:ext uri="{BB962C8B-B14F-4D97-AF65-F5344CB8AC3E}">
        <p14:creationId xmlns:p14="http://schemas.microsoft.com/office/powerpoint/2010/main" val="291331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Infos sur un artiste</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2677656"/>
          </a:xfrm>
          <a:prstGeom prst="rect">
            <a:avLst/>
          </a:prstGeom>
          <a:noFill/>
          <a:ln w="28575">
            <a:solidFill>
              <a:srgbClr val="7385D1"/>
            </a:solidFill>
          </a:ln>
        </p:spPr>
        <p:txBody>
          <a:bodyPr wrap="square">
            <a:spAutoFit/>
          </a:bodyPr>
          <a:lstStyle/>
          <a:p>
            <a:r>
              <a:rPr lang="en-CA" sz="1200" b="0" dirty="0">
                <a:solidFill>
                  <a:srgbClr val="0000FF"/>
                </a:solidFill>
                <a:effectLst/>
                <a:latin typeface="Consolas" panose="020B0609020204030204" pitchFamily="49" charset="0"/>
              </a:rPr>
              <a:t>async</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searchArtist</a:t>
            </a:r>
            <a:r>
              <a:rPr lang="en-CA" sz="1200" b="0" dirty="0">
                <a:solidFill>
                  <a:srgbClr val="000000"/>
                </a:solidFill>
                <a:effectLst/>
                <a:latin typeface="Consolas" panose="020B0609020204030204" pitchFamily="49" charset="0"/>
              </a:rPr>
              <a:t>(artist : string): Promise&lt;any&gt;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HttpHeaders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a:t>
            </a:r>
            <a:r>
              <a:rPr lang="en-CA" sz="1200" b="0" dirty="0" err="1">
                <a:solidFill>
                  <a:srgbClr val="A31515"/>
                </a:solidFill>
                <a:effectLst/>
                <a:latin typeface="Consolas" panose="020B0609020204030204" pitchFamily="49" charset="0"/>
              </a:rPr>
              <a:t>json</a:t>
            </a:r>
            <a:r>
              <a:rPr lang="en-CA" sz="1200" b="0" dirty="0">
                <a:solidFill>
                  <a:srgbClr val="A31515"/>
                </a:solidFill>
                <a:effectLst/>
                <a:latin typeface="Consolas" panose="020B0609020204030204" pitchFamily="49" charset="0"/>
              </a:rPr>
              <a:t>'</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.spotifyToken</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x = </a:t>
            </a:r>
            <a:r>
              <a:rPr lang="en-CA" sz="1200" b="0" dirty="0">
                <a:solidFill>
                  <a:srgbClr val="0000FF"/>
                </a:solidFill>
                <a:effectLst/>
                <a:latin typeface="Consolas" panose="020B0609020204030204" pitchFamily="49" charset="0"/>
              </a:rPr>
              <a:t>await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lastValueFrom</a:t>
            </a:r>
            <a:r>
              <a:rPr lang="en-CA" sz="1200" b="0" dirty="0">
                <a:solidFill>
                  <a:srgbClr val="000000"/>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.http.get</a:t>
            </a:r>
            <a:r>
              <a:rPr lang="en-CA" sz="1200" b="0" dirty="0">
                <a:solidFill>
                  <a:srgbClr val="000000"/>
                </a:solidFill>
                <a:effectLst/>
                <a:latin typeface="Consolas" panose="020B0609020204030204" pitchFamily="49" charset="0"/>
              </a:rPr>
              <a:t>&lt;any&gt;(</a:t>
            </a:r>
            <a:r>
              <a:rPr lang="en-CA" sz="1200" b="0" dirty="0">
                <a:solidFill>
                  <a:srgbClr val="A31515"/>
                </a:solidFill>
                <a:effectLst/>
                <a:latin typeface="Consolas" panose="020B0609020204030204" pitchFamily="49" charset="0"/>
              </a:rPr>
              <a:t>'https://api.spotify.com/v1/</a:t>
            </a:r>
            <a:r>
              <a:rPr lang="en-CA" sz="1200" b="0" dirty="0" err="1">
                <a:solidFill>
                  <a:srgbClr val="A31515"/>
                </a:solidFill>
                <a:effectLst/>
                <a:latin typeface="Consolas" panose="020B0609020204030204" pitchFamily="49" charset="0"/>
              </a:rPr>
              <a:t>search?type</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artist&amp;offset</a:t>
            </a:r>
            <a:r>
              <a:rPr lang="en-CA" sz="1200" b="0" dirty="0">
                <a:solidFill>
                  <a:srgbClr val="A31515"/>
                </a:solidFill>
                <a:effectLst/>
                <a:latin typeface="Consolas" panose="020B0609020204030204" pitchFamily="49" charset="0"/>
              </a:rPr>
              <a:t>=0&amp;limit=1&amp;q='</a:t>
            </a:r>
            <a:r>
              <a:rPr lang="en-CA" sz="1200" b="0" dirty="0">
                <a:solidFill>
                  <a:srgbClr val="000000"/>
                </a:solidFill>
                <a:effectLst/>
                <a:latin typeface="Consolas" panose="020B0609020204030204" pitchFamily="49" charset="0"/>
              </a:rPr>
              <a:t> + </a:t>
            </a:r>
          </a:p>
          <a:p>
            <a:r>
              <a:rPr lang="en-CA" sz="1200" dirty="0">
                <a:solidFill>
                  <a:srgbClr val="000000"/>
                </a:solidFill>
                <a:latin typeface="Consolas" panose="020B0609020204030204" pitchFamily="49" charset="0"/>
              </a:rPr>
              <a:t>    </a:t>
            </a:r>
            <a:r>
              <a:rPr lang="en-CA" sz="1200" b="0" dirty="0">
                <a:solidFill>
                  <a:srgbClr val="000000"/>
                </a:solidFill>
                <a:effectLst/>
                <a:latin typeface="Consolas" panose="020B0609020204030204" pitchFamily="49" charset="0"/>
              </a:rPr>
              <a:t>artist,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return</a:t>
            </a: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Artist(</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].id, </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].name, </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].images[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url</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147998"/>
            <a:ext cx="10768584" cy="369332"/>
          </a:xfrm>
          <a:prstGeom prst="rect">
            <a:avLst/>
          </a:prstGeom>
          <a:noFill/>
        </p:spPr>
        <p:txBody>
          <a:bodyPr wrap="square" rtlCol="0">
            <a:spAutoFit/>
          </a:bodyPr>
          <a:lstStyle/>
          <a:p>
            <a:r>
              <a:rPr lang="fr-CA" dirty="0">
                <a:solidFill>
                  <a:srgbClr val="7385D1"/>
                </a:solidFill>
              </a:rPr>
              <a:t>Notez que si vous utilisez ce code, vous aurez besoin d’une </a:t>
            </a:r>
            <a:r>
              <a:rPr lang="fr-CA" b="1" dirty="0">
                <a:solidFill>
                  <a:srgbClr val="7385D1"/>
                </a:solidFill>
              </a:rPr>
              <a:t>classe</a:t>
            </a:r>
            <a:r>
              <a:rPr lang="fr-CA" dirty="0">
                <a:solidFill>
                  <a:srgbClr val="7385D1"/>
                </a:solidFill>
              </a:rPr>
              <a:t> </a:t>
            </a:r>
            <a:r>
              <a:rPr lang="fr-CA" dirty="0" err="1">
                <a:solidFill>
                  <a:srgbClr val="FA4098"/>
                </a:solidFill>
              </a:rPr>
              <a:t>Artist</a:t>
            </a:r>
            <a:endParaRPr lang="fr-CA" dirty="0">
              <a:solidFill>
                <a:srgbClr val="7385D1"/>
              </a:solidFill>
            </a:endParaRPr>
          </a:p>
        </p:txBody>
      </p:sp>
      <p:sp>
        <p:nvSpPr>
          <p:cNvPr id="6" name="ZoneTexte 5">
            <a:extLst>
              <a:ext uri="{FF2B5EF4-FFF2-40B4-BE49-F238E27FC236}">
                <a16:creationId xmlns:a16="http://schemas.microsoft.com/office/drawing/2014/main" id="{D7E91934-B0A9-4294-A971-EE415F12F25F}"/>
              </a:ext>
            </a:extLst>
          </p:cNvPr>
          <p:cNvSpPr txBox="1"/>
          <p:nvPr/>
        </p:nvSpPr>
        <p:spPr>
          <a:xfrm>
            <a:off x="4841965" y="6550223"/>
            <a:ext cx="7350035" cy="307777"/>
          </a:xfrm>
          <a:prstGeom prst="rect">
            <a:avLst/>
          </a:prstGeom>
          <a:noFill/>
        </p:spPr>
        <p:txBody>
          <a:bodyPr wrap="square" rtlCol="0">
            <a:spAutoFit/>
          </a:bodyPr>
          <a:lstStyle/>
          <a:p>
            <a:pPr algn="r"/>
            <a:r>
              <a:rPr lang="fr-CA" sz="1400">
                <a:solidFill>
                  <a:srgbClr val="7385D1"/>
                </a:solidFill>
              </a:rPr>
              <a:t>https://developer.spotify.com/documentation/web-api/reference/#/operations/get-an-album</a:t>
            </a:r>
          </a:p>
        </p:txBody>
      </p:sp>
    </p:spTree>
    <p:extLst>
      <p:ext uri="{BB962C8B-B14F-4D97-AF65-F5344CB8AC3E}">
        <p14:creationId xmlns:p14="http://schemas.microsoft.com/office/powerpoint/2010/main" val="305004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Obtenir les albums d’un artiste</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3477875"/>
          </a:xfrm>
          <a:prstGeom prst="rect">
            <a:avLst/>
          </a:prstGeom>
          <a:noFill/>
          <a:ln w="28575">
            <a:solidFill>
              <a:srgbClr val="7385D1"/>
            </a:solidFill>
          </a:ln>
        </p:spPr>
        <p:txBody>
          <a:bodyPr wrap="square">
            <a:spAutoFit/>
          </a:bodyPr>
          <a:lstStyle/>
          <a:p>
            <a:r>
              <a:rPr lang="en-CA" sz="1100" b="0" dirty="0">
                <a:solidFill>
                  <a:srgbClr val="0000FF"/>
                </a:solidFill>
                <a:effectLst/>
                <a:latin typeface="Consolas" panose="020B0609020204030204" pitchFamily="49" charset="0"/>
              </a:rPr>
              <a:t>async</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getAlbums</a:t>
            </a:r>
            <a:r>
              <a:rPr lang="en-CA" sz="1100" b="0" dirty="0">
                <a:solidFill>
                  <a:srgbClr val="000000"/>
                </a:solidFill>
                <a:effectLst/>
                <a:latin typeface="Consolas" panose="020B0609020204030204" pitchFamily="49" charset="0"/>
              </a:rPr>
              <a:t>(artist : Artist): Promise&lt;any&gt;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const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HttpHeaders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a:t>
            </a:r>
            <a:r>
              <a:rPr lang="en-CA" sz="1100" b="0" dirty="0" err="1">
                <a:solidFill>
                  <a:srgbClr val="A31515"/>
                </a:solidFill>
                <a:effectLst/>
                <a:latin typeface="Consolas" panose="020B0609020204030204" pitchFamily="49" charset="0"/>
              </a:rPr>
              <a:t>json</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'Bearer '</a:t>
            </a:r>
            <a:r>
              <a:rPr lang="en-CA" sz="1100" b="0" dirty="0">
                <a:solidFill>
                  <a:srgbClr val="000000"/>
                </a:solidFill>
                <a:effectLst/>
                <a:latin typeface="Consolas" panose="020B0609020204030204" pitchFamily="49" charset="0"/>
              </a:rPr>
              <a:t> + </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.spotifyToken</a:t>
            </a:r>
            <a:endParaRPr lang="en-CA" sz="1100" b="0" dirty="0">
              <a:solidFill>
                <a:srgbClr val="000000"/>
              </a:solidFill>
              <a:effectLst/>
              <a:latin typeface="Consolas" panose="020B0609020204030204" pitchFamily="49" charset="0"/>
            </a:endParaRP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x = </a:t>
            </a:r>
            <a:r>
              <a:rPr lang="en-CA" sz="1100" b="0" dirty="0">
                <a:solidFill>
                  <a:srgbClr val="0000FF"/>
                </a:solidFill>
                <a:effectLst/>
                <a:latin typeface="Consolas" panose="020B0609020204030204" pitchFamily="49" charset="0"/>
              </a:rPr>
              <a:t>await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lastValueFrom</a:t>
            </a:r>
            <a:r>
              <a:rPr lang="en-CA" sz="1100" b="0" dirty="0">
                <a:solidFill>
                  <a:srgbClr val="000000"/>
                </a:solidFill>
                <a:effectLst/>
                <a:latin typeface="Consolas" panose="020B0609020204030204" pitchFamily="49" charset="0"/>
              </a:rPr>
              <a:t>(</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.http.get</a:t>
            </a:r>
            <a:r>
              <a:rPr lang="en-CA" sz="1100" b="0" dirty="0">
                <a:solidFill>
                  <a:srgbClr val="000000"/>
                </a:solidFill>
                <a:effectLst/>
                <a:latin typeface="Consolas" panose="020B0609020204030204" pitchFamily="49" charset="0"/>
              </a:rPr>
              <a:t>&lt;any&gt;(</a:t>
            </a:r>
            <a:r>
              <a:rPr lang="en-CA" sz="1100" b="0" dirty="0">
                <a:solidFill>
                  <a:srgbClr val="A31515"/>
                </a:solidFill>
                <a:effectLst/>
                <a:latin typeface="Consolas" panose="020B0609020204030204" pitchFamily="49" charset="0"/>
              </a:rPr>
              <a:t>"https://api.spotify.com/v1/artists/"</a:t>
            </a:r>
            <a:r>
              <a:rPr lang="en-CA" sz="1100" b="0" dirty="0">
                <a:solidFill>
                  <a:srgbClr val="000000"/>
                </a:solidFill>
                <a:effectLst/>
                <a:latin typeface="Consolas" panose="020B0609020204030204" pitchFamily="49" charset="0"/>
              </a:rPr>
              <a:t> + artist.id + </a:t>
            </a:r>
          </a:p>
          <a:p>
            <a:r>
              <a:rPr lang="en-CA" sz="1100" dirty="0">
                <a:solidFill>
                  <a:srgbClr val="000000"/>
                </a:solidFill>
                <a:latin typeface="Consolas" panose="020B0609020204030204" pitchFamily="49" charset="0"/>
              </a:rPr>
              <a:t>    </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albums?include_groups</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album,single</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console.log(x);</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albums =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for</a:t>
            </a:r>
            <a:r>
              <a:rPr lang="en-CA" sz="1100" b="0" dirty="0">
                <a:solidFill>
                  <a:srgbClr val="000000"/>
                </a:solidFill>
                <a:effectLst/>
                <a:latin typeface="Consolas" panose="020B0609020204030204" pitchFamily="49" charset="0"/>
              </a:rPr>
              <a:t>(</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 = </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 &lt; </a:t>
            </a:r>
            <a:r>
              <a:rPr lang="en-CA" sz="1100" b="0" dirty="0" err="1">
                <a:solidFill>
                  <a:srgbClr val="000000"/>
                </a:solidFill>
                <a:effectLst/>
                <a:latin typeface="Consolas" panose="020B0609020204030204" pitchFamily="49" charset="0"/>
              </a:rPr>
              <a:t>x.items.length</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albums.push</a:t>
            </a:r>
            <a:r>
              <a:rPr lang="en-CA" sz="1100" b="0" dirty="0">
                <a:solidFill>
                  <a:srgbClr val="000000"/>
                </a:solidFill>
                <a:effectLst/>
                <a:latin typeface="Consolas" panose="020B0609020204030204" pitchFamily="49" charset="0"/>
              </a:rPr>
              <a:t>(</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Album(</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].id, </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].name, </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].images[</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url</a:t>
            </a:r>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return</a:t>
            </a:r>
            <a:r>
              <a:rPr lang="en-CA" sz="1100" b="0" dirty="0">
                <a:solidFill>
                  <a:srgbClr val="000000"/>
                </a:solidFill>
                <a:effectLst/>
                <a:latin typeface="Consolas" panose="020B0609020204030204" pitchFamily="49" charset="0"/>
              </a:rPr>
              <a:t> albums;</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948217"/>
            <a:ext cx="10768584" cy="369332"/>
          </a:xfrm>
          <a:prstGeom prst="rect">
            <a:avLst/>
          </a:prstGeom>
          <a:noFill/>
        </p:spPr>
        <p:txBody>
          <a:bodyPr wrap="square" rtlCol="0">
            <a:spAutoFit/>
          </a:bodyPr>
          <a:lstStyle/>
          <a:p>
            <a:r>
              <a:rPr lang="fr-CA" dirty="0">
                <a:solidFill>
                  <a:srgbClr val="7385D1"/>
                </a:solidFill>
              </a:rPr>
              <a:t>Notez que si vous utilisez ce code, vous aurez besoin de </a:t>
            </a:r>
            <a:r>
              <a:rPr lang="fr-CA" b="1" dirty="0">
                <a:solidFill>
                  <a:srgbClr val="7385D1"/>
                </a:solidFill>
              </a:rPr>
              <a:t>classes</a:t>
            </a:r>
            <a:r>
              <a:rPr lang="fr-CA" dirty="0">
                <a:solidFill>
                  <a:srgbClr val="7385D1"/>
                </a:solidFill>
              </a:rPr>
              <a:t> </a:t>
            </a:r>
            <a:r>
              <a:rPr lang="fr-CA" dirty="0" err="1">
                <a:solidFill>
                  <a:srgbClr val="FA4098"/>
                </a:solidFill>
              </a:rPr>
              <a:t>Artist</a:t>
            </a:r>
            <a:r>
              <a:rPr lang="fr-CA" dirty="0">
                <a:solidFill>
                  <a:srgbClr val="FA4098"/>
                </a:solidFill>
              </a:rPr>
              <a:t> </a:t>
            </a:r>
            <a:r>
              <a:rPr lang="fr-CA" dirty="0">
                <a:solidFill>
                  <a:srgbClr val="7385D1"/>
                </a:solidFill>
              </a:rPr>
              <a:t>et</a:t>
            </a:r>
            <a:r>
              <a:rPr lang="fr-CA" dirty="0">
                <a:solidFill>
                  <a:srgbClr val="FA4098"/>
                </a:solidFill>
              </a:rPr>
              <a:t> Album</a:t>
            </a:r>
            <a:endParaRPr lang="fr-CA" dirty="0">
              <a:solidFill>
                <a:srgbClr val="7385D1"/>
              </a:solidFill>
            </a:endParaRPr>
          </a:p>
        </p:txBody>
      </p:sp>
    </p:spTree>
    <p:extLst>
      <p:ext uri="{BB962C8B-B14F-4D97-AF65-F5344CB8AC3E}">
        <p14:creationId xmlns:p14="http://schemas.microsoft.com/office/powerpoint/2010/main" val="282646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Obtenir les chansons d’un album</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3231654"/>
          </a:xfrm>
          <a:prstGeom prst="rect">
            <a:avLst/>
          </a:prstGeom>
          <a:noFill/>
          <a:ln w="28575">
            <a:solidFill>
              <a:srgbClr val="7385D1"/>
            </a:solidFill>
          </a:ln>
        </p:spPr>
        <p:txBody>
          <a:bodyPr wrap="square">
            <a:spAutoFit/>
          </a:bodyPr>
          <a:lstStyle/>
          <a:p>
            <a:r>
              <a:rPr lang="en-CA" sz="1200" b="0" dirty="0">
                <a:solidFill>
                  <a:srgbClr val="0000FF"/>
                </a:solidFill>
                <a:effectLst/>
                <a:latin typeface="Consolas" panose="020B0609020204030204" pitchFamily="49" charset="0"/>
              </a:rPr>
              <a:t>async</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getSongs</a:t>
            </a:r>
            <a:r>
              <a:rPr lang="en-CA" sz="1200" b="0" dirty="0">
                <a:solidFill>
                  <a:srgbClr val="000000"/>
                </a:solidFill>
                <a:effectLst/>
                <a:latin typeface="Consolas" panose="020B0609020204030204" pitchFamily="49" charset="0"/>
              </a:rPr>
              <a:t>(album: Album): Promise&lt;Song[]&gt;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HttpHeaders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a:t>
            </a:r>
            <a:r>
              <a:rPr lang="en-CA" sz="1200" b="0" dirty="0" err="1">
                <a:solidFill>
                  <a:srgbClr val="A31515"/>
                </a:solidFill>
                <a:effectLst/>
                <a:latin typeface="Consolas" panose="020B0609020204030204" pitchFamily="49" charset="0"/>
              </a:rPr>
              <a:t>json</a:t>
            </a:r>
            <a:r>
              <a:rPr lang="en-CA" sz="1200" b="0" dirty="0">
                <a:solidFill>
                  <a:srgbClr val="A31515"/>
                </a:solidFill>
                <a:effectLst/>
                <a:latin typeface="Consolas" panose="020B0609020204030204" pitchFamily="49" charset="0"/>
              </a:rPr>
              <a:t>'</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.spotifyToken</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x = </a:t>
            </a:r>
            <a:r>
              <a:rPr lang="en-CA" sz="1200" b="0" dirty="0">
                <a:solidFill>
                  <a:srgbClr val="0000FF"/>
                </a:solidFill>
                <a:effectLst/>
                <a:latin typeface="Consolas" panose="020B0609020204030204" pitchFamily="49" charset="0"/>
              </a:rPr>
              <a:t>await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lastValueFrom</a:t>
            </a:r>
            <a:r>
              <a:rPr lang="en-CA" sz="1200" b="0" dirty="0">
                <a:solidFill>
                  <a:srgbClr val="000000"/>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.http.get</a:t>
            </a:r>
            <a:r>
              <a:rPr lang="en-CA" sz="1200" b="0" dirty="0">
                <a:solidFill>
                  <a:srgbClr val="000000"/>
                </a:solidFill>
                <a:effectLst/>
                <a:latin typeface="Consolas" panose="020B0609020204030204" pitchFamily="49" charset="0"/>
              </a:rPr>
              <a:t>&lt;any&gt;(</a:t>
            </a:r>
            <a:r>
              <a:rPr lang="en-CA" sz="1200" b="0" dirty="0">
                <a:solidFill>
                  <a:srgbClr val="A31515"/>
                </a:solidFill>
                <a:effectLst/>
                <a:latin typeface="Consolas" panose="020B0609020204030204" pitchFamily="49" charset="0"/>
              </a:rPr>
              <a:t>"https://api.spotify.com/v1/albums/"</a:t>
            </a:r>
            <a:r>
              <a:rPr lang="en-CA" sz="1200" b="0" dirty="0">
                <a:solidFill>
                  <a:srgbClr val="000000"/>
                </a:solidFill>
                <a:effectLst/>
                <a:latin typeface="Consolas" panose="020B0609020204030204" pitchFamily="49" charset="0"/>
              </a:rPr>
              <a:t> + album.id,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songs : Song[] =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 = </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 &lt; </a:t>
            </a:r>
            <a:r>
              <a:rPr lang="en-CA" sz="1200" b="0" dirty="0" err="1">
                <a:solidFill>
                  <a:srgbClr val="000000"/>
                </a:solidFill>
                <a:effectLst/>
                <a:latin typeface="Consolas" panose="020B0609020204030204" pitchFamily="49" charset="0"/>
              </a:rPr>
              <a:t>x.tracks.items.length</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songs.push</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Song (</a:t>
            </a:r>
            <a:r>
              <a:rPr lang="en-CA" sz="1200" b="0" dirty="0" err="1">
                <a:solidFill>
                  <a:srgbClr val="000000"/>
                </a:solidFill>
                <a:effectLst/>
                <a:latin typeface="Consolas" panose="020B0609020204030204" pitchFamily="49" charset="0"/>
              </a:rPr>
              <a:t>x.tracks.items</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].id, </a:t>
            </a:r>
            <a:r>
              <a:rPr lang="en-CA" sz="1200" b="0" dirty="0" err="1">
                <a:solidFill>
                  <a:srgbClr val="000000"/>
                </a:solidFill>
                <a:effectLst/>
                <a:latin typeface="Consolas" panose="020B0609020204030204" pitchFamily="49" charset="0"/>
              </a:rPr>
              <a:t>x.tracks.items</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].name));</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return</a:t>
            </a:r>
            <a:r>
              <a:rPr lang="en-CA" sz="1200" b="0" dirty="0">
                <a:solidFill>
                  <a:srgbClr val="000000"/>
                </a:solidFill>
                <a:effectLst/>
                <a:latin typeface="Consolas" panose="020B0609020204030204" pitchFamily="49" charset="0"/>
              </a:rPr>
              <a:t> songs;</a:t>
            </a:r>
          </a:p>
          <a:p>
            <a:r>
              <a:rPr lang="en-CA" sz="12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728666"/>
            <a:ext cx="10768584" cy="369332"/>
          </a:xfrm>
          <a:prstGeom prst="rect">
            <a:avLst/>
          </a:prstGeom>
          <a:noFill/>
        </p:spPr>
        <p:txBody>
          <a:bodyPr wrap="square" rtlCol="0">
            <a:spAutoFit/>
          </a:bodyPr>
          <a:lstStyle/>
          <a:p>
            <a:r>
              <a:rPr lang="fr-CA" dirty="0">
                <a:solidFill>
                  <a:srgbClr val="7385D1"/>
                </a:solidFill>
              </a:rPr>
              <a:t>Notez que si vous utilisez ce code, vous aurez besoin de </a:t>
            </a:r>
            <a:r>
              <a:rPr lang="fr-CA" b="1" dirty="0">
                <a:solidFill>
                  <a:srgbClr val="7385D1"/>
                </a:solidFill>
              </a:rPr>
              <a:t>classes</a:t>
            </a:r>
            <a:r>
              <a:rPr lang="fr-CA" dirty="0">
                <a:solidFill>
                  <a:srgbClr val="7385D1"/>
                </a:solidFill>
              </a:rPr>
              <a:t> </a:t>
            </a:r>
            <a:r>
              <a:rPr lang="fr-CA" dirty="0">
                <a:solidFill>
                  <a:srgbClr val="FA4098"/>
                </a:solidFill>
              </a:rPr>
              <a:t>Album </a:t>
            </a:r>
            <a:r>
              <a:rPr lang="fr-CA" dirty="0">
                <a:solidFill>
                  <a:srgbClr val="7385D1"/>
                </a:solidFill>
              </a:rPr>
              <a:t>et</a:t>
            </a:r>
            <a:r>
              <a:rPr lang="fr-CA" dirty="0">
                <a:solidFill>
                  <a:srgbClr val="FA4098"/>
                </a:solidFill>
              </a:rPr>
              <a:t> Song</a:t>
            </a:r>
            <a:r>
              <a:rPr lang="fr-CA" dirty="0">
                <a:solidFill>
                  <a:srgbClr val="7385D1"/>
                </a:solidFill>
              </a:rPr>
              <a:t>.</a:t>
            </a:r>
          </a:p>
        </p:txBody>
      </p:sp>
    </p:spTree>
    <p:extLst>
      <p:ext uri="{BB962C8B-B14F-4D97-AF65-F5344CB8AC3E}">
        <p14:creationId xmlns:p14="http://schemas.microsoft.com/office/powerpoint/2010/main" val="77077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Voici les classes </a:t>
            </a:r>
            <a:r>
              <a:rPr lang="fr-CA" dirty="0">
                <a:solidFill>
                  <a:srgbClr val="FA4098"/>
                </a:solidFill>
              </a:rPr>
              <a:t>Artist</a:t>
            </a:r>
            <a:r>
              <a:rPr lang="fr-CA" dirty="0"/>
              <a:t>, </a:t>
            </a:r>
            <a:r>
              <a:rPr lang="fr-CA" dirty="0">
                <a:solidFill>
                  <a:srgbClr val="FA4098"/>
                </a:solidFill>
              </a:rPr>
              <a:t>Album</a:t>
            </a:r>
            <a:r>
              <a:rPr lang="fr-CA" dirty="0"/>
              <a:t> et </a:t>
            </a:r>
            <a:r>
              <a:rPr lang="fr-CA" dirty="0">
                <a:solidFill>
                  <a:srgbClr val="FA4098"/>
                </a:solidFill>
              </a:rPr>
              <a:t>Song</a:t>
            </a:r>
            <a:r>
              <a:rPr lang="fr-CA" dirty="0"/>
              <a:t> qui ont été utilisées pour ces requêtes.</a:t>
            </a:r>
          </a:p>
          <a:p>
            <a:pPr lvl="2"/>
            <a:r>
              <a:rPr lang="fr-CA" dirty="0"/>
              <a:t> N’oubliez pas d’ajouter le préfixe « </a:t>
            </a:r>
            <a:r>
              <a:rPr lang="fr-CA" dirty="0">
                <a:solidFill>
                  <a:srgbClr val="FA4098"/>
                </a:solidFill>
              </a:rPr>
              <a:t>export</a:t>
            </a:r>
            <a:r>
              <a:rPr lang="fr-CA" dirty="0"/>
              <a:t> » si ces classes sont dans des fichiers séparés.</a:t>
            </a:r>
          </a:p>
          <a:p>
            <a:endParaRPr lang="fr-CA" dirty="0"/>
          </a:p>
        </p:txBody>
      </p:sp>
      <p:pic>
        <p:nvPicPr>
          <p:cNvPr id="5" name="Image 4">
            <a:extLst>
              <a:ext uri="{FF2B5EF4-FFF2-40B4-BE49-F238E27FC236}">
                <a16:creationId xmlns:a16="http://schemas.microsoft.com/office/drawing/2014/main" id="{CC43BD3F-E54D-45D9-AF81-D3DB7AA333F1}"/>
              </a:ext>
            </a:extLst>
          </p:cNvPr>
          <p:cNvPicPr>
            <a:picLocks noChangeAspect="1"/>
          </p:cNvPicPr>
          <p:nvPr/>
        </p:nvPicPr>
        <p:blipFill>
          <a:blip r:embed="rId2"/>
          <a:stretch>
            <a:fillRect/>
          </a:stretch>
        </p:blipFill>
        <p:spPr>
          <a:xfrm>
            <a:off x="1567579" y="2911196"/>
            <a:ext cx="9056842" cy="2422612"/>
          </a:xfrm>
          <a:prstGeom prst="rect">
            <a:avLst/>
          </a:prstGeom>
          <a:ln w="28575">
            <a:solidFill>
              <a:srgbClr val="7385D1"/>
            </a:solidFill>
          </a:ln>
        </p:spPr>
      </p:pic>
      <p:sp>
        <p:nvSpPr>
          <p:cNvPr id="4" name="ZoneTexte 3">
            <a:extLst>
              <a:ext uri="{FF2B5EF4-FFF2-40B4-BE49-F238E27FC236}">
                <a16:creationId xmlns:a16="http://schemas.microsoft.com/office/drawing/2014/main" id="{574C28B6-AA8A-F0E6-3DDE-98EF9A32FD4B}"/>
              </a:ext>
            </a:extLst>
          </p:cNvPr>
          <p:cNvSpPr txBox="1"/>
          <p:nvPr/>
        </p:nvSpPr>
        <p:spPr>
          <a:xfrm>
            <a:off x="1463058" y="5381544"/>
            <a:ext cx="9265884" cy="523220"/>
          </a:xfrm>
          <a:prstGeom prst="rect">
            <a:avLst/>
          </a:prstGeom>
          <a:noFill/>
        </p:spPr>
        <p:txBody>
          <a:bodyPr wrap="square" rtlCol="0">
            <a:spAutoFit/>
          </a:bodyPr>
          <a:lstStyle/>
          <a:p>
            <a:r>
              <a:rPr lang="fr-CA" sz="1400" dirty="0">
                <a:solidFill>
                  <a:srgbClr val="7385D1"/>
                </a:solidFill>
              </a:rPr>
              <a:t>Vous êtes encouragés à modifier ces classes si vous les utiliser. Dans cet état, elles ne conviennent pas forcément à l’implémentation que vous souhaitez créer.</a:t>
            </a:r>
          </a:p>
        </p:txBody>
      </p:sp>
    </p:spTree>
    <p:extLst>
      <p:ext uri="{BB962C8B-B14F-4D97-AF65-F5344CB8AC3E}">
        <p14:creationId xmlns:p14="http://schemas.microsoft.com/office/powerpoint/2010/main" val="282735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5</a:t>
            </a:r>
            <a:r>
              <a:rPr lang="fr-CA" dirty="0"/>
              <a:t> : Afficher les résultats des requêtes et remplir le template HTML pour permettre à l’utilisateur de lancer les fonctions.</a:t>
            </a:r>
          </a:p>
          <a:p>
            <a:pPr lvl="2"/>
            <a:r>
              <a:rPr lang="fr-CA" dirty="0"/>
              <a:t> Rien de nouveau ici, voici vos amis :</a:t>
            </a:r>
          </a:p>
          <a:p>
            <a:pPr lvl="3"/>
            <a:r>
              <a:rPr lang="fr-CA" dirty="0"/>
              <a:t> Les formulaires avec </a:t>
            </a:r>
            <a:r>
              <a:rPr lang="fr-CA" dirty="0">
                <a:solidFill>
                  <a:srgbClr val="FA4098"/>
                </a:solidFill>
              </a:rPr>
              <a:t>(ngSubmit)</a:t>
            </a:r>
          </a:p>
          <a:p>
            <a:pPr lvl="3"/>
            <a:r>
              <a:rPr lang="fr-CA" dirty="0"/>
              <a:t> Les inputs avec </a:t>
            </a:r>
            <a:r>
              <a:rPr lang="fr-CA" dirty="0">
                <a:solidFill>
                  <a:srgbClr val="FA4098"/>
                </a:solidFill>
              </a:rPr>
              <a:t>[(ngModel)]</a:t>
            </a:r>
          </a:p>
          <a:p>
            <a:pPr lvl="3"/>
            <a:r>
              <a:rPr lang="fr-CA" dirty="0"/>
              <a:t> Les événements </a:t>
            </a:r>
            <a:r>
              <a:rPr lang="fr-CA" dirty="0">
                <a:solidFill>
                  <a:srgbClr val="FA4098"/>
                </a:solidFill>
              </a:rPr>
              <a:t>(click) </a:t>
            </a:r>
            <a:r>
              <a:rPr lang="fr-CA" dirty="0"/>
              <a:t>pour appeler des fonctions</a:t>
            </a:r>
          </a:p>
          <a:p>
            <a:pPr lvl="3"/>
            <a:r>
              <a:rPr lang="fr-CA" dirty="0"/>
              <a:t> Les </a:t>
            </a:r>
            <a:r>
              <a:rPr lang="fr-CA" dirty="0">
                <a:solidFill>
                  <a:srgbClr val="FA4098"/>
                </a:solidFill>
              </a:rPr>
              <a:t>*ngFor </a:t>
            </a:r>
            <a:r>
              <a:rPr lang="fr-CA" dirty="0"/>
              <a:t>et les </a:t>
            </a:r>
            <a:r>
              <a:rPr lang="fr-CA" dirty="0">
                <a:solidFill>
                  <a:srgbClr val="FA4098"/>
                </a:solidFill>
              </a:rPr>
              <a:t>*ngIf</a:t>
            </a:r>
          </a:p>
        </p:txBody>
      </p:sp>
    </p:spTree>
    <p:extLst>
      <p:ext uri="{BB962C8B-B14F-4D97-AF65-F5344CB8AC3E}">
        <p14:creationId xmlns:p14="http://schemas.microsoft.com/office/powerpoint/2010/main" val="392320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61152-1AA8-10C9-58EA-CC8A9095CDEE}"/>
              </a:ext>
            </a:extLst>
          </p:cNvPr>
          <p:cNvSpPr>
            <a:spLocks noGrp="1"/>
          </p:cNvSpPr>
          <p:nvPr>
            <p:ph type="title"/>
          </p:nvPr>
        </p:nvSpPr>
        <p:spPr/>
        <p:txBody>
          <a:bodyPr/>
          <a:lstStyle/>
          <a:p>
            <a:r>
              <a:rPr lang="fr-CA" dirty="0"/>
              <a:t>Requête avec </a:t>
            </a:r>
            <a:r>
              <a:rPr lang="fr-CA" dirty="0" err="1"/>
              <a:t>Token</a:t>
            </a:r>
            <a:endParaRPr lang="fr-CA" dirty="0"/>
          </a:p>
        </p:txBody>
      </p:sp>
      <p:sp>
        <p:nvSpPr>
          <p:cNvPr id="3" name="Espace réservé du contenu 2">
            <a:extLst>
              <a:ext uri="{FF2B5EF4-FFF2-40B4-BE49-F238E27FC236}">
                <a16:creationId xmlns:a16="http://schemas.microsoft.com/office/drawing/2014/main" id="{175D1179-2192-897E-F0BF-0A78D7E3EDAD}"/>
              </a:ext>
            </a:extLst>
          </p:cNvPr>
          <p:cNvSpPr>
            <a:spLocks noGrp="1"/>
          </p:cNvSpPr>
          <p:nvPr>
            <p:ph idx="1"/>
          </p:nvPr>
        </p:nvSpPr>
        <p:spPr/>
        <p:txBody>
          <a:bodyPr/>
          <a:lstStyle/>
          <a:p>
            <a:r>
              <a:rPr lang="fr-CA" dirty="0"/>
              <a:t> Un peu de bon sens</a:t>
            </a:r>
          </a:p>
          <a:p>
            <a:pPr lvl="1"/>
            <a:r>
              <a:rPr lang="fr-CA" dirty="0"/>
              <a:t> Pour ne pas avoir à recopier les </a:t>
            </a:r>
            <a:r>
              <a:rPr lang="fr-CA" i="1" dirty="0" err="1">
                <a:solidFill>
                  <a:srgbClr val="FA4098"/>
                </a:solidFill>
              </a:rPr>
              <a:t>httpOptions</a:t>
            </a:r>
            <a:r>
              <a:rPr lang="fr-CA" dirty="0"/>
              <a:t> dans chaque fonction, on pourrait préparer une fonction qui retourne cette structure répétitive :</a:t>
            </a:r>
          </a:p>
        </p:txBody>
      </p:sp>
      <p:pic>
        <p:nvPicPr>
          <p:cNvPr id="7" name="Image 6">
            <a:extLst>
              <a:ext uri="{FF2B5EF4-FFF2-40B4-BE49-F238E27FC236}">
                <a16:creationId xmlns:a16="http://schemas.microsoft.com/office/drawing/2014/main" id="{87593264-47F3-68B3-46A7-E9904F47DC89}"/>
              </a:ext>
            </a:extLst>
          </p:cNvPr>
          <p:cNvPicPr>
            <a:picLocks noChangeAspect="1"/>
          </p:cNvPicPr>
          <p:nvPr/>
        </p:nvPicPr>
        <p:blipFill>
          <a:blip r:embed="rId2"/>
          <a:stretch>
            <a:fillRect/>
          </a:stretch>
        </p:blipFill>
        <p:spPr>
          <a:xfrm>
            <a:off x="658446" y="2811484"/>
            <a:ext cx="4902095" cy="1899855"/>
          </a:xfrm>
          <a:prstGeom prst="rect">
            <a:avLst/>
          </a:prstGeom>
          <a:ln w="28575">
            <a:solidFill>
              <a:srgbClr val="7385D1"/>
            </a:solidFill>
          </a:ln>
        </p:spPr>
      </p:pic>
      <p:pic>
        <p:nvPicPr>
          <p:cNvPr id="9" name="Image 8">
            <a:extLst>
              <a:ext uri="{FF2B5EF4-FFF2-40B4-BE49-F238E27FC236}">
                <a16:creationId xmlns:a16="http://schemas.microsoft.com/office/drawing/2014/main" id="{1A3332F2-82E2-5BC8-A1B5-50BEACC3C028}"/>
              </a:ext>
            </a:extLst>
          </p:cNvPr>
          <p:cNvPicPr>
            <a:picLocks noChangeAspect="1"/>
          </p:cNvPicPr>
          <p:nvPr/>
        </p:nvPicPr>
        <p:blipFill>
          <a:blip r:embed="rId3"/>
          <a:stretch>
            <a:fillRect/>
          </a:stretch>
        </p:blipFill>
        <p:spPr>
          <a:xfrm>
            <a:off x="520783" y="5006667"/>
            <a:ext cx="10937966" cy="700761"/>
          </a:xfrm>
          <a:prstGeom prst="rect">
            <a:avLst/>
          </a:prstGeom>
          <a:ln w="28575">
            <a:solidFill>
              <a:srgbClr val="7385D1"/>
            </a:solidFill>
          </a:ln>
        </p:spPr>
      </p:pic>
      <p:cxnSp>
        <p:nvCxnSpPr>
          <p:cNvPr id="11" name="Connecteur droit avec flèche 10">
            <a:extLst>
              <a:ext uri="{FF2B5EF4-FFF2-40B4-BE49-F238E27FC236}">
                <a16:creationId xmlns:a16="http://schemas.microsoft.com/office/drawing/2014/main" id="{16891195-6597-DF36-99F7-DB97FF768AF6}"/>
              </a:ext>
            </a:extLst>
          </p:cNvPr>
          <p:cNvCxnSpPr/>
          <p:nvPr/>
        </p:nvCxnSpPr>
        <p:spPr>
          <a:xfrm>
            <a:off x="9744891" y="4632198"/>
            <a:ext cx="548640" cy="74893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8E9BF27E-ADEE-9607-A541-5EF4BA4772EB}"/>
              </a:ext>
            </a:extLst>
          </p:cNvPr>
          <p:cNvSpPr txBox="1"/>
          <p:nvPr/>
        </p:nvSpPr>
        <p:spPr>
          <a:xfrm>
            <a:off x="0" y="6546587"/>
            <a:ext cx="10723657" cy="307777"/>
          </a:xfrm>
          <a:prstGeom prst="rect">
            <a:avLst/>
          </a:prstGeom>
          <a:noFill/>
        </p:spPr>
        <p:txBody>
          <a:bodyPr wrap="square" rtlCol="0">
            <a:spAutoFit/>
          </a:bodyPr>
          <a:lstStyle/>
          <a:p>
            <a:r>
              <a:rPr lang="fr-CA" sz="1400" dirty="0">
                <a:solidFill>
                  <a:srgbClr val="7385D1"/>
                </a:solidFill>
              </a:rPr>
              <a:t>En fait, plus tard dans la session, nous aborderons les </a:t>
            </a:r>
            <a:r>
              <a:rPr lang="fr-CA" sz="1400" b="1" dirty="0">
                <a:solidFill>
                  <a:srgbClr val="FA4098"/>
                </a:solidFill>
              </a:rPr>
              <a:t>intercepteurs</a:t>
            </a:r>
            <a:r>
              <a:rPr lang="fr-CA" sz="1400" dirty="0">
                <a:solidFill>
                  <a:srgbClr val="7385D1"/>
                </a:solidFill>
              </a:rPr>
              <a:t>, qui permettront d’intégrer le </a:t>
            </a:r>
            <a:r>
              <a:rPr lang="fr-CA" sz="1400" dirty="0" err="1">
                <a:solidFill>
                  <a:srgbClr val="7385D1"/>
                </a:solidFill>
              </a:rPr>
              <a:t>token</a:t>
            </a:r>
            <a:r>
              <a:rPr lang="fr-CA" sz="1400" dirty="0">
                <a:solidFill>
                  <a:srgbClr val="7385D1"/>
                </a:solidFill>
              </a:rPr>
              <a:t> aux requêtes d’une meilleure façon.</a:t>
            </a:r>
          </a:p>
        </p:txBody>
      </p:sp>
    </p:spTree>
    <p:extLst>
      <p:ext uri="{BB962C8B-B14F-4D97-AF65-F5344CB8AC3E}">
        <p14:creationId xmlns:p14="http://schemas.microsoft.com/office/powerpoint/2010/main" val="256019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Astuces variées</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p:txBody>
          <a:bodyPr/>
          <a:lstStyle/>
          <a:p>
            <a:r>
              <a:rPr lang="fr-CA" dirty="0"/>
              <a:t> Obtention du </a:t>
            </a:r>
            <a:r>
              <a:rPr lang="fr-CA" dirty="0" err="1"/>
              <a:t>token</a:t>
            </a:r>
            <a:endParaRPr lang="fr-CA" dirty="0"/>
          </a:p>
          <a:p>
            <a:pPr lvl="1"/>
            <a:r>
              <a:rPr lang="fr-CA" dirty="0"/>
              <a:t> Assurez-vous d’avoir obtenu un </a:t>
            </a:r>
            <a:r>
              <a:rPr lang="fr-CA" dirty="0" err="1">
                <a:solidFill>
                  <a:srgbClr val="FA4098"/>
                </a:solidFill>
              </a:rPr>
              <a:t>token</a:t>
            </a:r>
            <a:r>
              <a:rPr lang="fr-CA" dirty="0"/>
              <a:t> d’authentification avant de lancer une requête à Spotify. </a:t>
            </a:r>
          </a:p>
          <a:p>
            <a:pPr lvl="2"/>
            <a:r>
              <a:rPr lang="fr-CA" dirty="0"/>
              <a:t> Par exemple, dans la fonction </a:t>
            </a:r>
            <a:r>
              <a:rPr lang="fr-CA" dirty="0" err="1">
                <a:solidFill>
                  <a:srgbClr val="FA4098"/>
                </a:solidFill>
              </a:rPr>
              <a:t>ngOnInit</a:t>
            </a:r>
            <a:r>
              <a:rPr lang="fr-CA" dirty="0">
                <a:solidFill>
                  <a:srgbClr val="FA4098"/>
                </a:solidFill>
              </a:rPr>
              <a:t>()</a:t>
            </a:r>
            <a:r>
              <a:rPr lang="fr-CA" dirty="0"/>
              <a:t> d’un composant, nous pourrions appeler la fonction qui envoie la requête de connexion et récupère un </a:t>
            </a:r>
            <a:r>
              <a:rPr lang="fr-CA" dirty="0" err="1"/>
              <a:t>token</a:t>
            </a:r>
            <a:r>
              <a:rPr lang="fr-CA" dirty="0"/>
              <a:t>.</a:t>
            </a:r>
          </a:p>
        </p:txBody>
      </p:sp>
      <p:pic>
        <p:nvPicPr>
          <p:cNvPr id="6" name="Image 5">
            <a:extLst>
              <a:ext uri="{FF2B5EF4-FFF2-40B4-BE49-F238E27FC236}">
                <a16:creationId xmlns:a16="http://schemas.microsoft.com/office/drawing/2014/main" id="{1BEF3970-DF63-7D96-42BD-0D847080704E}"/>
              </a:ext>
            </a:extLst>
          </p:cNvPr>
          <p:cNvPicPr>
            <a:picLocks noChangeAspect="1"/>
          </p:cNvPicPr>
          <p:nvPr/>
        </p:nvPicPr>
        <p:blipFill>
          <a:blip r:embed="rId2"/>
          <a:stretch>
            <a:fillRect/>
          </a:stretch>
        </p:blipFill>
        <p:spPr>
          <a:xfrm>
            <a:off x="553082" y="3499648"/>
            <a:ext cx="2375233" cy="1066949"/>
          </a:xfrm>
          <a:prstGeom prst="rect">
            <a:avLst/>
          </a:prstGeom>
          <a:ln w="28575">
            <a:solidFill>
              <a:srgbClr val="9073D1"/>
            </a:solidFill>
          </a:ln>
        </p:spPr>
      </p:pic>
      <p:pic>
        <p:nvPicPr>
          <p:cNvPr id="13" name="Image 12">
            <a:extLst>
              <a:ext uri="{FF2B5EF4-FFF2-40B4-BE49-F238E27FC236}">
                <a16:creationId xmlns:a16="http://schemas.microsoft.com/office/drawing/2014/main" id="{1FE4D96E-DDF8-E5BE-5B23-D26ACE0D76F2}"/>
              </a:ext>
            </a:extLst>
          </p:cNvPr>
          <p:cNvPicPr>
            <a:picLocks noChangeAspect="1"/>
          </p:cNvPicPr>
          <p:nvPr/>
        </p:nvPicPr>
        <p:blipFill>
          <a:blip r:embed="rId3"/>
          <a:stretch>
            <a:fillRect/>
          </a:stretch>
        </p:blipFill>
        <p:spPr>
          <a:xfrm>
            <a:off x="3914589" y="3499648"/>
            <a:ext cx="7544853" cy="1066949"/>
          </a:xfrm>
          <a:prstGeom prst="rect">
            <a:avLst/>
          </a:prstGeom>
          <a:ln w="28575">
            <a:solidFill>
              <a:srgbClr val="9073D1"/>
            </a:solidFill>
          </a:ln>
        </p:spPr>
      </p:pic>
      <p:sp>
        <p:nvSpPr>
          <p:cNvPr id="14" name="Flèche : droite 13">
            <a:extLst>
              <a:ext uri="{FF2B5EF4-FFF2-40B4-BE49-F238E27FC236}">
                <a16:creationId xmlns:a16="http://schemas.microsoft.com/office/drawing/2014/main" id="{65E17B1B-8EE5-E9C7-5FD5-76066D3C356E}"/>
              </a:ext>
            </a:extLst>
          </p:cNvPr>
          <p:cNvSpPr/>
          <p:nvPr/>
        </p:nvSpPr>
        <p:spPr>
          <a:xfrm>
            <a:off x="3126377" y="3714170"/>
            <a:ext cx="608736" cy="637903"/>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8503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1AD96-B6BE-BBDF-3166-5A5DF73590DD}"/>
              </a:ext>
            </a:extLst>
          </p:cNvPr>
          <p:cNvSpPr>
            <a:spLocks noGrp="1"/>
          </p:cNvSpPr>
          <p:nvPr>
            <p:ph type="title"/>
          </p:nvPr>
        </p:nvSpPr>
        <p:spPr/>
        <p:txBody>
          <a:bodyPr/>
          <a:lstStyle/>
          <a:p>
            <a:r>
              <a:rPr lang="fr-CA" dirty="0"/>
              <a:t>Astuces variées</a:t>
            </a:r>
          </a:p>
        </p:txBody>
      </p:sp>
      <p:sp>
        <p:nvSpPr>
          <p:cNvPr id="3" name="Espace réservé du contenu 2">
            <a:extLst>
              <a:ext uri="{FF2B5EF4-FFF2-40B4-BE49-F238E27FC236}">
                <a16:creationId xmlns:a16="http://schemas.microsoft.com/office/drawing/2014/main" id="{1D47CD34-0BA1-8245-E054-040463B8E97B}"/>
              </a:ext>
            </a:extLst>
          </p:cNvPr>
          <p:cNvSpPr>
            <a:spLocks noGrp="1"/>
          </p:cNvSpPr>
          <p:nvPr>
            <p:ph idx="1"/>
          </p:nvPr>
        </p:nvSpPr>
        <p:spPr/>
        <p:txBody>
          <a:bodyPr/>
          <a:lstStyle/>
          <a:p>
            <a:r>
              <a:rPr lang="fr-CA" dirty="0"/>
              <a:t> Gestion des erreurs HTTP</a:t>
            </a:r>
          </a:p>
          <a:p>
            <a:pPr lvl="1"/>
            <a:r>
              <a:rPr lang="fr-CA" dirty="0"/>
              <a:t> N’hésitez pas à utiliser un </a:t>
            </a:r>
            <a:r>
              <a:rPr lang="fr-CA" dirty="0" err="1">
                <a:solidFill>
                  <a:srgbClr val="FA4098"/>
                </a:solidFill>
              </a:rPr>
              <a:t>try</a:t>
            </a:r>
            <a:r>
              <a:rPr lang="fr-CA" dirty="0">
                <a:solidFill>
                  <a:srgbClr val="FA4098"/>
                </a:solidFill>
              </a:rPr>
              <a:t> ... catch</a:t>
            </a:r>
            <a:r>
              <a:rPr lang="fr-CA" dirty="0"/>
              <a:t> avec vos requêtes HTTP pour spécifier la gestion des erreurs.</a:t>
            </a:r>
          </a:p>
        </p:txBody>
      </p:sp>
      <p:pic>
        <p:nvPicPr>
          <p:cNvPr id="5" name="Image 4">
            <a:extLst>
              <a:ext uri="{FF2B5EF4-FFF2-40B4-BE49-F238E27FC236}">
                <a16:creationId xmlns:a16="http://schemas.microsoft.com/office/drawing/2014/main" id="{822A6F64-4491-3263-AC96-BBC925D7F3BA}"/>
              </a:ext>
            </a:extLst>
          </p:cNvPr>
          <p:cNvPicPr>
            <a:picLocks noChangeAspect="1"/>
          </p:cNvPicPr>
          <p:nvPr/>
        </p:nvPicPr>
        <p:blipFill>
          <a:blip r:embed="rId2"/>
          <a:stretch>
            <a:fillRect/>
          </a:stretch>
        </p:blipFill>
        <p:spPr>
          <a:xfrm>
            <a:off x="1056210" y="2434720"/>
            <a:ext cx="5318464" cy="2849663"/>
          </a:xfrm>
          <a:prstGeom prst="rect">
            <a:avLst/>
          </a:prstGeom>
          <a:ln w="28575">
            <a:solidFill>
              <a:srgbClr val="9073D1"/>
            </a:solidFill>
          </a:ln>
        </p:spPr>
      </p:pic>
      <p:pic>
        <p:nvPicPr>
          <p:cNvPr id="7" name="Image 6">
            <a:extLst>
              <a:ext uri="{FF2B5EF4-FFF2-40B4-BE49-F238E27FC236}">
                <a16:creationId xmlns:a16="http://schemas.microsoft.com/office/drawing/2014/main" id="{F34F131E-ECE3-9CFE-643A-FE5A56978C27}"/>
              </a:ext>
            </a:extLst>
          </p:cNvPr>
          <p:cNvPicPr>
            <a:picLocks noChangeAspect="1"/>
          </p:cNvPicPr>
          <p:nvPr/>
        </p:nvPicPr>
        <p:blipFill>
          <a:blip r:embed="rId3"/>
          <a:stretch>
            <a:fillRect/>
          </a:stretch>
        </p:blipFill>
        <p:spPr>
          <a:xfrm>
            <a:off x="6585473" y="2434720"/>
            <a:ext cx="4213156" cy="2855400"/>
          </a:xfrm>
          <a:prstGeom prst="rect">
            <a:avLst/>
          </a:prstGeom>
          <a:ln w="28575">
            <a:solidFill>
              <a:srgbClr val="9073D1"/>
            </a:solidFill>
          </a:ln>
        </p:spPr>
      </p:pic>
      <p:sp>
        <p:nvSpPr>
          <p:cNvPr id="8" name="ZoneTexte 7">
            <a:extLst>
              <a:ext uri="{FF2B5EF4-FFF2-40B4-BE49-F238E27FC236}">
                <a16:creationId xmlns:a16="http://schemas.microsoft.com/office/drawing/2014/main" id="{B61D4AA5-B011-FF28-4BEC-2A7C18D7CB73}"/>
              </a:ext>
            </a:extLst>
          </p:cNvPr>
          <p:cNvSpPr txBox="1"/>
          <p:nvPr/>
        </p:nvSpPr>
        <p:spPr>
          <a:xfrm>
            <a:off x="1056210" y="5399314"/>
            <a:ext cx="9742419" cy="1200329"/>
          </a:xfrm>
          <a:prstGeom prst="rect">
            <a:avLst/>
          </a:prstGeom>
          <a:noFill/>
        </p:spPr>
        <p:txBody>
          <a:bodyPr wrap="square" rtlCol="0">
            <a:spAutoFit/>
          </a:bodyPr>
          <a:lstStyle/>
          <a:p>
            <a:r>
              <a:rPr lang="fr-CA" dirty="0">
                <a:solidFill>
                  <a:srgbClr val="9073D1"/>
                </a:solidFill>
              </a:rPr>
              <a:t>On peut même récupérer des « données » dans l’objet JSON d’erreur pour les afficher dans le HTML par exemple. (Mais bon, en général, l’utilisateur n’a pas grand-chose à faire avec l’information « </a:t>
            </a:r>
            <a:r>
              <a:rPr lang="fr-CA" i="1" dirty="0">
                <a:solidFill>
                  <a:srgbClr val="9073D1"/>
                </a:solidFill>
              </a:rPr>
              <a:t>http </a:t>
            </a:r>
            <a:r>
              <a:rPr lang="fr-CA" i="1" dirty="0" err="1">
                <a:solidFill>
                  <a:srgbClr val="9073D1"/>
                </a:solidFill>
              </a:rPr>
              <a:t>failure</a:t>
            </a:r>
            <a:r>
              <a:rPr lang="fr-CA" i="1" dirty="0">
                <a:solidFill>
                  <a:srgbClr val="9073D1"/>
                </a:solidFill>
              </a:rPr>
              <a:t> </a:t>
            </a:r>
            <a:r>
              <a:rPr lang="fr-CA" i="1" dirty="0" err="1">
                <a:solidFill>
                  <a:srgbClr val="9073D1"/>
                </a:solidFill>
              </a:rPr>
              <a:t>response</a:t>
            </a:r>
            <a:r>
              <a:rPr lang="fr-CA" i="1" dirty="0">
                <a:solidFill>
                  <a:srgbClr val="9073D1"/>
                </a:solidFill>
              </a:rPr>
              <a:t> for ... </a:t>
            </a:r>
            <a:r>
              <a:rPr lang="fr-CA" dirty="0">
                <a:solidFill>
                  <a:srgbClr val="9073D1"/>
                </a:solidFill>
              </a:rPr>
              <a:t>» On pourrait plutôt lui demander de s’authentifier à nouveau à son compte Spotify !)</a:t>
            </a:r>
          </a:p>
        </p:txBody>
      </p:sp>
    </p:spTree>
    <p:extLst>
      <p:ext uri="{BB962C8B-B14F-4D97-AF65-F5344CB8AC3E}">
        <p14:creationId xmlns:p14="http://schemas.microsoft.com/office/powerpoint/2010/main" val="188604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F77557A-3F59-4F1F-A09E-5365D3ECCA62}"/>
              </a:ext>
            </a:extLst>
          </p:cNvPr>
          <p:cNvSpPr>
            <a:spLocks noGrp="1"/>
          </p:cNvSpPr>
          <p:nvPr>
            <p:ph idx="1"/>
          </p:nvPr>
        </p:nvSpPr>
        <p:spPr/>
        <p:txBody>
          <a:bodyPr/>
          <a:lstStyle/>
          <a:p>
            <a:r>
              <a:rPr lang="fr-CA" dirty="0"/>
              <a:t> Stockage local</a:t>
            </a:r>
          </a:p>
          <a:p>
            <a:pPr lvl="1"/>
            <a:r>
              <a:rPr lang="fr-CA" dirty="0"/>
              <a:t> Actuellement, nos applications Web </a:t>
            </a:r>
            <a:r>
              <a:rPr lang="fr-CA" b="1" dirty="0"/>
              <a:t>Angular</a:t>
            </a:r>
            <a:r>
              <a:rPr lang="fr-CA" dirty="0"/>
              <a:t> ne permettaient pas de faire persister des données. (Préférences, brouillons de message, paramètres, ...) Quand on actualise la page Web, tout est perdu ! 🚫💾</a:t>
            </a:r>
          </a:p>
          <a:p>
            <a:pPr lvl="2"/>
            <a:r>
              <a:rPr lang="fr-CA" dirty="0"/>
              <a:t> </a:t>
            </a:r>
            <a:r>
              <a:rPr lang="fr-CA" dirty="0">
                <a:solidFill>
                  <a:srgbClr val="FA4098"/>
                </a:solidFill>
              </a:rPr>
              <a:t>Attention</a:t>
            </a:r>
            <a:r>
              <a:rPr lang="fr-CA" dirty="0"/>
              <a:t> : Gardons à l’esprit que le </a:t>
            </a:r>
            <a:r>
              <a:rPr lang="fr-CA" dirty="0">
                <a:solidFill>
                  <a:srgbClr val="FA4098"/>
                </a:solidFill>
              </a:rPr>
              <a:t>stockage local </a:t>
            </a:r>
            <a:r>
              <a:rPr lang="fr-CA" dirty="0"/>
              <a:t>dans le </a:t>
            </a:r>
            <a:r>
              <a:rPr lang="fr-CA" b="1" dirty="0"/>
              <a:t>navigateur </a:t>
            </a:r>
            <a:r>
              <a:rPr lang="fr-CA" dirty="0"/>
              <a:t>ne doit pas servir à stocker des </a:t>
            </a:r>
            <a:r>
              <a:rPr lang="fr-CA" b="1" dirty="0"/>
              <a:t>données sensibles </a:t>
            </a:r>
            <a:r>
              <a:rPr lang="fr-CA" dirty="0"/>
              <a:t>! Ce n’est pas une </a:t>
            </a:r>
            <a:r>
              <a:rPr lang="fr-CA" b="1" dirty="0"/>
              <a:t>base de données </a:t>
            </a:r>
            <a:r>
              <a:rPr lang="fr-CA" dirty="0"/>
              <a:t>!</a:t>
            </a:r>
          </a:p>
          <a:p>
            <a:pPr lvl="1"/>
            <a:endParaRPr lang="fr-CA" dirty="0"/>
          </a:p>
          <a:p>
            <a:pPr lvl="1"/>
            <a:r>
              <a:rPr lang="fr-CA" dirty="0"/>
              <a:t> Nous aborderons deux solutions :</a:t>
            </a:r>
          </a:p>
          <a:p>
            <a:pPr lvl="2"/>
            <a:r>
              <a:rPr lang="fr-CA" dirty="0"/>
              <a:t> </a:t>
            </a:r>
            <a:r>
              <a:rPr lang="fr-CA" dirty="0">
                <a:solidFill>
                  <a:srgbClr val="FA4098"/>
                </a:solidFill>
              </a:rPr>
              <a:t>localStorage</a:t>
            </a:r>
            <a:r>
              <a:rPr lang="fr-CA" dirty="0"/>
              <a:t> 📅 : Données permanentes stockées sur le client.</a:t>
            </a:r>
          </a:p>
          <a:p>
            <a:pPr lvl="2"/>
            <a:r>
              <a:rPr lang="fr-CA" dirty="0"/>
              <a:t> </a:t>
            </a:r>
            <a:r>
              <a:rPr lang="fr-CA" dirty="0">
                <a:solidFill>
                  <a:srgbClr val="FA4098"/>
                </a:solidFill>
              </a:rPr>
              <a:t>sessionStorage</a:t>
            </a:r>
            <a:r>
              <a:rPr lang="fr-CA" dirty="0"/>
              <a:t> ⌛ : Données stockées pour la durée de la session du client.</a:t>
            </a:r>
          </a:p>
        </p:txBody>
      </p:sp>
      <p:sp>
        <p:nvSpPr>
          <p:cNvPr id="3" name="Titre 2">
            <a:extLst>
              <a:ext uri="{FF2B5EF4-FFF2-40B4-BE49-F238E27FC236}">
                <a16:creationId xmlns:a16="http://schemas.microsoft.com/office/drawing/2014/main" id="{7483CFF4-2B35-4964-9622-837C9431432A}"/>
              </a:ext>
            </a:extLst>
          </p:cNvPr>
          <p:cNvSpPr>
            <a:spLocks noGrp="1"/>
          </p:cNvSpPr>
          <p:nvPr>
            <p:ph type="title"/>
          </p:nvPr>
        </p:nvSpPr>
        <p:spPr/>
        <p:txBody>
          <a:bodyPr/>
          <a:lstStyle/>
          <a:p>
            <a:r>
              <a:rPr lang="fr-CA" dirty="0"/>
              <a:t>Stockage local</a:t>
            </a:r>
          </a:p>
        </p:txBody>
      </p:sp>
    </p:spTree>
    <p:extLst>
      <p:ext uri="{BB962C8B-B14F-4D97-AF65-F5344CB8AC3E}">
        <p14:creationId xmlns:p14="http://schemas.microsoft.com/office/powerpoint/2010/main" val="191401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Sauvegarder</a:t>
            </a:r>
            <a:r>
              <a:rPr lang="fr-CA" dirty="0"/>
              <a:t> des données de type </a:t>
            </a:r>
            <a:r>
              <a:rPr lang="fr-CA" dirty="0">
                <a:solidFill>
                  <a:srgbClr val="FA4098"/>
                </a:solidFill>
              </a:rPr>
              <a:t>string</a:t>
            </a:r>
            <a:endParaRPr lang="fr-CA" dirty="0"/>
          </a:p>
          <a:p>
            <a:pPr lvl="2"/>
            <a:r>
              <a:rPr lang="fr-CA" dirty="0"/>
              <a:t> </a:t>
            </a:r>
            <a:r>
              <a:rPr lang="fr-CA" dirty="0">
                <a:solidFill>
                  <a:srgbClr val="FA4098"/>
                </a:solidFill>
              </a:rPr>
              <a:t>Étape 1</a:t>
            </a:r>
            <a:r>
              <a:rPr lang="fr-CA" dirty="0"/>
              <a:t> : Identifier la donnée que vous souhaitez sauvegarder.</a:t>
            </a:r>
          </a:p>
          <a:p>
            <a:pPr lvl="1"/>
            <a:endParaRPr lang="fr-CA" dirty="0"/>
          </a:p>
          <a:p>
            <a:pPr lvl="1"/>
            <a:endParaRPr lang="fr-CA" dirty="0"/>
          </a:p>
          <a:p>
            <a:pPr lvl="2"/>
            <a:r>
              <a:rPr lang="fr-CA" dirty="0"/>
              <a:t> </a:t>
            </a:r>
            <a:r>
              <a:rPr lang="fr-CA" dirty="0">
                <a:solidFill>
                  <a:srgbClr val="FA4098"/>
                </a:solidFill>
              </a:rPr>
              <a:t>Étape 2 </a:t>
            </a:r>
            <a:r>
              <a:rPr lang="fr-CA" dirty="0"/>
              <a:t>: Créer une fonction qui sert à sauvegarder cette donnée dans le stockage local.</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7" name="Image 6">
            <a:extLst>
              <a:ext uri="{FF2B5EF4-FFF2-40B4-BE49-F238E27FC236}">
                <a16:creationId xmlns:a16="http://schemas.microsoft.com/office/drawing/2014/main" id="{ACAFFDD0-A11F-436D-92F4-090E16152E30}"/>
              </a:ext>
            </a:extLst>
          </p:cNvPr>
          <p:cNvPicPr>
            <a:picLocks noChangeAspect="1"/>
          </p:cNvPicPr>
          <p:nvPr/>
        </p:nvPicPr>
        <p:blipFill>
          <a:blip r:embed="rId2"/>
          <a:stretch>
            <a:fillRect/>
          </a:stretch>
        </p:blipFill>
        <p:spPr>
          <a:xfrm>
            <a:off x="1854479" y="2495775"/>
            <a:ext cx="3277057" cy="419158"/>
          </a:xfrm>
          <a:prstGeom prst="rect">
            <a:avLst/>
          </a:prstGeom>
          <a:ln w="28575">
            <a:solidFill>
              <a:srgbClr val="73B3D1"/>
            </a:solidFill>
          </a:ln>
        </p:spPr>
      </p:pic>
      <p:pic>
        <p:nvPicPr>
          <p:cNvPr id="9" name="Image 8">
            <a:extLst>
              <a:ext uri="{FF2B5EF4-FFF2-40B4-BE49-F238E27FC236}">
                <a16:creationId xmlns:a16="http://schemas.microsoft.com/office/drawing/2014/main" id="{E3F5883F-70EF-482C-B57A-5B4AF24D0E62}"/>
              </a:ext>
            </a:extLst>
          </p:cNvPr>
          <p:cNvPicPr>
            <a:picLocks noChangeAspect="1"/>
          </p:cNvPicPr>
          <p:nvPr/>
        </p:nvPicPr>
        <p:blipFill>
          <a:blip r:embed="rId3"/>
          <a:stretch>
            <a:fillRect/>
          </a:stretch>
        </p:blipFill>
        <p:spPr>
          <a:xfrm>
            <a:off x="3249167" y="3672888"/>
            <a:ext cx="5352289" cy="675391"/>
          </a:xfrm>
          <a:prstGeom prst="rect">
            <a:avLst/>
          </a:prstGeom>
          <a:ln w="28575">
            <a:solidFill>
              <a:srgbClr val="73B3D1"/>
            </a:solidFill>
          </a:ln>
        </p:spPr>
      </p:pic>
      <p:pic>
        <p:nvPicPr>
          <p:cNvPr id="13" name="Image 12">
            <a:extLst>
              <a:ext uri="{FF2B5EF4-FFF2-40B4-BE49-F238E27FC236}">
                <a16:creationId xmlns:a16="http://schemas.microsoft.com/office/drawing/2014/main" id="{5217B358-B798-403F-A44C-F7E81F74E0CB}"/>
              </a:ext>
            </a:extLst>
          </p:cNvPr>
          <p:cNvPicPr>
            <a:picLocks noChangeAspect="1"/>
          </p:cNvPicPr>
          <p:nvPr/>
        </p:nvPicPr>
        <p:blipFill>
          <a:blip r:embed="rId4"/>
          <a:stretch>
            <a:fillRect/>
          </a:stretch>
        </p:blipFill>
        <p:spPr>
          <a:xfrm>
            <a:off x="1177386" y="5176225"/>
            <a:ext cx="4870835" cy="736484"/>
          </a:xfrm>
          <a:prstGeom prst="rect">
            <a:avLst/>
          </a:prstGeom>
          <a:ln w="28575">
            <a:solidFill>
              <a:srgbClr val="73B3D1"/>
            </a:solidFill>
          </a:ln>
        </p:spPr>
      </p:pic>
      <p:pic>
        <p:nvPicPr>
          <p:cNvPr id="15" name="Image 14">
            <a:extLst>
              <a:ext uri="{FF2B5EF4-FFF2-40B4-BE49-F238E27FC236}">
                <a16:creationId xmlns:a16="http://schemas.microsoft.com/office/drawing/2014/main" id="{864E96CA-918A-4F60-A995-F8547F71242E}"/>
              </a:ext>
            </a:extLst>
          </p:cNvPr>
          <p:cNvPicPr>
            <a:picLocks noChangeAspect="1"/>
          </p:cNvPicPr>
          <p:nvPr/>
        </p:nvPicPr>
        <p:blipFill>
          <a:blip r:embed="rId5"/>
          <a:stretch>
            <a:fillRect/>
          </a:stretch>
        </p:blipFill>
        <p:spPr>
          <a:xfrm>
            <a:off x="6175177" y="5174608"/>
            <a:ext cx="4700087" cy="738101"/>
          </a:xfrm>
          <a:prstGeom prst="rect">
            <a:avLst/>
          </a:prstGeom>
          <a:ln w="28575">
            <a:solidFill>
              <a:srgbClr val="73B3D1"/>
            </a:solidFill>
          </a:ln>
        </p:spPr>
      </p:pic>
      <p:sp>
        <p:nvSpPr>
          <p:cNvPr id="16" name="ZoneTexte 15">
            <a:extLst>
              <a:ext uri="{FF2B5EF4-FFF2-40B4-BE49-F238E27FC236}">
                <a16:creationId xmlns:a16="http://schemas.microsoft.com/office/drawing/2014/main" id="{F5D9F3A5-B0BD-4FD9-9CF5-537235066A57}"/>
              </a:ext>
            </a:extLst>
          </p:cNvPr>
          <p:cNvSpPr txBox="1"/>
          <p:nvPr/>
        </p:nvSpPr>
        <p:spPr>
          <a:xfrm>
            <a:off x="2855975" y="4362302"/>
            <a:ext cx="6138671" cy="523220"/>
          </a:xfrm>
          <a:prstGeom prst="rect">
            <a:avLst/>
          </a:prstGeom>
          <a:noFill/>
        </p:spPr>
        <p:txBody>
          <a:bodyPr wrap="square" rtlCol="0">
            <a:spAutoFit/>
          </a:bodyPr>
          <a:lstStyle/>
          <a:p>
            <a:pPr algn="ctr"/>
            <a:r>
              <a:rPr lang="fr-CA" sz="1400" b="1" dirty="0">
                <a:solidFill>
                  <a:srgbClr val="FA4098"/>
                </a:solidFill>
              </a:rPr>
              <a:t>localStorage</a:t>
            </a:r>
            <a:r>
              <a:rPr lang="fr-CA" sz="1400" dirty="0">
                <a:solidFill>
                  <a:srgbClr val="73B3D1"/>
                </a:solidFill>
              </a:rPr>
              <a:t> et </a:t>
            </a:r>
            <a:r>
              <a:rPr lang="fr-CA" sz="1400" b="1" dirty="0">
                <a:solidFill>
                  <a:srgbClr val="FA4098"/>
                </a:solidFill>
              </a:rPr>
              <a:t>sessionStorage</a:t>
            </a:r>
            <a:r>
              <a:rPr lang="fr-CA" sz="1400" dirty="0">
                <a:solidFill>
                  <a:srgbClr val="73B3D1"/>
                </a:solidFill>
              </a:rPr>
              <a:t> sont des variables qui sont accessibles automatiquement dans toutes les </a:t>
            </a:r>
            <a:r>
              <a:rPr lang="fr-CA" sz="1400" b="1" dirty="0">
                <a:solidFill>
                  <a:srgbClr val="73B3D1"/>
                </a:solidFill>
              </a:rPr>
              <a:t>classes</a:t>
            </a:r>
            <a:r>
              <a:rPr lang="fr-CA" sz="1400" dirty="0">
                <a:solidFill>
                  <a:srgbClr val="73B3D1"/>
                </a:solidFill>
              </a:rPr>
              <a:t> de l’application. Il ne faut pas les créer !</a:t>
            </a:r>
          </a:p>
        </p:txBody>
      </p:sp>
      <p:sp>
        <p:nvSpPr>
          <p:cNvPr id="17" name="ZoneTexte 16">
            <a:extLst>
              <a:ext uri="{FF2B5EF4-FFF2-40B4-BE49-F238E27FC236}">
                <a16:creationId xmlns:a16="http://schemas.microsoft.com/office/drawing/2014/main" id="{E76B107F-8067-4745-BDEC-822E854AD53C}"/>
              </a:ext>
            </a:extLst>
          </p:cNvPr>
          <p:cNvSpPr txBox="1"/>
          <p:nvPr/>
        </p:nvSpPr>
        <p:spPr>
          <a:xfrm>
            <a:off x="3000688" y="5985023"/>
            <a:ext cx="1581911" cy="307777"/>
          </a:xfrm>
          <a:prstGeom prst="rect">
            <a:avLst/>
          </a:prstGeom>
          <a:noFill/>
        </p:spPr>
        <p:txBody>
          <a:bodyPr wrap="square" rtlCol="0">
            <a:spAutoFit/>
          </a:bodyPr>
          <a:lstStyle/>
          <a:p>
            <a:r>
              <a:rPr lang="fr-CA" sz="1400" dirty="0">
                <a:solidFill>
                  <a:srgbClr val="73B3D1"/>
                </a:solidFill>
              </a:rPr>
              <a:t>Clé de votre choix</a:t>
            </a:r>
          </a:p>
        </p:txBody>
      </p:sp>
      <p:sp>
        <p:nvSpPr>
          <p:cNvPr id="18" name="ZoneTexte 17">
            <a:extLst>
              <a:ext uri="{FF2B5EF4-FFF2-40B4-BE49-F238E27FC236}">
                <a16:creationId xmlns:a16="http://schemas.microsoft.com/office/drawing/2014/main" id="{9021EFD9-62F6-4D43-837A-53C541DEFB0A}"/>
              </a:ext>
            </a:extLst>
          </p:cNvPr>
          <p:cNvSpPr txBox="1"/>
          <p:nvPr/>
        </p:nvSpPr>
        <p:spPr>
          <a:xfrm>
            <a:off x="4733939" y="5985023"/>
            <a:ext cx="918507" cy="307777"/>
          </a:xfrm>
          <a:prstGeom prst="rect">
            <a:avLst/>
          </a:prstGeom>
          <a:noFill/>
        </p:spPr>
        <p:txBody>
          <a:bodyPr wrap="square" rtlCol="0">
            <a:spAutoFit/>
          </a:bodyPr>
          <a:lstStyle/>
          <a:p>
            <a:pPr algn="ctr"/>
            <a:r>
              <a:rPr lang="fr-CA" sz="1400" dirty="0">
                <a:solidFill>
                  <a:srgbClr val="73B3D1"/>
                </a:solidFill>
              </a:rPr>
              <a:t>Valeur</a:t>
            </a:r>
          </a:p>
        </p:txBody>
      </p:sp>
      <p:cxnSp>
        <p:nvCxnSpPr>
          <p:cNvPr id="20" name="Connecteur droit avec flèche 19">
            <a:extLst>
              <a:ext uri="{FF2B5EF4-FFF2-40B4-BE49-F238E27FC236}">
                <a16:creationId xmlns:a16="http://schemas.microsoft.com/office/drawing/2014/main" id="{95A57AFB-41BC-420B-9713-EC0AE6946DBF}"/>
              </a:ext>
            </a:extLst>
          </p:cNvPr>
          <p:cNvCxnSpPr>
            <a:cxnSpLocks/>
          </p:cNvCxnSpPr>
          <p:nvPr/>
        </p:nvCxnSpPr>
        <p:spPr>
          <a:xfrm flipV="1">
            <a:off x="3669792" y="5665786"/>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D372BA84-6367-4CE2-8CE0-8CA4454285BD}"/>
              </a:ext>
            </a:extLst>
          </p:cNvPr>
          <p:cNvCxnSpPr>
            <a:cxnSpLocks/>
          </p:cNvCxnSpPr>
          <p:nvPr/>
        </p:nvCxnSpPr>
        <p:spPr>
          <a:xfrm flipV="1">
            <a:off x="5193193" y="5665786"/>
            <a:ext cx="46009" cy="3678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EAB5F16-815D-4B76-AD32-FD0CE9F771A9}"/>
              </a:ext>
            </a:extLst>
          </p:cNvPr>
          <p:cNvSpPr txBox="1"/>
          <p:nvPr/>
        </p:nvSpPr>
        <p:spPr>
          <a:xfrm>
            <a:off x="6162129" y="5936255"/>
            <a:ext cx="4700087" cy="307777"/>
          </a:xfrm>
          <a:prstGeom prst="rect">
            <a:avLst/>
          </a:prstGeom>
          <a:noFill/>
        </p:spPr>
        <p:txBody>
          <a:bodyPr wrap="square" rtlCol="0">
            <a:spAutoFit/>
          </a:bodyPr>
          <a:lstStyle/>
          <a:p>
            <a:pPr algn="ctr"/>
            <a:r>
              <a:rPr lang="fr-CA" sz="1400" dirty="0">
                <a:solidFill>
                  <a:srgbClr val="73B3D1"/>
                </a:solidFill>
              </a:rPr>
              <a:t>Fonctionnement identique avec </a:t>
            </a:r>
            <a:r>
              <a:rPr lang="fr-CA" sz="1400" dirty="0">
                <a:solidFill>
                  <a:srgbClr val="FA4098"/>
                </a:solidFill>
              </a:rPr>
              <a:t>localStorage</a:t>
            </a:r>
            <a:r>
              <a:rPr lang="fr-CA" sz="1400" dirty="0">
                <a:solidFill>
                  <a:srgbClr val="73B3D1"/>
                </a:solidFill>
              </a:rPr>
              <a:t>.</a:t>
            </a:r>
          </a:p>
        </p:txBody>
      </p:sp>
    </p:spTree>
    <p:extLst>
      <p:ext uri="{BB962C8B-B14F-4D97-AF65-F5344CB8AC3E}">
        <p14:creationId xmlns:p14="http://schemas.microsoft.com/office/powerpoint/2010/main" val="389883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Récupérer</a:t>
            </a:r>
            <a:r>
              <a:rPr lang="fr-CA" dirty="0"/>
              <a:t> une valeur de type </a:t>
            </a:r>
            <a:r>
              <a:rPr lang="fr-CA" dirty="0">
                <a:solidFill>
                  <a:srgbClr val="FA4098"/>
                </a:solidFill>
              </a:rPr>
              <a:t>string</a:t>
            </a:r>
          </a:p>
          <a:p>
            <a:pPr lvl="2"/>
            <a:r>
              <a:rPr lang="fr-CA" dirty="0"/>
              <a:t> </a:t>
            </a:r>
            <a:r>
              <a:rPr lang="fr-CA" dirty="0">
                <a:solidFill>
                  <a:srgbClr val="FA4098"/>
                </a:solidFill>
              </a:rPr>
              <a:t>Étape 1</a:t>
            </a:r>
            <a:r>
              <a:rPr lang="fr-CA" dirty="0"/>
              <a:t> : Préparer une variable pour stocker la valeur récupérée.</a:t>
            </a:r>
          </a:p>
          <a:p>
            <a:pPr lvl="3"/>
            <a:r>
              <a:rPr lang="fr-CA" dirty="0"/>
              <a:t> Elle doit pouvoir être </a:t>
            </a:r>
            <a:r>
              <a:rPr lang="fr-CA" i="1" dirty="0">
                <a:solidFill>
                  <a:srgbClr val="FA4098"/>
                </a:solidFill>
              </a:rPr>
              <a:t>null</a:t>
            </a:r>
            <a:r>
              <a:rPr lang="fr-CA" dirty="0"/>
              <a:t> : Si on ne réussit pas à récupérer de valeur dans le </a:t>
            </a:r>
            <a:r>
              <a:rPr lang="fr-CA" b="1" dirty="0"/>
              <a:t>stockage local</a:t>
            </a:r>
            <a:r>
              <a:rPr lang="fr-CA" dirty="0"/>
              <a:t>, la valeur </a:t>
            </a:r>
            <a:r>
              <a:rPr lang="fr-CA" i="1" dirty="0">
                <a:solidFill>
                  <a:srgbClr val="FA4098"/>
                </a:solidFill>
              </a:rPr>
              <a:t>null</a:t>
            </a:r>
            <a:r>
              <a:rPr lang="fr-CA" dirty="0"/>
              <a:t> sera rangée dans cette </a:t>
            </a:r>
            <a:r>
              <a:rPr lang="fr-CA" b="1" dirty="0"/>
              <a:t>variable</a:t>
            </a:r>
            <a:r>
              <a:rPr lang="fr-CA" dirty="0"/>
              <a:t>.</a:t>
            </a:r>
          </a:p>
          <a:p>
            <a:pPr lvl="2"/>
            <a:endParaRPr lang="fr-CA" dirty="0"/>
          </a:p>
          <a:p>
            <a:pPr lvl="2"/>
            <a:endParaRPr lang="fr-CA" dirty="0"/>
          </a:p>
          <a:p>
            <a:pPr lvl="2"/>
            <a:r>
              <a:rPr lang="fr-CA" dirty="0"/>
              <a:t> </a:t>
            </a:r>
            <a:r>
              <a:rPr lang="fr-CA" dirty="0">
                <a:solidFill>
                  <a:srgbClr val="FA4098"/>
                </a:solidFill>
              </a:rPr>
              <a:t>Étape 2</a:t>
            </a:r>
            <a:r>
              <a:rPr lang="fr-CA" dirty="0"/>
              <a:t> : Récupérer la valeur désirée dans le stockage local dans la fonction </a:t>
            </a:r>
            <a:r>
              <a:rPr lang="fr-CA" b="1" dirty="0"/>
              <a:t>ngOnInit()</a:t>
            </a:r>
          </a:p>
          <a:p>
            <a:pPr lvl="3"/>
            <a:r>
              <a:rPr lang="fr-CA" dirty="0"/>
              <a:t> La </a:t>
            </a:r>
            <a:r>
              <a:rPr lang="fr-CA" dirty="0">
                <a:solidFill>
                  <a:srgbClr val="FA4098"/>
                </a:solidFill>
              </a:rPr>
              <a:t>clé</a:t>
            </a:r>
            <a:r>
              <a:rPr lang="fr-CA" dirty="0"/>
              <a:t> spécifiée doit correspondre à celle qui a servi à stocker la donnée préalablement.</a:t>
            </a:r>
          </a:p>
          <a:p>
            <a:pPr lvl="3"/>
            <a:r>
              <a:rPr lang="fr-CA" dirty="0"/>
              <a:t> Il est possible que </a:t>
            </a:r>
            <a:r>
              <a:rPr lang="fr-CA" dirty="0">
                <a:solidFill>
                  <a:srgbClr val="FA4098"/>
                </a:solidFill>
              </a:rPr>
              <a:t>getItem()</a:t>
            </a:r>
            <a:r>
              <a:rPr lang="fr-CA" dirty="0"/>
              <a:t> retourne </a:t>
            </a:r>
            <a:r>
              <a:rPr lang="fr-CA" i="1" dirty="0">
                <a:solidFill>
                  <a:srgbClr val="FA4098"/>
                </a:solidFill>
              </a:rPr>
              <a:t>null</a:t>
            </a:r>
            <a:r>
              <a:rPr lang="fr-CA" dirty="0"/>
              <a:t> si aucune donnée n’était stockée avec cette </a:t>
            </a:r>
            <a:r>
              <a:rPr lang="fr-CA" dirty="0">
                <a:solidFill>
                  <a:srgbClr val="FA4098"/>
                </a:solidFill>
              </a:rPr>
              <a:t>clé</a:t>
            </a:r>
            <a:r>
              <a:rPr lang="fr-CA" dirty="0"/>
              <a:t>.</a:t>
            </a:r>
          </a:p>
        </p:txBody>
      </p:sp>
      <p:pic>
        <p:nvPicPr>
          <p:cNvPr id="11" name="Image 10">
            <a:extLst>
              <a:ext uri="{FF2B5EF4-FFF2-40B4-BE49-F238E27FC236}">
                <a16:creationId xmlns:a16="http://schemas.microsoft.com/office/drawing/2014/main" id="{BACAC494-6D17-4E20-944B-3971D7BC28BE}"/>
              </a:ext>
            </a:extLst>
          </p:cNvPr>
          <p:cNvPicPr>
            <a:picLocks noChangeAspect="1"/>
          </p:cNvPicPr>
          <p:nvPr/>
        </p:nvPicPr>
        <p:blipFill>
          <a:blip r:embed="rId2"/>
          <a:stretch>
            <a:fillRect/>
          </a:stretch>
        </p:blipFill>
        <p:spPr>
          <a:xfrm>
            <a:off x="1758626" y="4678584"/>
            <a:ext cx="5744377" cy="1028844"/>
          </a:xfrm>
          <a:prstGeom prst="rect">
            <a:avLst/>
          </a:prstGeom>
          <a:ln w="28575">
            <a:solidFill>
              <a:srgbClr val="73B3D1"/>
            </a:solidFill>
          </a:ln>
        </p:spPr>
      </p:pic>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8F984BB9-DFED-44D4-943E-49023030CED0}"/>
              </a:ext>
            </a:extLst>
          </p:cNvPr>
          <p:cNvPicPr>
            <a:picLocks noChangeAspect="1"/>
          </p:cNvPicPr>
          <p:nvPr/>
        </p:nvPicPr>
        <p:blipFill>
          <a:blip r:embed="rId3"/>
          <a:stretch>
            <a:fillRect/>
          </a:stretch>
        </p:blipFill>
        <p:spPr>
          <a:xfrm>
            <a:off x="1758626" y="3038420"/>
            <a:ext cx="3724795" cy="390580"/>
          </a:xfrm>
          <a:prstGeom prst="rect">
            <a:avLst/>
          </a:prstGeom>
          <a:ln w="28575">
            <a:solidFill>
              <a:srgbClr val="73B3D1"/>
            </a:solidFill>
          </a:ln>
        </p:spPr>
      </p:pic>
      <p:sp>
        <p:nvSpPr>
          <p:cNvPr id="8" name="ZoneTexte 7">
            <a:extLst>
              <a:ext uri="{FF2B5EF4-FFF2-40B4-BE49-F238E27FC236}">
                <a16:creationId xmlns:a16="http://schemas.microsoft.com/office/drawing/2014/main" id="{564CDF27-9E18-4B5B-9A9A-C72059092B63}"/>
              </a:ext>
            </a:extLst>
          </p:cNvPr>
          <p:cNvSpPr txBox="1"/>
          <p:nvPr/>
        </p:nvSpPr>
        <p:spPr>
          <a:xfrm>
            <a:off x="5785779" y="5707428"/>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9" name="Connecteur droit avec flèche 8">
            <a:extLst>
              <a:ext uri="{FF2B5EF4-FFF2-40B4-BE49-F238E27FC236}">
                <a16:creationId xmlns:a16="http://schemas.microsoft.com/office/drawing/2014/main" id="{EF0634D5-27B9-4E2A-8036-DB7140E69C91}"/>
              </a:ext>
            </a:extLst>
          </p:cNvPr>
          <p:cNvCxnSpPr>
            <a:cxnSpLocks/>
          </p:cNvCxnSpPr>
          <p:nvPr/>
        </p:nvCxnSpPr>
        <p:spPr>
          <a:xfrm flipV="1">
            <a:off x="6454883" y="5388191"/>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8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Sauvegarder </a:t>
            </a:r>
            <a:r>
              <a:rPr lang="fr-CA" dirty="0"/>
              <a:t>une donnée d’un autre type que </a:t>
            </a:r>
            <a:r>
              <a:rPr lang="fr-CA" dirty="0">
                <a:solidFill>
                  <a:srgbClr val="FA4098"/>
                </a:solidFill>
              </a:rPr>
              <a:t>string</a:t>
            </a:r>
          </a:p>
          <a:p>
            <a:pPr lvl="2"/>
            <a:r>
              <a:rPr lang="fr-CA" dirty="0"/>
              <a:t> </a:t>
            </a:r>
            <a:r>
              <a:rPr lang="fr-CA" dirty="0">
                <a:solidFill>
                  <a:srgbClr val="FA4098"/>
                </a:solidFill>
              </a:rPr>
              <a:t>Étape 1</a:t>
            </a:r>
            <a:r>
              <a:rPr lang="fr-CA" dirty="0"/>
              <a:t> : Identifier la donnée à sauvegarder.</a:t>
            </a:r>
          </a:p>
          <a:p>
            <a:pPr lvl="2"/>
            <a:endParaRPr lang="fr-CA" dirty="0"/>
          </a:p>
          <a:p>
            <a:pPr lvl="2"/>
            <a:endParaRPr lang="fr-CA" dirty="0"/>
          </a:p>
          <a:p>
            <a:pPr lvl="2"/>
            <a:endParaRPr lang="fr-CA" dirty="0"/>
          </a:p>
          <a:p>
            <a:pPr lvl="2"/>
            <a:endParaRPr lang="fr-CA" dirty="0"/>
          </a:p>
          <a:p>
            <a:pPr lvl="2"/>
            <a:r>
              <a:rPr lang="fr-CA" dirty="0"/>
              <a:t> </a:t>
            </a:r>
            <a:r>
              <a:rPr lang="fr-CA" dirty="0">
                <a:solidFill>
                  <a:srgbClr val="FA4098"/>
                </a:solidFill>
              </a:rPr>
              <a:t>Étape 2</a:t>
            </a:r>
            <a:r>
              <a:rPr lang="fr-CA" dirty="0"/>
              <a:t> : Créer une fonction qui sert à sauvegarder cette donnée dans le </a:t>
            </a:r>
            <a:r>
              <a:rPr lang="fr-CA" b="1" dirty="0"/>
              <a:t>stockage local</a:t>
            </a:r>
            <a:r>
              <a:rPr lang="fr-CA" dirty="0"/>
              <a:t>.</a:t>
            </a:r>
          </a:p>
          <a:p>
            <a:pPr lvl="3"/>
            <a:r>
              <a:rPr lang="fr-CA" dirty="0"/>
              <a:t> Toutefois, la donnée doit être transformée en </a:t>
            </a:r>
            <a:r>
              <a:rPr lang="fr-CA" dirty="0">
                <a:solidFill>
                  <a:srgbClr val="FA4098"/>
                </a:solidFill>
              </a:rPr>
              <a:t>string </a:t>
            </a:r>
            <a:r>
              <a:rPr lang="fr-CA" dirty="0"/>
              <a:t>au préalable à l’aide de la méthode </a:t>
            </a:r>
            <a:r>
              <a:rPr lang="fr-CA" dirty="0">
                <a:solidFill>
                  <a:srgbClr val="FA4098"/>
                </a:solidFill>
              </a:rPr>
              <a:t>stringify() </a:t>
            </a:r>
            <a:r>
              <a:rPr lang="fr-CA" dirty="0"/>
              <a:t>qui fait partie de la classe utilitaire </a:t>
            </a:r>
            <a:r>
              <a:rPr lang="fr-CA" dirty="0">
                <a:solidFill>
                  <a:srgbClr val="FA4098"/>
                </a:solidFill>
              </a:rPr>
              <a:t>JSON</a:t>
            </a:r>
            <a:r>
              <a:rPr lang="fr-CA" dirty="0"/>
              <a:t>.</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9503C68D-BE84-429B-80C8-5A9435C32F57}"/>
              </a:ext>
            </a:extLst>
          </p:cNvPr>
          <p:cNvPicPr>
            <a:picLocks noChangeAspect="1"/>
          </p:cNvPicPr>
          <p:nvPr/>
        </p:nvPicPr>
        <p:blipFill>
          <a:blip r:embed="rId2"/>
          <a:stretch>
            <a:fillRect/>
          </a:stretch>
        </p:blipFill>
        <p:spPr>
          <a:xfrm>
            <a:off x="1280956" y="2594549"/>
            <a:ext cx="4972744" cy="438211"/>
          </a:xfrm>
          <a:prstGeom prst="rect">
            <a:avLst/>
          </a:prstGeom>
          <a:ln w="28575">
            <a:solidFill>
              <a:srgbClr val="73B3D1"/>
            </a:solidFill>
          </a:ln>
        </p:spPr>
      </p:pic>
      <p:pic>
        <p:nvPicPr>
          <p:cNvPr id="7" name="Image 6">
            <a:extLst>
              <a:ext uri="{FF2B5EF4-FFF2-40B4-BE49-F238E27FC236}">
                <a16:creationId xmlns:a16="http://schemas.microsoft.com/office/drawing/2014/main" id="{9CFF550D-CA46-45DF-82A7-B335B2376E65}"/>
              </a:ext>
            </a:extLst>
          </p:cNvPr>
          <p:cNvPicPr>
            <a:picLocks noChangeAspect="1"/>
          </p:cNvPicPr>
          <p:nvPr/>
        </p:nvPicPr>
        <p:blipFill>
          <a:blip r:embed="rId3"/>
          <a:stretch>
            <a:fillRect/>
          </a:stretch>
        </p:blipFill>
        <p:spPr>
          <a:xfrm>
            <a:off x="6516624" y="2336631"/>
            <a:ext cx="5467959" cy="1001517"/>
          </a:xfrm>
          <a:prstGeom prst="rect">
            <a:avLst/>
          </a:prstGeom>
          <a:ln w="28575">
            <a:solidFill>
              <a:srgbClr val="73B3D1"/>
            </a:solidFill>
          </a:ln>
        </p:spPr>
      </p:pic>
      <p:pic>
        <p:nvPicPr>
          <p:cNvPr id="9" name="Image 8">
            <a:extLst>
              <a:ext uri="{FF2B5EF4-FFF2-40B4-BE49-F238E27FC236}">
                <a16:creationId xmlns:a16="http://schemas.microsoft.com/office/drawing/2014/main" id="{ADF244EB-8A1F-40D0-8AD1-6489C9E76675}"/>
              </a:ext>
            </a:extLst>
          </p:cNvPr>
          <p:cNvPicPr>
            <a:picLocks noChangeAspect="1"/>
          </p:cNvPicPr>
          <p:nvPr/>
        </p:nvPicPr>
        <p:blipFill>
          <a:blip r:embed="rId4"/>
          <a:stretch>
            <a:fillRect/>
          </a:stretch>
        </p:blipFill>
        <p:spPr>
          <a:xfrm>
            <a:off x="3105248" y="4811953"/>
            <a:ext cx="6296904" cy="895475"/>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5F989793-0AE0-4F72-858A-128C76476AE0}"/>
              </a:ext>
            </a:extLst>
          </p:cNvPr>
          <p:cNvCxnSpPr>
            <a:cxnSpLocks/>
          </p:cNvCxnSpPr>
          <p:nvPr/>
        </p:nvCxnSpPr>
        <p:spPr>
          <a:xfrm flipH="1">
            <a:off x="7588936" y="4653910"/>
            <a:ext cx="226136" cy="46343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A2C0BB2-65B4-48F9-A4FA-F5E47399C3C8}"/>
              </a:ext>
            </a:extLst>
          </p:cNvPr>
          <p:cNvSpPr txBox="1"/>
          <p:nvPr/>
        </p:nvSpPr>
        <p:spPr>
          <a:xfrm>
            <a:off x="4876485" y="5755127"/>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12" name="Connecteur droit avec flèche 11">
            <a:extLst>
              <a:ext uri="{FF2B5EF4-FFF2-40B4-BE49-F238E27FC236}">
                <a16:creationId xmlns:a16="http://schemas.microsoft.com/office/drawing/2014/main" id="{DEBC1E60-CFFA-400B-B343-0A11A0A9D777}"/>
              </a:ext>
            </a:extLst>
          </p:cNvPr>
          <p:cNvCxnSpPr>
            <a:cxnSpLocks/>
          </p:cNvCxnSpPr>
          <p:nvPr/>
        </p:nvCxnSpPr>
        <p:spPr>
          <a:xfrm flipV="1">
            <a:off x="5545589" y="5435890"/>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descr="Une image contenant chien, plancher&#10;&#10;Description générée automatiquement">
            <a:extLst>
              <a:ext uri="{FF2B5EF4-FFF2-40B4-BE49-F238E27FC236}">
                <a16:creationId xmlns:a16="http://schemas.microsoft.com/office/drawing/2014/main" id="{354DCF08-C917-DB61-172D-DDCA019BC2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776" y="5159118"/>
            <a:ext cx="1603967" cy="1209381"/>
          </a:xfrm>
          <a:prstGeom prst="rect">
            <a:avLst/>
          </a:prstGeom>
          <a:ln w="28575">
            <a:solidFill>
              <a:srgbClr val="73B3D1"/>
            </a:solidFill>
          </a:ln>
        </p:spPr>
      </p:pic>
      <p:sp>
        <p:nvSpPr>
          <p:cNvPr id="8" name="ZoneTexte 7">
            <a:extLst>
              <a:ext uri="{FF2B5EF4-FFF2-40B4-BE49-F238E27FC236}">
                <a16:creationId xmlns:a16="http://schemas.microsoft.com/office/drawing/2014/main" id="{76F54134-3080-EAB7-36AF-A93359AE2462}"/>
              </a:ext>
            </a:extLst>
          </p:cNvPr>
          <p:cNvSpPr txBox="1"/>
          <p:nvPr/>
        </p:nvSpPr>
        <p:spPr>
          <a:xfrm>
            <a:off x="78261" y="6384278"/>
            <a:ext cx="1767956" cy="461665"/>
          </a:xfrm>
          <a:prstGeom prst="rect">
            <a:avLst/>
          </a:prstGeom>
          <a:noFill/>
        </p:spPr>
        <p:txBody>
          <a:bodyPr wrap="square" rtlCol="0">
            <a:spAutoFit/>
          </a:bodyPr>
          <a:lstStyle/>
          <a:p>
            <a:r>
              <a:rPr lang="fr-CA" sz="1200" dirty="0">
                <a:solidFill>
                  <a:srgbClr val="73B3D1"/>
                </a:solidFill>
              </a:rPr>
              <a:t>Un </a:t>
            </a:r>
            <a:r>
              <a:rPr lang="fr-CA" sz="1200" dirty="0" err="1">
                <a:solidFill>
                  <a:srgbClr val="73B3D1"/>
                </a:solidFill>
              </a:rPr>
              <a:t>Nintendog</a:t>
            </a:r>
            <a:r>
              <a:rPr lang="fr-CA" sz="1200" dirty="0">
                <a:solidFill>
                  <a:srgbClr val="73B3D1"/>
                </a:solidFill>
              </a:rPr>
              <a:t> qui attend son maître depuis 2006</a:t>
            </a:r>
          </a:p>
        </p:txBody>
      </p:sp>
    </p:spTree>
    <p:extLst>
      <p:ext uri="{BB962C8B-B14F-4D97-AF65-F5344CB8AC3E}">
        <p14:creationId xmlns:p14="http://schemas.microsoft.com/office/powerpoint/2010/main" val="344683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Récupérer </a:t>
            </a:r>
            <a:r>
              <a:rPr lang="fr-CA" dirty="0"/>
              <a:t>une donnée d’un autre type que </a:t>
            </a:r>
            <a:r>
              <a:rPr lang="fr-CA" dirty="0">
                <a:solidFill>
                  <a:srgbClr val="FA4098"/>
                </a:solidFill>
              </a:rPr>
              <a:t>string</a:t>
            </a:r>
          </a:p>
          <a:p>
            <a:pPr lvl="2"/>
            <a:r>
              <a:rPr lang="fr-CA" dirty="0"/>
              <a:t> </a:t>
            </a:r>
            <a:r>
              <a:rPr lang="fr-CA" dirty="0">
                <a:solidFill>
                  <a:srgbClr val="FA4098"/>
                </a:solidFill>
              </a:rPr>
              <a:t>Étape 1</a:t>
            </a:r>
            <a:r>
              <a:rPr lang="fr-CA" dirty="0"/>
              <a:t> : Préparer une </a:t>
            </a:r>
            <a:r>
              <a:rPr lang="fr-CA" b="1" dirty="0"/>
              <a:t>variable</a:t>
            </a:r>
            <a:r>
              <a:rPr lang="fr-CA" dirty="0"/>
              <a:t> pour stocker la valeur originale et une variable de type </a:t>
            </a:r>
            <a:r>
              <a:rPr lang="fr-CA" dirty="0">
                <a:solidFill>
                  <a:srgbClr val="FA4098"/>
                </a:solidFill>
              </a:rPr>
              <a:t>string</a:t>
            </a:r>
            <a:r>
              <a:rPr lang="fr-CA" dirty="0"/>
              <a:t> qui peut être </a:t>
            </a:r>
            <a:r>
              <a:rPr lang="fr-CA" i="1" dirty="0">
                <a:solidFill>
                  <a:srgbClr val="FA4098"/>
                </a:solidFill>
              </a:rPr>
              <a:t>null</a:t>
            </a:r>
            <a:r>
              <a:rPr lang="fr-CA" dirty="0"/>
              <a:t> pour stocker la valeur récupérée avant de la transformer.</a:t>
            </a:r>
          </a:p>
          <a:p>
            <a:pPr lvl="2"/>
            <a:endParaRPr lang="fr-CA" dirty="0"/>
          </a:p>
          <a:p>
            <a:pPr lvl="2"/>
            <a:endParaRPr lang="fr-CA" dirty="0"/>
          </a:p>
          <a:p>
            <a:pPr lvl="2"/>
            <a:endParaRPr lang="fr-CA" dirty="0"/>
          </a:p>
          <a:p>
            <a:pPr lvl="2"/>
            <a:r>
              <a:rPr lang="fr-CA" dirty="0"/>
              <a:t> </a:t>
            </a:r>
            <a:r>
              <a:rPr lang="fr-CA" dirty="0">
                <a:solidFill>
                  <a:srgbClr val="FA4098"/>
                </a:solidFill>
              </a:rPr>
              <a:t>Étape 2</a:t>
            </a:r>
            <a:r>
              <a:rPr lang="fr-CA" dirty="0"/>
              <a:t> : Dans </a:t>
            </a:r>
            <a:r>
              <a:rPr lang="fr-CA" dirty="0" err="1">
                <a:solidFill>
                  <a:srgbClr val="FA4098"/>
                </a:solidFill>
              </a:rPr>
              <a:t>ngOnInit</a:t>
            </a:r>
            <a:r>
              <a:rPr lang="fr-CA" dirty="0">
                <a:solidFill>
                  <a:srgbClr val="FA4098"/>
                </a:solidFill>
              </a:rPr>
              <a:t>()</a:t>
            </a:r>
            <a:r>
              <a:rPr lang="fr-CA" dirty="0"/>
              <a:t> ou une autre fonction quelconque, on tente de récupérer la valeur stockée dans le </a:t>
            </a:r>
            <a:r>
              <a:rPr lang="fr-CA" b="1" dirty="0"/>
              <a:t>stockage local</a:t>
            </a:r>
            <a:r>
              <a:rPr lang="fr-CA" dirty="0"/>
              <a:t>. Si une valeur est trouvée, on pourra la « </a:t>
            </a:r>
            <a:r>
              <a:rPr lang="fr-CA" i="1" dirty="0">
                <a:solidFill>
                  <a:srgbClr val="FA4098"/>
                </a:solidFill>
              </a:rPr>
              <a:t>parse</a:t>
            </a:r>
            <a:r>
              <a:rPr lang="fr-CA" dirty="0"/>
              <a:t> » pour la rétablir à son </a:t>
            </a:r>
            <a:r>
              <a:rPr lang="fr-CA" b="1" dirty="0"/>
              <a:t>type original</a:t>
            </a:r>
            <a:r>
              <a:rPr lang="fr-CA" dirty="0"/>
              <a:t>.</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7" name="Image 6">
            <a:extLst>
              <a:ext uri="{FF2B5EF4-FFF2-40B4-BE49-F238E27FC236}">
                <a16:creationId xmlns:a16="http://schemas.microsoft.com/office/drawing/2014/main" id="{ED5166FD-3105-4D36-A8F8-31196B477C6A}"/>
              </a:ext>
            </a:extLst>
          </p:cNvPr>
          <p:cNvPicPr>
            <a:picLocks noChangeAspect="1"/>
          </p:cNvPicPr>
          <p:nvPr/>
        </p:nvPicPr>
        <p:blipFill>
          <a:blip r:embed="rId2"/>
          <a:stretch>
            <a:fillRect/>
          </a:stretch>
        </p:blipFill>
        <p:spPr>
          <a:xfrm>
            <a:off x="1715386" y="2724052"/>
            <a:ext cx="3677163" cy="704948"/>
          </a:xfrm>
          <a:prstGeom prst="rect">
            <a:avLst/>
          </a:prstGeom>
          <a:ln w="28575">
            <a:solidFill>
              <a:srgbClr val="73B3D1"/>
            </a:solidFill>
          </a:ln>
        </p:spPr>
      </p:pic>
      <p:pic>
        <p:nvPicPr>
          <p:cNvPr id="9" name="Image 8">
            <a:extLst>
              <a:ext uri="{FF2B5EF4-FFF2-40B4-BE49-F238E27FC236}">
                <a16:creationId xmlns:a16="http://schemas.microsoft.com/office/drawing/2014/main" id="{D25AF6AE-E993-419E-B862-4C9B3DF34AF7}"/>
              </a:ext>
            </a:extLst>
          </p:cNvPr>
          <p:cNvPicPr>
            <a:picLocks noChangeAspect="1"/>
          </p:cNvPicPr>
          <p:nvPr/>
        </p:nvPicPr>
        <p:blipFill>
          <a:blip r:embed="rId3"/>
          <a:stretch>
            <a:fillRect/>
          </a:stretch>
        </p:blipFill>
        <p:spPr>
          <a:xfrm>
            <a:off x="1715386" y="4636380"/>
            <a:ext cx="5372850" cy="1695687"/>
          </a:xfrm>
          <a:prstGeom prst="rect">
            <a:avLst/>
          </a:prstGeom>
          <a:ln w="28575">
            <a:solidFill>
              <a:srgbClr val="73B3D1"/>
            </a:solidFill>
          </a:ln>
        </p:spPr>
      </p:pic>
      <p:sp>
        <p:nvSpPr>
          <p:cNvPr id="10" name="ZoneTexte 9">
            <a:extLst>
              <a:ext uri="{FF2B5EF4-FFF2-40B4-BE49-F238E27FC236}">
                <a16:creationId xmlns:a16="http://schemas.microsoft.com/office/drawing/2014/main" id="{C5DE7CEC-FB97-49D8-AB64-03A204D5318A}"/>
              </a:ext>
            </a:extLst>
          </p:cNvPr>
          <p:cNvSpPr txBox="1"/>
          <p:nvPr/>
        </p:nvSpPr>
        <p:spPr>
          <a:xfrm>
            <a:off x="6437061" y="5347567"/>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11" name="Connecteur droit avec flèche 10">
            <a:extLst>
              <a:ext uri="{FF2B5EF4-FFF2-40B4-BE49-F238E27FC236}">
                <a16:creationId xmlns:a16="http://schemas.microsoft.com/office/drawing/2014/main" id="{F84AACBD-03EE-4887-B1F9-31D01D9A50CD}"/>
              </a:ext>
            </a:extLst>
          </p:cNvPr>
          <p:cNvCxnSpPr>
            <a:cxnSpLocks/>
          </p:cNvCxnSpPr>
          <p:nvPr/>
        </p:nvCxnSpPr>
        <p:spPr>
          <a:xfrm flipH="1" flipV="1">
            <a:off x="6376417" y="5228995"/>
            <a:ext cx="432815" cy="1729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9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C656BE9-2452-4BE9-8622-293BF12CF88D}"/>
              </a:ext>
            </a:extLst>
          </p:cNvPr>
          <p:cNvSpPr>
            <a:spLocks noGrp="1"/>
          </p:cNvSpPr>
          <p:nvPr>
            <p:ph idx="1"/>
          </p:nvPr>
        </p:nvSpPr>
        <p:spPr/>
        <p:txBody>
          <a:bodyPr/>
          <a:lstStyle/>
          <a:p>
            <a:r>
              <a:rPr lang="fr-CA"/>
              <a:t> Stockage local</a:t>
            </a:r>
          </a:p>
          <a:p>
            <a:pPr lvl="1"/>
            <a:r>
              <a:rPr lang="fr-CA"/>
              <a:t> Supprimer une donnée dans le stockage local</a:t>
            </a:r>
          </a:p>
          <a:p>
            <a:pPr lvl="2"/>
            <a:r>
              <a:rPr lang="fr-CA"/>
              <a:t> Que ce soit pour localStorage ou sessionStorage, il existe la méthode </a:t>
            </a:r>
            <a:r>
              <a:rPr lang="fr-CA">
                <a:solidFill>
                  <a:srgbClr val="FA4098"/>
                </a:solidFill>
              </a:rPr>
              <a:t>.removeItem(</a:t>
            </a:r>
            <a:r>
              <a:rPr lang="fr-CA">
                <a:solidFill>
                  <a:schemeClr val="tx1"/>
                </a:solidFill>
              </a:rPr>
              <a:t>"clé"</a:t>
            </a:r>
            <a:r>
              <a:rPr lang="fr-CA">
                <a:solidFill>
                  <a:srgbClr val="FA4098"/>
                </a:solidFill>
              </a:rPr>
              <a:t>)</a:t>
            </a:r>
            <a:r>
              <a:rPr lang="fr-CA"/>
              <a:t> pour supprimer une donnée.</a:t>
            </a:r>
          </a:p>
          <a:p>
            <a:pPr lvl="2"/>
            <a:endParaRPr lang="fr-CA"/>
          </a:p>
          <a:p>
            <a:pPr lvl="2"/>
            <a:endParaRPr lang="fr-CA"/>
          </a:p>
          <a:p>
            <a:pPr lvl="2"/>
            <a:endParaRPr lang="fr-CA"/>
          </a:p>
          <a:p>
            <a:pPr lvl="2"/>
            <a:endParaRPr lang="fr-CA"/>
          </a:p>
          <a:p>
            <a:pPr lvl="1"/>
            <a:r>
              <a:rPr lang="fr-CA"/>
              <a:t> Vider le stockage local</a:t>
            </a:r>
          </a:p>
          <a:p>
            <a:pPr lvl="2"/>
            <a:r>
              <a:rPr lang="fr-CA"/>
              <a:t> Pour un ménage complet, il existe également .clear()</a:t>
            </a:r>
          </a:p>
        </p:txBody>
      </p:sp>
      <p:sp>
        <p:nvSpPr>
          <p:cNvPr id="3" name="Titre 2">
            <a:extLst>
              <a:ext uri="{FF2B5EF4-FFF2-40B4-BE49-F238E27FC236}">
                <a16:creationId xmlns:a16="http://schemas.microsoft.com/office/drawing/2014/main" id="{0641AB9A-4FA6-486D-98D8-4AFBBD75D2A6}"/>
              </a:ext>
            </a:extLst>
          </p:cNvPr>
          <p:cNvSpPr>
            <a:spLocks noGrp="1"/>
          </p:cNvSpPr>
          <p:nvPr>
            <p:ph type="title"/>
          </p:nvPr>
        </p:nvSpPr>
        <p:spPr/>
        <p:txBody>
          <a:bodyPr/>
          <a:lstStyle/>
          <a:p>
            <a:r>
              <a:rPr lang="fr-CA"/>
              <a:t>Stockage local</a:t>
            </a:r>
          </a:p>
        </p:txBody>
      </p:sp>
      <p:pic>
        <p:nvPicPr>
          <p:cNvPr id="5" name="Image 4">
            <a:extLst>
              <a:ext uri="{FF2B5EF4-FFF2-40B4-BE49-F238E27FC236}">
                <a16:creationId xmlns:a16="http://schemas.microsoft.com/office/drawing/2014/main" id="{9A9C10B6-2164-433F-9AF8-41B40DCA1CF8}"/>
              </a:ext>
            </a:extLst>
          </p:cNvPr>
          <p:cNvPicPr>
            <a:picLocks noChangeAspect="1"/>
          </p:cNvPicPr>
          <p:nvPr/>
        </p:nvPicPr>
        <p:blipFill>
          <a:blip r:embed="rId2"/>
          <a:stretch>
            <a:fillRect/>
          </a:stretch>
        </p:blipFill>
        <p:spPr>
          <a:xfrm>
            <a:off x="1477563" y="2828841"/>
            <a:ext cx="4429743" cy="600159"/>
          </a:xfrm>
          <a:prstGeom prst="rect">
            <a:avLst/>
          </a:prstGeom>
          <a:ln w="28575">
            <a:solidFill>
              <a:srgbClr val="73B3D1"/>
            </a:solidFill>
          </a:ln>
        </p:spPr>
      </p:pic>
      <p:sp>
        <p:nvSpPr>
          <p:cNvPr id="6" name="ZoneTexte 5">
            <a:extLst>
              <a:ext uri="{FF2B5EF4-FFF2-40B4-BE49-F238E27FC236}">
                <a16:creationId xmlns:a16="http://schemas.microsoft.com/office/drawing/2014/main" id="{2CF9F798-C938-4AFB-8BF3-15AF65BD0956}"/>
              </a:ext>
            </a:extLst>
          </p:cNvPr>
          <p:cNvSpPr txBox="1"/>
          <p:nvPr/>
        </p:nvSpPr>
        <p:spPr>
          <a:xfrm>
            <a:off x="6096000" y="2867310"/>
            <a:ext cx="4815840" cy="523220"/>
          </a:xfrm>
          <a:prstGeom prst="rect">
            <a:avLst/>
          </a:prstGeom>
          <a:noFill/>
        </p:spPr>
        <p:txBody>
          <a:bodyPr wrap="square" rtlCol="0">
            <a:spAutoFit/>
          </a:bodyPr>
          <a:lstStyle/>
          <a:p>
            <a:r>
              <a:rPr lang="en-CA" sz="2800"/>
              <a:t>🐕🚽</a:t>
            </a:r>
            <a:endParaRPr lang="fr-CA" sz="2800"/>
          </a:p>
        </p:txBody>
      </p:sp>
      <p:pic>
        <p:nvPicPr>
          <p:cNvPr id="8" name="Image 7">
            <a:extLst>
              <a:ext uri="{FF2B5EF4-FFF2-40B4-BE49-F238E27FC236}">
                <a16:creationId xmlns:a16="http://schemas.microsoft.com/office/drawing/2014/main" id="{B2E5A052-C6CC-4A63-B39C-BC9A312F6A81}"/>
              </a:ext>
            </a:extLst>
          </p:cNvPr>
          <p:cNvPicPr>
            <a:picLocks noChangeAspect="1"/>
          </p:cNvPicPr>
          <p:nvPr/>
        </p:nvPicPr>
        <p:blipFill>
          <a:blip r:embed="rId3"/>
          <a:stretch>
            <a:fillRect/>
          </a:stretch>
        </p:blipFill>
        <p:spPr>
          <a:xfrm>
            <a:off x="1474670" y="5107269"/>
            <a:ext cx="3048425" cy="676369"/>
          </a:xfrm>
          <a:prstGeom prst="rect">
            <a:avLst/>
          </a:prstGeom>
          <a:ln w="28575">
            <a:solidFill>
              <a:srgbClr val="73B3D1"/>
            </a:solidFill>
          </a:ln>
        </p:spPr>
      </p:pic>
      <p:sp>
        <p:nvSpPr>
          <p:cNvPr id="9" name="ZoneTexte 8">
            <a:extLst>
              <a:ext uri="{FF2B5EF4-FFF2-40B4-BE49-F238E27FC236}">
                <a16:creationId xmlns:a16="http://schemas.microsoft.com/office/drawing/2014/main" id="{34A8AEA7-FF18-4A41-A654-0D85A7B32D45}"/>
              </a:ext>
            </a:extLst>
          </p:cNvPr>
          <p:cNvSpPr txBox="1"/>
          <p:nvPr/>
        </p:nvSpPr>
        <p:spPr>
          <a:xfrm>
            <a:off x="4776651" y="5184913"/>
            <a:ext cx="2638697" cy="523220"/>
          </a:xfrm>
          <a:prstGeom prst="rect">
            <a:avLst/>
          </a:prstGeom>
          <a:noFill/>
        </p:spPr>
        <p:txBody>
          <a:bodyPr wrap="square" rtlCol="0">
            <a:spAutoFit/>
          </a:bodyPr>
          <a:lstStyle/>
          <a:p>
            <a:r>
              <a:rPr lang="en-CA" sz="2800"/>
              <a:t>😬⛔</a:t>
            </a:r>
            <a:endParaRPr lang="fr-CA" sz="2800"/>
          </a:p>
        </p:txBody>
      </p:sp>
    </p:spTree>
    <p:extLst>
      <p:ext uri="{BB962C8B-B14F-4D97-AF65-F5344CB8AC3E}">
        <p14:creationId xmlns:p14="http://schemas.microsoft.com/office/powerpoint/2010/main" val="189389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A6701B-5C12-1B70-CE90-E6FA822F4546}"/>
              </a:ext>
            </a:extLst>
          </p:cNvPr>
          <p:cNvSpPr>
            <a:spLocks noGrp="1"/>
          </p:cNvSpPr>
          <p:nvPr>
            <p:ph idx="1"/>
          </p:nvPr>
        </p:nvSpPr>
        <p:spPr/>
        <p:txBody>
          <a:bodyPr/>
          <a:lstStyle/>
          <a:p>
            <a:r>
              <a:rPr lang="fr-CA" dirty="0"/>
              <a:t> Effacer le stockage local manuellement </a:t>
            </a:r>
            <a:r>
              <a:rPr lang="fr-CA"/>
              <a:t>(Exemple avec Firefox)</a:t>
            </a:r>
            <a:endParaRPr lang="fr-CA" dirty="0"/>
          </a:p>
        </p:txBody>
      </p:sp>
      <p:sp>
        <p:nvSpPr>
          <p:cNvPr id="3" name="Titre 2">
            <a:extLst>
              <a:ext uri="{FF2B5EF4-FFF2-40B4-BE49-F238E27FC236}">
                <a16:creationId xmlns:a16="http://schemas.microsoft.com/office/drawing/2014/main" id="{AC75A7D1-12EC-C870-C4AB-827DA991755C}"/>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075538F7-E386-062C-E13D-01A3EC689AEE}"/>
              </a:ext>
            </a:extLst>
          </p:cNvPr>
          <p:cNvPicPr>
            <a:picLocks noChangeAspect="1"/>
          </p:cNvPicPr>
          <p:nvPr/>
        </p:nvPicPr>
        <p:blipFill>
          <a:blip r:embed="rId2"/>
          <a:stretch>
            <a:fillRect/>
          </a:stretch>
        </p:blipFill>
        <p:spPr>
          <a:xfrm>
            <a:off x="706661" y="1906026"/>
            <a:ext cx="10746377" cy="2469858"/>
          </a:xfrm>
          <a:prstGeom prst="rect">
            <a:avLst/>
          </a:prstGeom>
          <a:ln w="28575">
            <a:solidFill>
              <a:srgbClr val="73B3D1"/>
            </a:solidFill>
          </a:ln>
        </p:spPr>
      </p:pic>
      <p:cxnSp>
        <p:nvCxnSpPr>
          <p:cNvPr id="7" name="Connecteur droit avec flèche 6">
            <a:extLst>
              <a:ext uri="{FF2B5EF4-FFF2-40B4-BE49-F238E27FC236}">
                <a16:creationId xmlns:a16="http://schemas.microsoft.com/office/drawing/2014/main" id="{39462760-1768-3141-AB86-B774E335F85C}"/>
              </a:ext>
            </a:extLst>
          </p:cNvPr>
          <p:cNvCxnSpPr>
            <a:cxnSpLocks/>
          </p:cNvCxnSpPr>
          <p:nvPr/>
        </p:nvCxnSpPr>
        <p:spPr>
          <a:xfrm flipH="1">
            <a:off x="9396548" y="1548890"/>
            <a:ext cx="627017" cy="43542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368D03E2-2C75-2C87-1E9F-697D944BFD1F}"/>
              </a:ext>
            </a:extLst>
          </p:cNvPr>
          <p:cNvCxnSpPr>
            <a:cxnSpLocks/>
          </p:cNvCxnSpPr>
          <p:nvPr/>
        </p:nvCxnSpPr>
        <p:spPr>
          <a:xfrm flipH="1" flipV="1">
            <a:off x="2026921" y="2718951"/>
            <a:ext cx="664027" cy="65562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9C5B2C1-2969-0BFD-9B15-DEDF77BD0221}"/>
              </a:ext>
            </a:extLst>
          </p:cNvPr>
          <p:cNvCxnSpPr>
            <a:cxnSpLocks/>
          </p:cNvCxnSpPr>
          <p:nvPr/>
        </p:nvCxnSpPr>
        <p:spPr>
          <a:xfrm flipH="1" flipV="1">
            <a:off x="1857104" y="3859686"/>
            <a:ext cx="664027" cy="65562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03833458-F4F7-840A-19C6-0560243B06C4}"/>
              </a:ext>
            </a:extLst>
          </p:cNvPr>
          <p:cNvPicPr>
            <a:picLocks noChangeAspect="1"/>
          </p:cNvPicPr>
          <p:nvPr/>
        </p:nvPicPr>
        <p:blipFill>
          <a:blip r:embed="rId3"/>
          <a:stretch>
            <a:fillRect/>
          </a:stretch>
        </p:blipFill>
        <p:spPr>
          <a:xfrm>
            <a:off x="7939396" y="3591109"/>
            <a:ext cx="3885400" cy="1848394"/>
          </a:xfrm>
          <a:prstGeom prst="rect">
            <a:avLst/>
          </a:prstGeom>
          <a:ln w="28575">
            <a:solidFill>
              <a:srgbClr val="73B3D1"/>
            </a:solidFill>
          </a:ln>
        </p:spPr>
      </p:pic>
      <p:cxnSp>
        <p:nvCxnSpPr>
          <p:cNvPr id="18" name="Connecteur droit avec flèche 17">
            <a:extLst>
              <a:ext uri="{FF2B5EF4-FFF2-40B4-BE49-F238E27FC236}">
                <a16:creationId xmlns:a16="http://schemas.microsoft.com/office/drawing/2014/main" id="{35DB91ED-A6CE-922E-F80B-EBA3906BF405}"/>
              </a:ext>
            </a:extLst>
          </p:cNvPr>
          <p:cNvCxnSpPr>
            <a:cxnSpLocks/>
          </p:cNvCxnSpPr>
          <p:nvPr/>
        </p:nvCxnSpPr>
        <p:spPr>
          <a:xfrm flipH="1">
            <a:off x="10858322" y="4254551"/>
            <a:ext cx="627017" cy="43542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836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92CF1DC3892F46B577B577E19A808E" ma:contentTypeVersion="5" ma:contentTypeDescription="Crée un document." ma:contentTypeScope="" ma:versionID="9479b09eb9e717a487343c08785b79e7">
  <xsd:schema xmlns:xsd="http://www.w3.org/2001/XMLSchema" xmlns:xs="http://www.w3.org/2001/XMLSchema" xmlns:p="http://schemas.microsoft.com/office/2006/metadata/properties" xmlns:ns2="69f47043-3d61-4591-af3b-123126e82861" xmlns:ns3="11459ee2-a6c3-4260-926d-4744e9610a07" targetNamespace="http://schemas.microsoft.com/office/2006/metadata/properties" ma:root="true" ma:fieldsID="44a6fe09470061eb347947dead19bb1f" ns2:_="" ns3:_="">
    <xsd:import namespace="69f47043-3d61-4591-af3b-123126e82861"/>
    <xsd:import namespace="11459ee2-a6c3-4260-926d-4744e9610a07"/>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47043-3d61-4591-af3b-123126e82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459ee2-a6c3-4260-926d-4744e9610a0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BD4E3F-366D-4C21-B678-CD16BECA3845}">
  <ds:schemaRefs>
    <ds:schemaRef ds:uri="http://purl.org/dc/dcmitype/"/>
    <ds:schemaRef ds:uri="http://schemas.microsoft.com/office/infopath/2007/PartnerControls"/>
    <ds:schemaRef ds:uri="http://purl.org/dc/elements/1.1/"/>
    <ds:schemaRef ds:uri="http://schemas.microsoft.com/office/2006/metadata/properties"/>
    <ds:schemaRef ds:uri="83ab252c-4429-4d3c-b354-a26bac7f17c4"/>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0F8A135-DB92-4FAB-9546-C681040B303A}"/>
</file>

<file path=customXml/itemProps3.xml><?xml version="1.0" encoding="utf-8"?>
<ds:datastoreItem xmlns:ds="http://schemas.openxmlformats.org/officeDocument/2006/customXml" ds:itemID="{4CFC1EEA-B388-4EBC-805D-C0D321BA15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23858</TotalTime>
  <Words>2682</Words>
  <Application>Microsoft Office PowerPoint</Application>
  <PresentationFormat>Widescreen</PresentationFormat>
  <Paragraphs>283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Thème Office</vt:lpstr>
      <vt:lpstr>Semaine 4</vt:lpstr>
      <vt:lpstr>Menu du jour</vt:lpstr>
      <vt:lpstr>Stockage local</vt:lpstr>
      <vt:lpstr>Stockage local</vt:lpstr>
      <vt:lpstr>Stockage local</vt:lpstr>
      <vt:lpstr>Stockage local</vt:lpstr>
      <vt:lpstr>Stockage local</vt:lpstr>
      <vt:lpstr>Stockage local</vt:lpstr>
      <vt:lpstr>Stockage local</vt:lpstr>
      <vt:lpstr>Internationalisation</vt:lpstr>
      <vt:lpstr>Internationalisation</vt:lpstr>
      <vt:lpstr>Internationalisation</vt:lpstr>
      <vt:lpstr>Internationalisation</vt:lpstr>
      <vt:lpstr>Internationalisation</vt:lpstr>
      <vt:lpstr>Internationalisation</vt:lpstr>
      <vt:lpstr>Internationalisation</vt:lpstr>
      <vt:lpstr>Internationalisation</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Astuces variées</vt:lpstr>
      <vt:lpstr>Astuces variées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Pelletier Maxime</cp:lastModifiedBy>
  <cp:revision>5608</cp:revision>
  <dcterms:created xsi:type="dcterms:W3CDTF">2021-06-05T18:50:42Z</dcterms:created>
  <dcterms:modified xsi:type="dcterms:W3CDTF">2023-02-25T20:58:27Z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0x0101001992CF1DC3892F46B577B577E19A808E</vt:lpwstr>
  </property>
</Properties>
</file>