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8" r:id="rId14"/>
    <p:sldId id="379" r:id="rId15"/>
    <p:sldId id="374" r:id="rId16"/>
    <p:sldId id="375" r:id="rId17"/>
    <p:sldId id="376" r:id="rId18"/>
    <p:sldId id="3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367"/>
            <p14:sldId id="368"/>
            <p14:sldId id="369"/>
            <p14:sldId id="370"/>
            <p14:sldId id="371"/>
            <p14:sldId id="372"/>
            <p14:sldId id="373"/>
            <p14:sldId id="378"/>
            <p14:sldId id="379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9CD1"/>
    <a:srgbClr val="7385D1"/>
    <a:srgbClr val="9073D1"/>
    <a:srgbClr val="73B3D1"/>
    <a:srgbClr val="FFFFFF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78AFB-D243-40D8-B27A-7CFACDE5C087}" v="4" dt="2022-02-28T00:23:29.627"/>
    <p1510:client id="{F25BC565-B2AB-4D2C-B246-9F1ECF43C872}" v="3" dt="2022-02-27T19:42:09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0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1061" y="77"/>
      </p:cViewPr>
      <p:guideLst/>
    </p:cSldViewPr>
  </p:slideViewPr>
  <p:outlineViewPr>
    <p:cViewPr>
      <p:scale>
        <a:sx n="33" d="100"/>
        <a:sy n="33" d="100"/>
      </p:scale>
      <p:origin x="0" y="-535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etier Maxime" userId="S::maxime.pelletier@cegepmontpetit.ca::650e0294-d15e-434d-b499-540e3bfc0ffb" providerId="AD" clId="Web-{24978AFB-D243-40D8-B27A-7CFACDE5C087}"/>
    <pc:docChg chg="modSld">
      <pc:chgData name="Pelletier Maxime" userId="S::maxime.pelletier@cegepmontpetit.ca::650e0294-d15e-434d-b499-540e3bfc0ffb" providerId="AD" clId="Web-{24978AFB-D243-40D8-B27A-7CFACDE5C087}" dt="2022-02-28T00:23:29.627" v="3" actId="20577"/>
      <pc:docMkLst>
        <pc:docMk/>
      </pc:docMkLst>
      <pc:sldChg chg="modSp">
        <pc:chgData name="Pelletier Maxime" userId="S::maxime.pelletier@cegepmontpetit.ca::650e0294-d15e-434d-b499-540e3bfc0ffb" providerId="AD" clId="Web-{24978AFB-D243-40D8-B27A-7CFACDE5C087}" dt="2022-02-28T00:23:29.627" v="3" actId="20577"/>
        <pc:sldMkLst>
          <pc:docMk/>
          <pc:sldMk cId="2758622193" sldId="366"/>
        </pc:sldMkLst>
        <pc:spChg chg="mod">
          <ac:chgData name="Pelletier Maxime" userId="S::maxime.pelletier@cegepmontpetit.ca::650e0294-d15e-434d-b499-540e3bfc0ffb" providerId="AD" clId="Web-{24978AFB-D243-40D8-B27A-7CFACDE5C087}" dt="2022-02-28T00:23:29.627" v="3" actId="20577"/>
          <ac:spMkLst>
            <pc:docMk/>
            <pc:sldMk cId="2758622193" sldId="366"/>
            <ac:spMk id="2" creationId="{EF3EDB6C-9BFA-431C-8315-6AA25298B662}"/>
          </ac:spMkLst>
        </pc:spChg>
      </pc:sldChg>
    </pc:docChg>
  </pc:docChgLst>
  <pc:docChgLst>
    <pc:chgData name="Pelletier Maxime" userId="S::maxime.pelletier@cegepmontpetit.ca::650e0294-d15e-434d-b499-540e3bfc0ffb" providerId="AD" clId="Web-{F25BC565-B2AB-4D2C-B246-9F1ECF43C872}"/>
    <pc:docChg chg="modSld">
      <pc:chgData name="Pelletier Maxime" userId="S::maxime.pelletier@cegepmontpetit.ca::650e0294-d15e-434d-b499-540e3bfc0ffb" providerId="AD" clId="Web-{F25BC565-B2AB-4D2C-B246-9F1ECF43C872}" dt="2022-02-27T19:42:09.617" v="2" actId="20577"/>
      <pc:docMkLst>
        <pc:docMk/>
      </pc:docMkLst>
      <pc:sldChg chg="modSp">
        <pc:chgData name="Pelletier Maxime" userId="S::maxime.pelletier@cegepmontpetit.ca::650e0294-d15e-434d-b499-540e3bfc0ffb" providerId="AD" clId="Web-{F25BC565-B2AB-4D2C-B246-9F1ECF43C872}" dt="2022-02-27T19:42:09.617" v="2" actId="20577"/>
        <pc:sldMkLst>
          <pc:docMk/>
          <pc:sldMk cId="2758622193" sldId="366"/>
        </pc:sldMkLst>
        <pc:spChg chg="mod">
          <ac:chgData name="Pelletier Maxime" userId="S::maxime.pelletier@cegepmontpetit.ca::650e0294-d15e-434d-b499-540e3bfc0ffb" providerId="AD" clId="Web-{F25BC565-B2AB-4D2C-B246-9F1ECF43C872}" dt="2022-02-27T19:42:09.617" v="2" actId="20577"/>
          <ac:spMkLst>
            <pc:docMk/>
            <pc:sldMk cId="2758622193" sldId="366"/>
            <ac:spMk id="2" creationId="{EF3EDB6C-9BFA-431C-8315-6AA25298B6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2023-02-24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674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2023-02-24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</a:t>
            </a:r>
            <a:r>
              <a:rPr lang="fr-CA" dirty="0"/>
              <a:t>6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fr-CA" sz="2000" noProof="0" dirty="0"/>
              <a:t>Modules, librairie UI et routage</a:t>
            </a:r>
            <a:endParaRPr lang="fr-CA" sz="2000" i="1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04" y="4781006"/>
            <a:ext cx="1216634" cy="12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Tab Group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https://material.angular.io/components/tabs/overview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843923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9D87C6-3572-06A3-3723-B805DEA3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66" y="1900259"/>
            <a:ext cx="1371791" cy="2191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0C18CF-F4C4-FD0E-C2BB-ADCC067D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29" y="1871564"/>
            <a:ext cx="4858428" cy="24768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39CCB25-D6A6-23C7-453B-24E15FA1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35" y="2868936"/>
            <a:ext cx="5220429" cy="9812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E10D8F2-42B1-04F4-4D69-D64C0A7C9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835" y="4398351"/>
            <a:ext cx="4640230" cy="9855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4D1391-96E2-46F1-BC90-832B6E69A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313" y="2868936"/>
            <a:ext cx="2953162" cy="25149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6204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Progress Spinner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https://material.angular.io/components/progress-spinner/overview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941511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68DF7BD5-3E94-E94C-BEC6-4544057C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3825014"/>
            <a:ext cx="3210373" cy="3429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2A4EA5-8136-B7D9-CA8F-DADBD069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7" y="4588069"/>
            <a:ext cx="5709698" cy="27189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DBAC10-1EA2-797E-59B8-829F05421E24}"/>
              </a:ext>
            </a:extLst>
          </p:cNvPr>
          <p:cNvSpPr txBox="1"/>
          <p:nvPr/>
        </p:nvSpPr>
        <p:spPr>
          <a:xfrm>
            <a:off x="781727" y="4865156"/>
            <a:ext cx="570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N’hésitez pas à mettre un </a:t>
            </a:r>
            <a:r>
              <a:rPr lang="fr-CA" sz="1200" dirty="0">
                <a:solidFill>
                  <a:srgbClr val="FA4098"/>
                </a:solidFill>
              </a:rPr>
              <a:t>*</a:t>
            </a:r>
            <a:r>
              <a:rPr lang="fr-CA" sz="1200" dirty="0" err="1">
                <a:solidFill>
                  <a:srgbClr val="FA4098"/>
                </a:solidFill>
              </a:rPr>
              <a:t>ngIf</a:t>
            </a:r>
            <a:r>
              <a:rPr lang="fr-CA" sz="1200" dirty="0">
                <a:solidFill>
                  <a:srgbClr val="FA4098"/>
                </a:solidFill>
              </a:rPr>
              <a:t> </a:t>
            </a:r>
            <a:r>
              <a:rPr lang="fr-CA" sz="1200" dirty="0">
                <a:solidFill>
                  <a:srgbClr val="739CD1"/>
                </a:solidFill>
              </a:rPr>
              <a:t>pour conditionner l’affichage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45F79BD-AAD5-5C8F-D068-035ACF65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11" y="1878508"/>
            <a:ext cx="2937337" cy="2619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FE7C46-DE95-4F8A-AA7C-EBFC65E4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608" y="1878507"/>
            <a:ext cx="7023384" cy="25610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60CC5AC-AC3E-1AA6-9F87-F0CCF568F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979" y="3351830"/>
            <a:ext cx="1505160" cy="14575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78796DD-BE88-E4E8-0F55-9F70798D141C}"/>
              </a:ext>
            </a:extLst>
          </p:cNvPr>
          <p:cNvSpPr txBox="1"/>
          <p:nvPr/>
        </p:nvSpPr>
        <p:spPr>
          <a:xfrm>
            <a:off x="7376198" y="4841912"/>
            <a:ext cx="356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Bon sans l’animation c’est sûr que ça ne parait pas terrible dans les notes de cours...</a:t>
            </a:r>
          </a:p>
        </p:txBody>
      </p:sp>
    </p:spTree>
    <p:extLst>
      <p:ext uri="{BB962C8B-B14F-4D97-AF65-F5344CB8AC3E}">
        <p14:creationId xmlns:p14="http://schemas.microsoft.com/office/powerpoint/2010/main" val="26659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Importations </a:t>
            </a:r>
            <a:r>
              <a:rPr lang="fr-CA" dirty="0" err="1"/>
              <a:t>Material</a:t>
            </a:r>
            <a:endParaRPr lang="fr-CA" dirty="0"/>
          </a:p>
          <a:p>
            <a:pPr lvl="1"/>
            <a:r>
              <a:rPr lang="fr-CA" dirty="0"/>
              <a:t> Bémol : On est rapidement amenés à importer des tonnes de modules dans notre module...</a:t>
            </a:r>
          </a:p>
          <a:p>
            <a:pPr lvl="2"/>
            <a:r>
              <a:rPr lang="fr-CA" dirty="0"/>
              <a:t> Solution</a:t>
            </a:r>
          </a:p>
          <a:p>
            <a:pPr lvl="3"/>
            <a:r>
              <a:rPr lang="fr-CA" dirty="0"/>
              <a:t> Créer un nouveau module qui va importer (et exporter) tous les modules nécessaires, puis importer ce nouveau module dans notre module principal. 😵😳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0D2F03-5AEF-4176-B2DE-D0D330111F95}"/>
              </a:ext>
            </a:extLst>
          </p:cNvPr>
          <p:cNvSpPr txBox="1"/>
          <p:nvPr/>
        </p:nvSpPr>
        <p:spPr>
          <a:xfrm>
            <a:off x="5335051" y="6181743"/>
            <a:ext cx="21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material.module.ts</a:t>
            </a:r>
          </a:p>
          <a:p>
            <a:r>
              <a:rPr lang="fr-CA" sz="1400" dirty="0">
                <a:solidFill>
                  <a:srgbClr val="739CD1"/>
                </a:solidFill>
              </a:rPr>
              <a:t>(Nouveau module)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0BE2A9-596D-49EA-B7DA-9C650EF0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2" y="3777659"/>
            <a:ext cx="2829320" cy="2010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ED7566-797F-4B6E-AECA-407104ED1FF9}"/>
              </a:ext>
            </a:extLst>
          </p:cNvPr>
          <p:cNvSpPr txBox="1"/>
          <p:nvPr/>
        </p:nvSpPr>
        <p:spPr>
          <a:xfrm>
            <a:off x="808240" y="5787715"/>
            <a:ext cx="298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Importations (qui ont été simplifiées) dans app.module.ts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07EBD3-9146-487C-8AB7-697A1B369F1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09860" y="4782687"/>
            <a:ext cx="2205418" cy="4869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607FE15-C312-4F24-8F58-C7EA447F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249" y="3498597"/>
            <a:ext cx="2241084" cy="267836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99DF20D-EF8C-412A-BD9C-687179FA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78" y="3394536"/>
            <a:ext cx="2163029" cy="27763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439E77-1ABA-4B3D-80E7-94BF8EA25040}"/>
              </a:ext>
            </a:extLst>
          </p:cNvPr>
          <p:cNvCxnSpPr>
            <a:cxnSpLocks/>
          </p:cNvCxnSpPr>
          <p:nvPr/>
        </p:nvCxnSpPr>
        <p:spPr>
          <a:xfrm flipH="1">
            <a:off x="6292759" y="3554431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45F78AB-AE7D-48B6-AF97-C0925C9F333F}"/>
              </a:ext>
            </a:extLst>
          </p:cNvPr>
          <p:cNvCxnSpPr>
            <a:cxnSpLocks/>
          </p:cNvCxnSpPr>
          <p:nvPr/>
        </p:nvCxnSpPr>
        <p:spPr>
          <a:xfrm flipH="1">
            <a:off x="6212532" y="4807965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F0A5-E9F5-429A-9FB1-784970C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de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CB2FD-93E5-4094-87B1-198BF91A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module de routage</a:t>
            </a:r>
          </a:p>
          <a:p>
            <a:pPr lvl="1"/>
            <a:r>
              <a:rPr lang="fr-CA" dirty="0"/>
              <a:t> Actuellement, on spécifie toutes nos </a:t>
            </a:r>
            <a:r>
              <a:rPr lang="fr-CA" b="1" dirty="0"/>
              <a:t>règles de routage</a:t>
            </a:r>
            <a:r>
              <a:rPr lang="fr-CA" dirty="0"/>
              <a:t> dans le module principal de l’application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 parmi toutes les autres importations.</a:t>
            </a:r>
          </a:p>
          <a:p>
            <a:pPr lvl="2"/>
            <a:r>
              <a:rPr lang="fr-CA" dirty="0"/>
              <a:t> Ce n’est pas très </a:t>
            </a:r>
            <a:r>
              <a:rPr lang="fr-CA" i="1" dirty="0"/>
              <a:t>propre</a:t>
            </a:r>
            <a:r>
              <a:rPr lang="fr-CA" dirty="0"/>
              <a:t>. 😠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Nous allons donc isoler nos règles de routage dans un autre module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82BB39-C582-4554-A610-E6DD1891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70" y="2949842"/>
            <a:ext cx="5252093" cy="18692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5298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F0A5-E9F5-429A-9FB1-784970C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de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CB2FD-93E5-4094-87B1-198BF91A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1" y="915803"/>
            <a:ext cx="11118135" cy="5026393"/>
          </a:xfrm>
        </p:spPr>
        <p:txBody>
          <a:bodyPr/>
          <a:lstStyle/>
          <a:p>
            <a:r>
              <a:rPr lang="fr-CA" dirty="0"/>
              <a:t> Créer un module de routage</a:t>
            </a:r>
          </a:p>
          <a:p>
            <a:pPr lvl="1"/>
            <a:r>
              <a:rPr lang="fr-CA" dirty="0"/>
              <a:t> Dans mon cas, je l’ai nommé </a:t>
            </a:r>
            <a:r>
              <a:rPr lang="fr-CA" dirty="0">
                <a:solidFill>
                  <a:srgbClr val="FA4098"/>
                </a:solidFill>
              </a:rPr>
              <a:t>RoutingModule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ED2AAC-4B52-40CA-81DE-4D8C473E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6" y="1970371"/>
            <a:ext cx="2455987" cy="72234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670280-EE44-464E-A490-78CBEAC5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2" y="3096474"/>
            <a:ext cx="2455987" cy="324316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D9FE24-6705-4CA7-965E-A1A328AE18ED}"/>
              </a:ext>
            </a:extLst>
          </p:cNvPr>
          <p:cNvCxnSpPr>
            <a:cxnSpLocks/>
          </p:cNvCxnSpPr>
          <p:nvPr/>
        </p:nvCxnSpPr>
        <p:spPr>
          <a:xfrm flipH="1">
            <a:off x="2745696" y="486487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B58F955-7485-4FE8-85E5-1A6198A9A27D}"/>
              </a:ext>
            </a:extLst>
          </p:cNvPr>
          <p:cNvSpPr/>
          <p:nvPr/>
        </p:nvSpPr>
        <p:spPr>
          <a:xfrm>
            <a:off x="750868" y="1796632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7BA7FE-1B39-4EDD-8860-0AE0B0C99227}"/>
              </a:ext>
            </a:extLst>
          </p:cNvPr>
          <p:cNvSpPr/>
          <p:nvPr/>
        </p:nvSpPr>
        <p:spPr>
          <a:xfrm>
            <a:off x="755534" y="2935666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DA488E-1AF6-4CA8-A3E1-80A4CAB8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91" y="1920857"/>
            <a:ext cx="4957800" cy="386918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54442524-2CF0-4F9E-96D0-9DB3583BBB64}"/>
              </a:ext>
            </a:extLst>
          </p:cNvPr>
          <p:cNvSpPr/>
          <p:nvPr/>
        </p:nvSpPr>
        <p:spPr>
          <a:xfrm>
            <a:off x="3513717" y="1760049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6C7F6CD-5C11-4BEC-8846-C40E37002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842" y="1260921"/>
            <a:ext cx="2329624" cy="275637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C5BD422A-A722-4D59-AFFA-6A6B40E05B20}"/>
              </a:ext>
            </a:extLst>
          </p:cNvPr>
          <p:cNvSpPr/>
          <p:nvPr/>
        </p:nvSpPr>
        <p:spPr>
          <a:xfrm>
            <a:off x="8946034" y="1100113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C93AE6-F959-4F1D-97CC-2EC0B27D6979}"/>
              </a:ext>
            </a:extLst>
          </p:cNvPr>
          <p:cNvSpPr txBox="1"/>
          <p:nvPr/>
        </p:nvSpPr>
        <p:spPr>
          <a:xfrm>
            <a:off x="911676" y="6354809"/>
            <a:ext cx="236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On crée le </a:t>
            </a:r>
            <a:r>
              <a:rPr lang="fr-CA" sz="1400">
                <a:solidFill>
                  <a:srgbClr val="7385D1"/>
                </a:solidFill>
              </a:rPr>
              <a:t>nouveau module.</a:t>
            </a:r>
            <a:endParaRPr lang="fr-CA" sz="1400" dirty="0">
              <a:solidFill>
                <a:srgbClr val="7385D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1810D-6ABB-47C3-A366-3F6D665C27A6}"/>
              </a:ext>
            </a:extLst>
          </p:cNvPr>
          <p:cNvSpPr txBox="1"/>
          <p:nvPr/>
        </p:nvSpPr>
        <p:spPr>
          <a:xfrm>
            <a:off x="3858714" y="5790039"/>
            <a:ext cx="4474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Dans le nouveau module, on met les </a:t>
            </a:r>
            <a:r>
              <a:rPr lang="fr-CA" sz="1400" b="1" dirty="0">
                <a:solidFill>
                  <a:srgbClr val="FA4098"/>
                </a:solidFill>
              </a:rPr>
              <a:t>règles</a:t>
            </a:r>
            <a:r>
              <a:rPr lang="fr-CA" sz="1400" dirty="0">
                <a:solidFill>
                  <a:srgbClr val="7385D1"/>
                </a:solidFill>
              </a:rPr>
              <a:t> dans une </a:t>
            </a:r>
            <a:r>
              <a:rPr lang="fr-CA" sz="1400" b="1" dirty="0">
                <a:solidFill>
                  <a:srgbClr val="7385D1"/>
                </a:solidFill>
              </a:rPr>
              <a:t>constante</a:t>
            </a:r>
            <a:r>
              <a:rPr lang="fr-CA" sz="1400" dirty="0">
                <a:solidFill>
                  <a:srgbClr val="7385D1"/>
                </a:solidFill>
              </a:rPr>
              <a:t>. on importe </a:t>
            </a:r>
            <a:r>
              <a:rPr lang="fr-CA" sz="1400" dirty="0">
                <a:solidFill>
                  <a:srgbClr val="FA4098"/>
                </a:solidFill>
              </a:rPr>
              <a:t>RouterModule</a:t>
            </a:r>
            <a:r>
              <a:rPr lang="fr-CA" sz="1400" dirty="0">
                <a:solidFill>
                  <a:srgbClr val="7385D1"/>
                </a:solidFill>
              </a:rPr>
              <a:t> en lui appliquant les </a:t>
            </a:r>
            <a:r>
              <a:rPr lang="fr-CA" sz="1400" dirty="0">
                <a:solidFill>
                  <a:srgbClr val="FA4098"/>
                </a:solidFill>
              </a:rPr>
              <a:t>règles</a:t>
            </a:r>
            <a:r>
              <a:rPr lang="fr-CA" sz="1400" dirty="0">
                <a:solidFill>
                  <a:srgbClr val="7385D1"/>
                </a:solidFill>
              </a:rPr>
              <a:t> qui sont dans la </a:t>
            </a:r>
            <a:r>
              <a:rPr lang="fr-CA" sz="1400" b="1" dirty="0">
                <a:solidFill>
                  <a:srgbClr val="7385D1"/>
                </a:solidFill>
              </a:rPr>
              <a:t>constante</a:t>
            </a:r>
            <a:r>
              <a:rPr lang="fr-CA" sz="1400" dirty="0">
                <a:solidFill>
                  <a:srgbClr val="7385D1"/>
                </a:solidFill>
              </a:rPr>
              <a:t> et finalement on indique que « </a:t>
            </a:r>
            <a:r>
              <a:rPr lang="fr-CA" sz="1400" dirty="0">
                <a:solidFill>
                  <a:srgbClr val="FA4098"/>
                </a:solidFill>
              </a:rPr>
              <a:t>RouterModule</a:t>
            </a:r>
            <a:r>
              <a:rPr lang="fr-CA" sz="1400" dirty="0">
                <a:solidFill>
                  <a:srgbClr val="7385D1"/>
                </a:solidFill>
              </a:rPr>
              <a:t> » doit être </a:t>
            </a:r>
            <a:r>
              <a:rPr lang="fr-CA" sz="1400" b="1" dirty="0">
                <a:solidFill>
                  <a:srgbClr val="7385D1"/>
                </a:solidFill>
              </a:rPr>
              <a:t>exporté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638AF7F-38BE-40B7-9FF8-A235199C713C}"/>
              </a:ext>
            </a:extLst>
          </p:cNvPr>
          <p:cNvSpPr txBox="1"/>
          <p:nvPr/>
        </p:nvSpPr>
        <p:spPr>
          <a:xfrm>
            <a:off x="8880905" y="4202631"/>
            <a:ext cx="2781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Dans le module principal (</a:t>
            </a:r>
            <a:r>
              <a:rPr lang="fr-CA" sz="1400" dirty="0">
                <a:solidFill>
                  <a:srgbClr val="FA4098"/>
                </a:solidFill>
              </a:rPr>
              <a:t>app.module.ts</a:t>
            </a:r>
            <a:r>
              <a:rPr lang="fr-CA" sz="1400" dirty="0">
                <a:solidFill>
                  <a:srgbClr val="7385D1"/>
                </a:solidFill>
              </a:rPr>
              <a:t>), on peut importer le nouveau module dédié au </a:t>
            </a:r>
            <a:r>
              <a:rPr lang="fr-CA" sz="1400" b="1" dirty="0">
                <a:solidFill>
                  <a:srgbClr val="7385D1"/>
                </a:solidFill>
              </a:rPr>
              <a:t>routage</a:t>
            </a:r>
            <a:r>
              <a:rPr lang="fr-CA" sz="1400" dirty="0">
                <a:solidFill>
                  <a:srgbClr val="7385D1"/>
                </a:solidFill>
              </a:rPr>
              <a:t>. (Dans mon cas, je l’ai nommé </a:t>
            </a:r>
            <a:r>
              <a:rPr lang="fr-CA" sz="1400" dirty="0">
                <a:solidFill>
                  <a:srgbClr val="FA4098"/>
                </a:solidFill>
              </a:rPr>
              <a:t>RoutingModule</a:t>
            </a:r>
            <a:r>
              <a:rPr lang="fr-CA" sz="1400" dirty="0">
                <a:solidFill>
                  <a:srgbClr val="7385D1"/>
                </a:solidFill>
              </a:rPr>
              <a:t>) Puisque « </a:t>
            </a:r>
            <a:r>
              <a:rPr lang="fr-CA" sz="1400" dirty="0">
                <a:solidFill>
                  <a:srgbClr val="FA4098"/>
                </a:solidFill>
              </a:rPr>
              <a:t>RouterModule </a:t>
            </a:r>
            <a:r>
              <a:rPr lang="fr-CA" sz="1400" dirty="0">
                <a:solidFill>
                  <a:srgbClr val="7385D1"/>
                </a:solidFill>
              </a:rPr>
              <a:t>» est un membre exporté par « </a:t>
            </a:r>
            <a:r>
              <a:rPr lang="fr-CA" sz="1400" dirty="0">
                <a:solidFill>
                  <a:srgbClr val="FA4098"/>
                </a:solidFill>
              </a:rPr>
              <a:t>RoutingModule</a:t>
            </a:r>
            <a:r>
              <a:rPr lang="fr-CA" sz="1400" dirty="0">
                <a:solidFill>
                  <a:srgbClr val="7385D1"/>
                </a:solidFill>
              </a:rPr>
              <a:t> », les </a:t>
            </a:r>
            <a:r>
              <a:rPr lang="fr-CA" sz="1400" b="1" dirty="0">
                <a:solidFill>
                  <a:srgbClr val="7385D1"/>
                </a:solidFill>
              </a:rPr>
              <a:t>règles </a:t>
            </a:r>
            <a:r>
              <a:rPr lang="fr-CA" sz="1400" dirty="0">
                <a:solidFill>
                  <a:srgbClr val="7385D1"/>
                </a:solidFill>
              </a:rPr>
              <a:t>qu’on lui avait spécifiée sont appliquées à toute l’application.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02F7BB-803A-4C39-9FDA-FA9A44B5E6CF}"/>
              </a:ext>
            </a:extLst>
          </p:cNvPr>
          <p:cNvCxnSpPr>
            <a:cxnSpLocks/>
          </p:cNvCxnSpPr>
          <p:nvPr/>
        </p:nvCxnSpPr>
        <p:spPr>
          <a:xfrm flipH="1">
            <a:off x="2677092" y="2222208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A2941B-4A29-4979-A55B-70F9FEF0F01B}"/>
              </a:ext>
            </a:extLst>
          </p:cNvPr>
          <p:cNvCxnSpPr>
            <a:cxnSpLocks/>
          </p:cNvCxnSpPr>
          <p:nvPr/>
        </p:nvCxnSpPr>
        <p:spPr>
          <a:xfrm flipH="1">
            <a:off x="4911003" y="1883515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BFF66B8-AE8F-4CB8-8B73-461F7F8823DC}"/>
              </a:ext>
            </a:extLst>
          </p:cNvPr>
          <p:cNvCxnSpPr>
            <a:cxnSpLocks/>
          </p:cNvCxnSpPr>
          <p:nvPr/>
        </p:nvCxnSpPr>
        <p:spPr>
          <a:xfrm flipH="1">
            <a:off x="6752038" y="3962624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B4B5792-7E7B-4981-9B65-4281B9D22ACB}"/>
              </a:ext>
            </a:extLst>
          </p:cNvPr>
          <p:cNvCxnSpPr>
            <a:cxnSpLocks/>
          </p:cNvCxnSpPr>
          <p:nvPr/>
        </p:nvCxnSpPr>
        <p:spPr>
          <a:xfrm flipH="1">
            <a:off x="5347737" y="4933420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46F1DB-36A9-4FA8-81A6-5B412267582B}"/>
              </a:ext>
            </a:extLst>
          </p:cNvPr>
          <p:cNvCxnSpPr>
            <a:cxnSpLocks/>
          </p:cNvCxnSpPr>
          <p:nvPr/>
        </p:nvCxnSpPr>
        <p:spPr>
          <a:xfrm flipH="1">
            <a:off x="10949139" y="356827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23D94-5F21-448E-93B6-40978E24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sans composant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06DA3-EC07-4841-B226-8244854B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2" y="1150572"/>
            <a:ext cx="11118135" cy="5026393"/>
          </a:xfrm>
        </p:spPr>
        <p:txBody>
          <a:bodyPr/>
          <a:lstStyle/>
          <a:p>
            <a:r>
              <a:rPr lang="fr-CA" dirty="0"/>
              <a:t> Module sans composant</a:t>
            </a:r>
          </a:p>
          <a:p>
            <a:pPr lvl="1"/>
            <a:r>
              <a:rPr lang="fr-CA" dirty="0"/>
              <a:t> Pour les exemples abordés (module pour </a:t>
            </a:r>
            <a:r>
              <a:rPr lang="fr-CA" dirty="0">
                <a:solidFill>
                  <a:srgbClr val="FA4098"/>
                </a:solidFill>
              </a:rPr>
              <a:t>Material </a:t>
            </a:r>
            <a:r>
              <a:rPr lang="fr-CA" dirty="0"/>
              <a:t>et module pour le </a:t>
            </a:r>
            <a:r>
              <a:rPr lang="fr-CA" dirty="0">
                <a:solidFill>
                  <a:srgbClr val="FA4098"/>
                </a:solidFill>
              </a:rPr>
              <a:t>routage</a:t>
            </a:r>
            <a:r>
              <a:rPr lang="fr-CA" dirty="0"/>
              <a:t>), les nouveaux modules que nous créons n’ont pas vraiment besoin de </a:t>
            </a:r>
            <a:r>
              <a:rPr lang="fr-CA" b="1" dirty="0"/>
              <a:t>composants</a:t>
            </a:r>
            <a:r>
              <a:rPr lang="fr-CA" dirty="0"/>
              <a:t>... Ils permettent simplement d’isoler une partie des détails du </a:t>
            </a:r>
            <a:r>
              <a:rPr lang="fr-CA" i="1" dirty="0"/>
              <a:t>contexte de compilation</a:t>
            </a:r>
            <a:r>
              <a:rPr lang="fr-CA" dirty="0"/>
              <a:t>. On peut donc supprimer le </a:t>
            </a:r>
            <a:r>
              <a:rPr lang="fr-CA" b="1" dirty="0"/>
              <a:t>composant</a:t>
            </a:r>
            <a:r>
              <a:rPr lang="fr-CA" dirty="0"/>
              <a:t> qui les accompagne par défaut.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CE5985-68ED-4CE9-9FB8-7446148A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5" y="3934116"/>
            <a:ext cx="2223071" cy="127481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959C35-94E3-4637-B1D7-9EEBE2DA3F3D}"/>
              </a:ext>
            </a:extLst>
          </p:cNvPr>
          <p:cNvSpPr txBox="1"/>
          <p:nvPr/>
        </p:nvSpPr>
        <p:spPr>
          <a:xfrm>
            <a:off x="260954" y="5245763"/>
            <a:ext cx="240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On a seulement besoin de </a:t>
            </a:r>
            <a:r>
              <a:rPr lang="fr-CA" sz="1200" dirty="0">
                <a:solidFill>
                  <a:srgbClr val="FA4098"/>
                </a:solidFill>
              </a:rPr>
              <a:t>routing.module.ts </a:t>
            </a:r>
            <a:r>
              <a:rPr lang="fr-CA" sz="1200" dirty="0">
                <a:solidFill>
                  <a:srgbClr val="9073D1"/>
                </a:solidFill>
              </a:rPr>
              <a:t>dans ce cas-ci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52C66B-4F93-4661-96A1-D02EB336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69" y="3934116"/>
            <a:ext cx="3127081" cy="57317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7C2E24-BD67-40F3-9C7B-FCD68D0C0F3B}"/>
              </a:ext>
            </a:extLst>
          </p:cNvPr>
          <p:cNvSpPr txBox="1"/>
          <p:nvPr/>
        </p:nvSpPr>
        <p:spPr>
          <a:xfrm>
            <a:off x="2819401" y="4571522"/>
            <a:ext cx="355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peut supprimer les 3 fichiers inutiles. Par contre il faudra retirer quelques références dans </a:t>
            </a:r>
            <a:r>
              <a:rPr lang="fr-CA" sz="1600" dirty="0">
                <a:solidFill>
                  <a:srgbClr val="FA4098"/>
                </a:solidFill>
              </a:rPr>
              <a:t>routing.module.ts</a:t>
            </a:r>
            <a:r>
              <a:rPr lang="fr-CA" sz="1600" dirty="0">
                <a:solidFill>
                  <a:srgbClr val="9073D1"/>
                </a:solidFill>
              </a:rPr>
              <a:t>...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C23FA0-90A3-47D2-BEF2-400FA3D7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43" y="3663768"/>
            <a:ext cx="4551575" cy="72803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DBD67A-EB38-488B-9CE0-790F6A2DE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529" y="4677888"/>
            <a:ext cx="3753070" cy="191918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8174A4E-58E4-4FC5-8BEF-EEA20E770717}"/>
              </a:ext>
            </a:extLst>
          </p:cNvPr>
          <p:cNvCxnSpPr>
            <a:cxnSpLocks/>
          </p:cNvCxnSpPr>
          <p:nvPr/>
        </p:nvCxnSpPr>
        <p:spPr>
          <a:xfrm flipH="1">
            <a:off x="11310985" y="391844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D2137B-C320-4BED-A4DB-B26D5D8139A5}"/>
              </a:ext>
            </a:extLst>
          </p:cNvPr>
          <p:cNvCxnSpPr>
            <a:cxnSpLocks/>
          </p:cNvCxnSpPr>
          <p:nvPr/>
        </p:nvCxnSpPr>
        <p:spPr>
          <a:xfrm flipH="1">
            <a:off x="10936802" y="6067628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65CA40-021E-94E6-1576-44852B095B02}"/>
              </a:ext>
            </a:extLst>
          </p:cNvPr>
          <p:cNvSpPr txBox="1"/>
          <p:nvPr/>
        </p:nvSpPr>
        <p:spPr>
          <a:xfrm>
            <a:off x="9670700" y="588296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4623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Modules 📦</a:t>
            </a:r>
          </a:p>
          <a:p>
            <a:r>
              <a:rPr lang="fr-CA" dirty="0">
                <a:solidFill>
                  <a:srgbClr val="739CD1"/>
                </a:solidFill>
              </a:rPr>
              <a:t> Librairie </a:t>
            </a:r>
            <a:r>
              <a:rPr lang="fr-CA">
                <a:solidFill>
                  <a:srgbClr val="739CD1"/>
                </a:solidFill>
              </a:rPr>
              <a:t>UI ✨</a:t>
            </a:r>
            <a:endParaRPr lang="fr-CA" noProof="0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 Module de </a:t>
            </a:r>
            <a:r>
              <a:rPr lang="fr-CA">
                <a:solidFill>
                  <a:srgbClr val="7385D1"/>
                </a:solidFill>
              </a:rPr>
              <a:t>routage 🚗</a:t>
            </a:r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9073D1"/>
                </a:solidFill>
              </a:rPr>
              <a:t> Module sans composant 📦❓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Modules Angular</a:t>
            </a:r>
          </a:p>
          <a:p>
            <a:pPr lvl="1"/>
            <a:r>
              <a:rPr lang="fr-CA" dirty="0"/>
              <a:t> À quoi servent les modules ?</a:t>
            </a:r>
          </a:p>
          <a:p>
            <a:pPr lvl="2"/>
            <a:r>
              <a:rPr lang="fr-CA" dirty="0"/>
              <a:t> Cas spécifique : Le « </a:t>
            </a:r>
            <a:r>
              <a:rPr lang="fr-CA" dirty="0">
                <a:solidFill>
                  <a:srgbClr val="FA4098"/>
                </a:solidFill>
              </a:rPr>
              <a:t>root module </a:t>
            </a:r>
            <a:r>
              <a:rPr lang="fr-CA" dirty="0"/>
              <a:t>»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 </a:t>
            </a:r>
          </a:p>
          <a:p>
            <a:pPr lvl="3"/>
            <a:r>
              <a:rPr lang="fr-CA" dirty="0"/>
              <a:t> Responsable de l’</a:t>
            </a:r>
            <a:r>
              <a:rPr lang="fr-CA" dirty="0">
                <a:solidFill>
                  <a:srgbClr val="FA4098"/>
                </a:solidFill>
              </a:rPr>
              <a:t>exécution</a:t>
            </a:r>
            <a:r>
              <a:rPr lang="fr-CA" dirty="0"/>
              <a:t> de l’application et lui procure un « </a:t>
            </a:r>
            <a:r>
              <a:rPr lang="fr-CA" dirty="0">
                <a:solidFill>
                  <a:srgbClr val="FA4098"/>
                </a:solidFill>
              </a:rPr>
              <a:t>contexte de compilation </a:t>
            </a:r>
            <a:r>
              <a:rPr lang="fr-CA" dirty="0"/>
              <a:t>».</a:t>
            </a:r>
          </a:p>
          <a:p>
            <a:pPr lvl="2"/>
            <a:r>
              <a:rPr lang="fr-CA" dirty="0"/>
              <a:t> Modules en général</a:t>
            </a:r>
          </a:p>
          <a:p>
            <a:pPr lvl="3"/>
            <a:r>
              <a:rPr lang="fr-CA" dirty="0"/>
              <a:t> Servent à </a:t>
            </a:r>
            <a:r>
              <a:rPr lang="fr-CA" b="1" dirty="0"/>
              <a:t>regrouper </a:t>
            </a:r>
            <a:r>
              <a:rPr lang="fr-CA" dirty="0"/>
              <a:t>des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, des </a:t>
            </a:r>
            <a:r>
              <a:rPr lang="fr-CA" dirty="0">
                <a:solidFill>
                  <a:srgbClr val="FA4098"/>
                </a:solidFill>
              </a:rPr>
              <a:t>pipes</a:t>
            </a:r>
            <a:r>
              <a:rPr lang="fr-CA" dirty="0"/>
              <a:t>, etc.</a:t>
            </a:r>
          </a:p>
          <a:p>
            <a:pPr lvl="3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 définit donc une « partie » d’une application composée de plusieurs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pipes</a:t>
            </a:r>
            <a:r>
              <a:rPr lang="fr-CA" dirty="0"/>
              <a:t>, etc.</a:t>
            </a:r>
          </a:p>
          <a:p>
            <a:pPr lvl="3"/>
            <a:r>
              <a:rPr lang="fr-CA" dirty="0"/>
              <a:t> Dans notre cas, depuis le début de la session, on créait des applications composées d’un seul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</a:t>
            </a:r>
          </a:p>
          <a:p>
            <a:pPr lvl="3"/>
            <a:r>
              <a:rPr lang="fr-CA" dirty="0"/>
              <a:t> Idéalement, une application devrait être divisée en plusieurs « </a:t>
            </a:r>
            <a:r>
              <a:rPr lang="fr-CA" dirty="0">
                <a:solidFill>
                  <a:srgbClr val="FA4098"/>
                </a:solidFill>
              </a:rPr>
              <a:t>modules</a:t>
            </a:r>
            <a:r>
              <a:rPr lang="fr-CA" dirty="0"/>
              <a:t> » qui regroupent chacun des fonctionnalités reliées.</a:t>
            </a:r>
          </a:p>
          <a:p>
            <a:pPr lvl="3"/>
            <a:r>
              <a:rPr lang="fr-CA" dirty="0"/>
              <a:t>Les </a:t>
            </a:r>
            <a:r>
              <a:rPr lang="fr-CA" dirty="0">
                <a:solidFill>
                  <a:srgbClr val="FA4098"/>
                </a:solidFill>
              </a:rPr>
              <a:t>modules</a:t>
            </a:r>
            <a:r>
              <a:rPr lang="fr-CA" dirty="0"/>
              <a:t> permettent également de définir quelles </a:t>
            </a:r>
            <a:r>
              <a:rPr lang="fr-CA" dirty="0">
                <a:solidFill>
                  <a:srgbClr val="FA4098"/>
                </a:solidFill>
              </a:rPr>
              <a:t>classes</a:t>
            </a:r>
            <a:r>
              <a:rPr lang="fr-CA" dirty="0"/>
              <a:t> (Que ce soit des classes de composants, pipes, etc.) peuvent être utilisées par d’autres modules ou non.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07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4" y="1150572"/>
            <a:ext cx="8301600" cy="5026393"/>
          </a:xfrm>
        </p:spPr>
        <p:txBody>
          <a:bodyPr/>
          <a:lstStyle/>
          <a:p>
            <a:r>
              <a:rPr lang="fr-CA" dirty="0"/>
              <a:t> Modules Angular</a:t>
            </a:r>
          </a:p>
          <a:p>
            <a:pPr lvl="1"/>
            <a:r>
              <a:rPr lang="fr-CA" dirty="0"/>
              <a:t> Toute classe de module est précédé d’un bloc </a:t>
            </a:r>
            <a:r>
              <a:rPr lang="fr-CA" dirty="0">
                <a:solidFill>
                  <a:srgbClr val="FA4098"/>
                </a:solidFill>
              </a:rPr>
              <a:t>@NgModule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bootstrap</a:t>
            </a:r>
            <a:r>
              <a:rPr lang="fr-CA" dirty="0"/>
              <a:t> : Définit le </a:t>
            </a:r>
            <a:r>
              <a:rPr lang="fr-CA" b="1" dirty="0"/>
              <a:t>composant root</a:t>
            </a:r>
            <a:r>
              <a:rPr lang="fr-CA" dirty="0"/>
              <a:t>. (app) Il ne peut y en avoir qu’</a:t>
            </a:r>
            <a:r>
              <a:rPr lang="fr-CA" u="sng" dirty="0"/>
              <a:t>un seul par application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exports</a:t>
            </a:r>
            <a:r>
              <a:rPr lang="fr-CA" dirty="0"/>
              <a:t> : Permet de lister les </a:t>
            </a:r>
            <a:r>
              <a:rPr lang="fr-CA" b="1" dirty="0"/>
              <a:t>composants</a:t>
            </a:r>
            <a:r>
              <a:rPr lang="fr-CA" dirty="0"/>
              <a:t> et </a:t>
            </a:r>
            <a:r>
              <a:rPr lang="fr-CA" b="1" dirty="0"/>
              <a:t>pipes </a:t>
            </a:r>
            <a:r>
              <a:rPr lang="fr-CA" dirty="0"/>
              <a:t>qu’on souhaite rendre accessibles pour d’autres </a:t>
            </a:r>
            <a:r>
              <a:rPr lang="fr-CA" b="1" dirty="0"/>
              <a:t>modules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imports</a:t>
            </a:r>
            <a:r>
              <a:rPr lang="fr-CA" dirty="0"/>
              <a:t> :  Permet d’importer d’autres </a:t>
            </a:r>
            <a:r>
              <a:rPr lang="fr-CA" b="1" dirty="0"/>
              <a:t>modules</a:t>
            </a:r>
            <a:r>
              <a:rPr lang="fr-CA" dirty="0"/>
              <a:t> et leur ressources exportables (Ex : Importer </a:t>
            </a:r>
            <a:r>
              <a:rPr lang="fr-CA" b="1" dirty="0"/>
              <a:t>HttpClientModule</a:t>
            </a:r>
            <a:r>
              <a:rPr lang="fr-CA" dirty="0"/>
              <a:t> nous permettra d’utiliser la classe </a:t>
            </a:r>
            <a:r>
              <a:rPr lang="fr-CA" b="1" dirty="0"/>
              <a:t>HttpClient</a:t>
            </a:r>
            <a:r>
              <a:rPr lang="fr-CA" dirty="0"/>
              <a:t>, qui en fait partie)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providers</a:t>
            </a:r>
            <a:r>
              <a:rPr lang="fr-CA" dirty="0"/>
              <a:t> : Limiter la portée d’un service, injecter un intercepteur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declarations</a:t>
            </a:r>
            <a:r>
              <a:rPr lang="fr-CA" dirty="0"/>
              <a:t> : Liste les </a:t>
            </a:r>
            <a:r>
              <a:rPr lang="fr-CA" b="1" dirty="0"/>
              <a:t>composants</a:t>
            </a:r>
            <a:r>
              <a:rPr lang="fr-CA" dirty="0"/>
              <a:t> et </a:t>
            </a:r>
            <a:r>
              <a:rPr lang="fr-CA" b="1" dirty="0"/>
              <a:t>pipes</a:t>
            </a:r>
            <a:r>
              <a:rPr lang="fr-CA" dirty="0"/>
              <a:t> faisant partie de ce module.</a:t>
            </a:r>
          </a:p>
          <a:p>
            <a:pPr lvl="1"/>
            <a:r>
              <a:rPr lang="fr-CA" dirty="0"/>
              <a:t> Notons que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font pas partie d’un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 spécifique, à priori.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374954-7AA1-4B66-A0F3-523C66A6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75" y="908945"/>
            <a:ext cx="3143689" cy="379147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B0A477-1615-46D0-8C43-1781FFD3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34" y="5847366"/>
            <a:ext cx="2362530" cy="9145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EA9C29-E8E4-4D66-8B3F-A34253B96DB8}"/>
              </a:ext>
            </a:extLst>
          </p:cNvPr>
          <p:cNvSpPr txBox="1"/>
          <p:nvPr/>
        </p:nvSpPr>
        <p:spPr>
          <a:xfrm>
            <a:off x="737826" y="6273225"/>
            <a:ext cx="900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Ce petit bloc </a:t>
            </a:r>
            <a:r>
              <a:rPr lang="fr-CA" sz="1600" dirty="0">
                <a:solidFill>
                  <a:srgbClr val="FA4098"/>
                </a:solidFill>
              </a:rPr>
              <a:t>@Injectable </a:t>
            </a:r>
            <a:r>
              <a:rPr lang="fr-CA" sz="1600" dirty="0">
                <a:solidFill>
                  <a:srgbClr val="73B3D1"/>
                </a:solidFill>
              </a:rPr>
              <a:t>situé au-dessus de la classe d’un service le rend accessible à TOUTE l’application, donc à tous les modules. Si on changeait</a:t>
            </a:r>
            <a:r>
              <a:rPr lang="fr-CA" sz="1600" dirty="0">
                <a:solidFill>
                  <a:srgbClr val="FA4098"/>
                </a:solidFill>
              </a:rPr>
              <a:t> 'root'</a:t>
            </a:r>
            <a:r>
              <a:rPr lang="fr-CA" sz="1600" dirty="0">
                <a:solidFill>
                  <a:srgbClr val="73B3D1"/>
                </a:solidFill>
              </a:rPr>
              <a:t> pour un module spécifique, ce serait différent.</a:t>
            </a:r>
          </a:p>
        </p:txBody>
      </p:sp>
    </p:spTree>
    <p:extLst>
      <p:ext uri="{BB962C8B-B14F-4D97-AF65-F5344CB8AC3E}">
        <p14:creationId xmlns:p14="http://schemas.microsoft.com/office/powerpoint/2010/main" val="230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150251" cy="5026393"/>
          </a:xfrm>
        </p:spPr>
        <p:txBody>
          <a:bodyPr/>
          <a:lstStyle/>
          <a:p>
            <a:r>
              <a:rPr lang="fr-CA" dirty="0"/>
              <a:t> Créer un nouveau module 😳</a:t>
            </a:r>
          </a:p>
          <a:p>
            <a:pPr lvl="1"/>
            <a:r>
              <a:rPr lang="fr-CA" dirty="0"/>
              <a:t> À l’aide de l’extensions </a:t>
            </a:r>
            <a:r>
              <a:rPr lang="fr-CA" dirty="0">
                <a:solidFill>
                  <a:srgbClr val="FA4098"/>
                </a:solidFill>
              </a:rPr>
              <a:t>Angular Files</a:t>
            </a:r>
          </a:p>
          <a:p>
            <a:pPr lvl="2"/>
            <a:r>
              <a:rPr lang="fr-CA" dirty="0"/>
              <a:t> Comme le module racine existe déjà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), on va généralement vouloir créer un </a:t>
            </a:r>
            <a:r>
              <a:rPr lang="fr-CA" b="1" dirty="0"/>
              <a:t>sous-module</a:t>
            </a:r>
            <a:r>
              <a:rPr lang="fr-CA" dirty="0"/>
              <a:t> à notre application.</a:t>
            </a:r>
          </a:p>
          <a:p>
            <a:pPr lvl="2"/>
            <a:r>
              <a:rPr lang="fr-CA" dirty="0"/>
              <a:t> Clic-droit sur le dossier «</a:t>
            </a:r>
            <a:r>
              <a:rPr lang="fr-CA" dirty="0">
                <a:solidFill>
                  <a:srgbClr val="FA4098"/>
                </a:solidFill>
              </a:rPr>
              <a:t> app </a:t>
            </a:r>
            <a:r>
              <a:rPr lang="fr-CA" dirty="0"/>
              <a:t>» -&gt; </a:t>
            </a:r>
            <a:r>
              <a:rPr lang="fr-CA" b="1" dirty="0">
                <a:solidFill>
                  <a:srgbClr val="FA4098"/>
                </a:solidFill>
              </a:rPr>
              <a:t>Generate Module</a:t>
            </a:r>
          </a:p>
          <a:p>
            <a:pPr lvl="3"/>
            <a:r>
              <a:rPr lang="fr-CA" dirty="0"/>
              <a:t> Cela va automatiquement créer un </a:t>
            </a:r>
            <a:r>
              <a:rPr lang="fr-CA" b="1" dirty="0"/>
              <a:t>sous-module</a:t>
            </a:r>
            <a:r>
              <a:rPr lang="fr-CA" dirty="0"/>
              <a:t> dans son propre nouveau dossier avec déjà un </a:t>
            </a:r>
            <a:r>
              <a:rPr lang="fr-CA" b="1" dirty="0"/>
              <a:t>composant</a:t>
            </a:r>
            <a:r>
              <a:rPr lang="fr-CA" dirty="0"/>
              <a:t> qui l’accompagne.</a:t>
            </a:r>
          </a:p>
          <a:p>
            <a:pPr lvl="3"/>
            <a:r>
              <a:rPr lang="fr-CA" dirty="0"/>
              <a:t> Une importation est déjà présente : </a:t>
            </a:r>
            <a:r>
              <a:rPr lang="fr-CA" dirty="0">
                <a:solidFill>
                  <a:srgbClr val="FA4098"/>
                </a:solidFill>
              </a:rPr>
              <a:t>CommonModule</a:t>
            </a:r>
            <a:r>
              <a:rPr lang="fr-CA" dirty="0"/>
              <a:t>. Ça permet d’avoir accès à plusieurs </a:t>
            </a:r>
            <a:r>
              <a:rPr lang="fr-CA" b="1" dirty="0">
                <a:solidFill>
                  <a:srgbClr val="FA4098"/>
                </a:solidFill>
              </a:rPr>
              <a:t>directives</a:t>
            </a:r>
            <a:r>
              <a:rPr lang="fr-CA" dirty="0"/>
              <a:t> et </a:t>
            </a:r>
            <a:r>
              <a:rPr lang="fr-CA" b="1" dirty="0">
                <a:solidFill>
                  <a:srgbClr val="FA4098"/>
                </a:solidFill>
              </a:rPr>
              <a:t>pipes</a:t>
            </a:r>
            <a:r>
              <a:rPr lang="fr-CA" dirty="0"/>
              <a:t> de base.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D9C333-3462-4853-8A8A-4A49751A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94" y="1584907"/>
            <a:ext cx="3153215" cy="7621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595849-DC00-4F71-8414-B1123D9837C6}"/>
              </a:ext>
            </a:extLst>
          </p:cNvPr>
          <p:cNvCxnSpPr/>
          <p:nvPr/>
        </p:nvCxnSpPr>
        <p:spPr>
          <a:xfrm flipH="1">
            <a:off x="10638572" y="1648600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67517B9-30A5-4FBB-A4A9-C92D97E6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593" y="2613933"/>
            <a:ext cx="3153215" cy="33882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110EEF-1393-4635-8C61-ED2BE33D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804" y="4878063"/>
            <a:ext cx="2029108" cy="1124107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411B734-D370-4A60-9A89-965C9B7AFB61}"/>
              </a:ext>
            </a:extLst>
          </p:cNvPr>
          <p:cNvCxnSpPr/>
          <p:nvPr/>
        </p:nvCxnSpPr>
        <p:spPr>
          <a:xfrm flipH="1">
            <a:off x="11156732" y="3978079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4BACF5C-81E7-4A36-933C-B838291F0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90" y="4319547"/>
            <a:ext cx="1532154" cy="23189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89A379-12E9-4083-BB03-3D437DDB2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188" y="4143065"/>
            <a:ext cx="1159405" cy="267190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DD4173-53C5-43E2-9297-E406B3855CD6}"/>
              </a:ext>
            </a:extLst>
          </p:cNvPr>
          <p:cNvCxnSpPr/>
          <p:nvPr/>
        </p:nvCxnSpPr>
        <p:spPr>
          <a:xfrm flipH="1">
            <a:off x="4839423" y="5149043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nouveau module 😳</a:t>
            </a:r>
          </a:p>
          <a:p>
            <a:pPr lvl="1"/>
            <a:r>
              <a:rPr lang="fr-CA" dirty="0"/>
              <a:t> Attention ! Le ou les composants regroupés dans ce nouveau module (Par défaut, il y en a au moins un avec le même nom que le module) ne sont pas accessibles au module 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Donc impossible d’afficher ce / ces composants, que ce soit avec </a:t>
            </a:r>
            <a:r>
              <a:rPr lang="fr-CA"/>
              <a:t>ou sans </a:t>
            </a:r>
            <a:r>
              <a:rPr lang="fr-CA" dirty="0"/>
              <a:t>routage.</a:t>
            </a:r>
          </a:p>
          <a:p>
            <a:pPr lvl="2"/>
            <a:r>
              <a:rPr lang="fr-CA" dirty="0"/>
              <a:t> Pour régler cela, simplement « exporter » le ou les composants du nouveau module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535394-D22A-4CC7-A42A-BF4CC816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58" y="3792386"/>
            <a:ext cx="4143953" cy="25721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DF05E6-4813-41DD-AD5F-497AC8E5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83" y="3485711"/>
            <a:ext cx="3140467" cy="318546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79F320-BFCC-4DEA-89CB-F1BF029AD05D}"/>
              </a:ext>
            </a:extLst>
          </p:cNvPr>
          <p:cNvCxnSpPr/>
          <p:nvPr/>
        </p:nvCxnSpPr>
        <p:spPr>
          <a:xfrm flipH="1">
            <a:off x="7144021" y="5377456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9BA0EC0-3500-4517-94A2-4A3CEF894B4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1392" y="5078440"/>
            <a:ext cx="1501666" cy="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020AD4D-C295-46D2-AE8D-888E3F9E02F8}"/>
              </a:ext>
            </a:extLst>
          </p:cNvPr>
          <p:cNvSpPr txBox="1"/>
          <p:nvPr/>
        </p:nvSpPr>
        <p:spPr>
          <a:xfrm>
            <a:off x="8936750" y="4711445"/>
            <a:ext cx="31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MinigameComponent</a:t>
            </a:r>
            <a:r>
              <a:rPr lang="fr-CA" sz="1600" dirty="0">
                <a:solidFill>
                  <a:srgbClr val="73B3D1"/>
                </a:solidFill>
              </a:rPr>
              <a:t> est maintenant accessible pour le module « </a:t>
            </a:r>
            <a:r>
              <a:rPr lang="fr-CA" sz="1600" dirty="0">
                <a:solidFill>
                  <a:srgbClr val="FA4098"/>
                </a:solidFill>
              </a:rPr>
              <a:t>app </a:t>
            </a:r>
            <a:r>
              <a:rPr lang="fr-CA" sz="1600" dirty="0">
                <a:solidFill>
                  <a:srgbClr val="73B3D1"/>
                </a:solidFill>
              </a:rPr>
              <a:t>» et ses composants.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295B8F-895B-48BA-B256-E5B19043AE97}"/>
              </a:ext>
            </a:extLst>
          </p:cNvPr>
          <p:cNvSpPr txBox="1"/>
          <p:nvPr/>
        </p:nvSpPr>
        <p:spPr>
          <a:xfrm>
            <a:off x="5796282" y="6364495"/>
            <a:ext cx="3140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solidFill>
                  <a:srgbClr val="73B3D1"/>
                </a:solidFill>
              </a:rPr>
              <a:t>minigame.module.ts</a:t>
            </a:r>
          </a:p>
        </p:txBody>
      </p:sp>
    </p:spTree>
    <p:extLst>
      <p:ext uri="{BB962C8B-B14F-4D97-AF65-F5344CB8AC3E}">
        <p14:creationId xmlns:p14="http://schemas.microsoft.com/office/powerpoint/2010/main" val="66392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Utilisation d’une librairie UI</a:t>
            </a:r>
          </a:p>
          <a:p>
            <a:pPr lvl="1"/>
            <a:r>
              <a:rPr lang="fr-CA" dirty="0"/>
              <a:t> </a:t>
            </a:r>
            <a:r>
              <a:rPr lang="fr-CA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https://material.angular.io/</a:t>
            </a:r>
            <a:endParaRPr lang="fr-CA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Installation de la librairie </a:t>
            </a:r>
            <a:r>
              <a:rPr lang="fr-CA" b="1" dirty="0">
                <a:solidFill>
                  <a:srgbClr val="FA4098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Material✨</a:t>
            </a:r>
          </a:p>
          <a:p>
            <a:pPr lvl="2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Dans le terminal VS Code : </a:t>
            </a:r>
            <a:r>
              <a:rPr lang="fr-CA" dirty="0">
                <a:solidFill>
                  <a:srgbClr val="FA4098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ng add @angular/material</a:t>
            </a:r>
          </a:p>
          <a:p>
            <a:pPr lvl="2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Choisissez un thème et répondez </a:t>
            </a:r>
            <a:r>
              <a:rPr lang="fr-CA" i="1" dirty="0">
                <a:latin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(Yes) et </a:t>
            </a:r>
            <a:r>
              <a:rPr lang="fr-CA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fr-CA" i="1" dirty="0">
                <a:latin typeface="Calibri" panose="020F0502020204030204" pitchFamily="34" charset="0"/>
                <a:cs typeface="Times New Roman" panose="02020603050405020304" pitchFamily="18" charset="0"/>
              </a:rPr>
              <a:t> and enable animations</a:t>
            </a:r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FEE316-864F-4820-8CB9-9145DA199B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4857" y="3276338"/>
            <a:ext cx="9556870" cy="11523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6F2ABCE-E2D4-4311-9F58-FD7EF9DD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36" y="5373137"/>
            <a:ext cx="2553056" cy="13527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B2628-6251-41E5-A515-AB953EF7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5" y="5380638"/>
            <a:ext cx="2534004" cy="12670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4DC32-8342-4EE5-A055-22915F88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069" y="5373137"/>
            <a:ext cx="2495898" cy="1286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78FA0A9-4695-4BEE-88CF-6BDEA9841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744" y="5373137"/>
            <a:ext cx="2467319" cy="13146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F663AC-521A-4533-9A20-0DBDA21A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163" y="4574516"/>
            <a:ext cx="8249801" cy="51442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B35005-ADC3-7CD4-57B0-656533195A81}"/>
              </a:ext>
            </a:extLst>
          </p:cNvPr>
          <p:cNvSpPr txBox="1"/>
          <p:nvPr/>
        </p:nvSpPr>
        <p:spPr>
          <a:xfrm>
            <a:off x="7290816" y="822960"/>
            <a:ext cx="4846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Si dans le futur vous songez à utiliser </a:t>
            </a:r>
            <a:r>
              <a:rPr lang="fr-CA" sz="1200" dirty="0">
                <a:solidFill>
                  <a:srgbClr val="FA4098"/>
                </a:solidFill>
              </a:rPr>
              <a:t>Bootstra</a:t>
            </a:r>
            <a:r>
              <a:rPr lang="fr-CA" sz="1200" dirty="0">
                <a:solidFill>
                  <a:srgbClr val="739CD1"/>
                </a:solidFill>
              </a:rPr>
              <a:t>p pour une appli Angular, utilisez plutôt </a:t>
            </a:r>
            <a:r>
              <a:rPr lang="fr-CA" sz="1200" dirty="0" err="1">
                <a:solidFill>
                  <a:srgbClr val="FA4098"/>
                </a:solidFill>
              </a:rPr>
              <a:t>Material</a:t>
            </a:r>
            <a:r>
              <a:rPr lang="fr-CA" sz="1200" dirty="0">
                <a:solidFill>
                  <a:srgbClr val="739CD1"/>
                </a:solidFill>
              </a:rPr>
              <a:t> ! (Ou une autre librairie moins invasive que Bootstrap) Ça cause moins de conflits de styles avec d’autres librairies...</a:t>
            </a:r>
            <a:br>
              <a:rPr lang="fr-CA" sz="1200" dirty="0">
                <a:solidFill>
                  <a:srgbClr val="739CD1"/>
                </a:solidFill>
              </a:rPr>
            </a:br>
            <a:r>
              <a:rPr lang="fr-CA" sz="1200" dirty="0" err="1">
                <a:solidFill>
                  <a:srgbClr val="FA4098"/>
                </a:solidFill>
              </a:rPr>
              <a:t>Material</a:t>
            </a:r>
            <a:r>
              <a:rPr lang="fr-CA" sz="1200" dirty="0">
                <a:solidFill>
                  <a:srgbClr val="739CD1"/>
                </a:solidFill>
              </a:rPr>
              <a:t> fait beaucoup de choses similaires à Bootstrap. Exemple pour les </a:t>
            </a:r>
            <a:r>
              <a:rPr lang="fr-CA" sz="1200" dirty="0" err="1">
                <a:solidFill>
                  <a:srgbClr val="FA4098"/>
                </a:solidFill>
              </a:rPr>
              <a:t>row</a:t>
            </a:r>
            <a:r>
              <a:rPr lang="fr-CA" sz="1200" dirty="0">
                <a:solidFill>
                  <a:srgbClr val="739CD1"/>
                </a:solidFill>
              </a:rPr>
              <a:t> / </a:t>
            </a:r>
            <a:r>
              <a:rPr lang="fr-CA" sz="1200" dirty="0">
                <a:solidFill>
                  <a:srgbClr val="FA4098"/>
                </a:solidFill>
              </a:rPr>
              <a:t>col</a:t>
            </a:r>
            <a:r>
              <a:rPr lang="fr-CA" sz="1200" dirty="0">
                <a:solidFill>
                  <a:srgbClr val="739CD1"/>
                </a:solidFill>
              </a:rPr>
              <a:t> : https://material.angular.io/components/grid-list/examples</a:t>
            </a:r>
          </a:p>
        </p:txBody>
      </p:sp>
    </p:spTree>
    <p:extLst>
      <p:ext uri="{BB962C8B-B14F-4D97-AF65-F5344CB8AC3E}">
        <p14:creationId xmlns:p14="http://schemas.microsoft.com/office/powerpoint/2010/main" val="280360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4" y="1150572"/>
            <a:ext cx="9783558" cy="5026393"/>
          </a:xfrm>
        </p:spPr>
        <p:txBody>
          <a:bodyPr/>
          <a:lstStyle/>
          <a:p>
            <a:r>
              <a:rPr lang="fr-CA" dirty="0"/>
              <a:t> Utilisation d’une librairie UI</a:t>
            </a:r>
          </a:p>
          <a:p>
            <a:pPr lvl="1"/>
            <a:r>
              <a:rPr lang="fr-CA" dirty="0"/>
              <a:t> Installation (suite)</a:t>
            </a:r>
          </a:p>
          <a:p>
            <a:pPr lvl="2"/>
            <a:r>
              <a:rPr lang="fr-CA" dirty="0"/>
              <a:t> Importation du module BrowserAnimationsModule (se fait automatiquement)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Ensuite, au cas par cas, selon les styles / gadgets Material qu’on souhaite utiliser, il faudra importer d’autres modules plus spécifiques...</a:t>
            </a:r>
          </a:p>
          <a:p>
            <a:pPr lvl="3"/>
            <a:r>
              <a:rPr lang="fr-CA" dirty="0"/>
              <a:t> La liste est ci-droite.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9400A6-963C-4B20-9F50-DC667F2B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76" y="2548246"/>
            <a:ext cx="2981741" cy="16004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7ADEF92-1A0A-4BC4-8F9A-71A966398251}"/>
              </a:ext>
            </a:extLst>
          </p:cNvPr>
          <p:cNvCxnSpPr/>
          <p:nvPr/>
        </p:nvCxnSpPr>
        <p:spPr>
          <a:xfrm flipH="1">
            <a:off x="3858487" y="3252265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0F747610-D842-4835-BC86-1DA845A2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933" y="844509"/>
            <a:ext cx="1758067" cy="60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1 : Input et Button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66D265-D826-4BC5-A413-86FC705B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44" y="3018138"/>
            <a:ext cx="2429214" cy="3429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518ECA-A773-46D3-BBFB-3067A65F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1" y="2771822"/>
            <a:ext cx="5127947" cy="8819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43CFDA-251B-4B24-88EF-48009B057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14" y="2475359"/>
            <a:ext cx="2050487" cy="14285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91824D-2088-41D6-90DA-29D1B134F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947" y="4195513"/>
            <a:ext cx="1500880" cy="18574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A4E084F-398E-4CA6-AE64-C33B37A76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46" y="5202532"/>
            <a:ext cx="1867161" cy="10097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811F6D9-FB4A-4DF3-8CF9-DA32F1BD6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546" y="4250236"/>
            <a:ext cx="1933845" cy="8859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00F3A2E-8528-4CE1-AD17-90111BF61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2468" y="5492219"/>
            <a:ext cx="167872" cy="2522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1B6E845-CF39-4E0C-BA7F-2DAAEA505F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88" y="4398554"/>
            <a:ext cx="5615756" cy="14513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4143C69-89D4-4A80-A7CB-409B45C4E4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6665" y="1770877"/>
            <a:ext cx="1461714" cy="4378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22FE230-1CC0-43DD-B915-F992F27A590D}"/>
              </a:ext>
            </a:extLst>
          </p:cNvPr>
          <p:cNvSpPr txBox="1"/>
          <p:nvPr/>
        </p:nvSpPr>
        <p:spPr>
          <a:xfrm>
            <a:off x="1986806" y="1735517"/>
            <a:ext cx="21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Deux importations à faire dans votre module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https://material.angular.io/components/form-field/overview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D95ADC-57AE-0941-2824-C2A03F9B16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0837" y="1776059"/>
            <a:ext cx="4477375" cy="38105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40D7C6-D73A-E80C-D1DA-A7A85BB4CCB3}"/>
              </a:ext>
            </a:extLst>
          </p:cNvPr>
          <p:cNvCxnSpPr/>
          <p:nvPr/>
        </p:nvCxnSpPr>
        <p:spPr>
          <a:xfrm>
            <a:off x="857511" y="4077050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843923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2B65A52-70AF-3046-62AB-A54C37B688EF}"/>
              </a:ext>
            </a:extLst>
          </p:cNvPr>
          <p:cNvSpPr txBox="1"/>
          <p:nvPr/>
        </p:nvSpPr>
        <p:spPr>
          <a:xfrm>
            <a:off x="0" y="6271912"/>
            <a:ext cx="6111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https://material.angular.io/components/button/overview</a:t>
            </a:r>
          </a:p>
        </p:txBody>
      </p:sp>
    </p:spTree>
    <p:extLst>
      <p:ext uri="{BB962C8B-B14F-4D97-AF65-F5344CB8AC3E}">
        <p14:creationId xmlns:p14="http://schemas.microsoft.com/office/powerpoint/2010/main" val="1405687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5" ma:contentTypeDescription="Crée un document." ma:contentTypeScope="" ma:versionID="9479b09eb9e717a487343c08785b79e7">
  <xsd:schema xmlns:xsd="http://www.w3.org/2001/XMLSchema" xmlns:xs="http://www.w3.org/2001/XMLSchema" xmlns:p="http://schemas.microsoft.com/office/2006/metadata/properties" xmlns:ns2="69f47043-3d61-4591-af3b-123126e82861" xmlns:ns3="11459ee2-a6c3-4260-926d-4744e9610a07" targetNamespace="http://schemas.microsoft.com/office/2006/metadata/properties" ma:root="true" ma:fieldsID="44a6fe09470061eb347947dead19bb1f" ns2:_="" ns3:_="">
    <xsd:import namespace="69f47043-3d61-4591-af3b-123126e82861"/>
    <xsd:import namespace="11459ee2-a6c3-4260-926d-4744e9610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59ee2-a6c3-4260-926d-4744e9610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85022-53E6-4765-9732-0D8963C1EC93}"/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25781</TotalTime>
  <Words>1182</Words>
  <Application>Microsoft Office PowerPoint</Application>
  <PresentationFormat>Grand écran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6</vt:lpstr>
      <vt:lpstr>Menu du jour</vt:lpstr>
      <vt:lpstr>Modules</vt:lpstr>
      <vt:lpstr>Modules</vt:lpstr>
      <vt:lpstr>Modules</vt:lpstr>
      <vt:lpstr>Modules</vt:lpstr>
      <vt:lpstr>Librairie UI</vt:lpstr>
      <vt:lpstr>Librairie UI</vt:lpstr>
      <vt:lpstr>Librairie UI</vt:lpstr>
      <vt:lpstr>Librairie UI</vt:lpstr>
      <vt:lpstr>Librairie UI</vt:lpstr>
      <vt:lpstr>Librairie UI</vt:lpstr>
      <vt:lpstr>Module de routage</vt:lpstr>
      <vt:lpstr>Module de routage</vt:lpstr>
      <vt:lpstr>Module sans composant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5932</cp:revision>
  <dcterms:created xsi:type="dcterms:W3CDTF">2021-06-05T18:50:42Z</dcterms:created>
  <dcterms:modified xsi:type="dcterms:W3CDTF">2023-02-24T21:09:35Z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