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505" r:id="rId4"/>
    <p:sldId id="506" r:id="rId5"/>
    <p:sldId id="503" r:id="rId6"/>
    <p:sldId id="592" r:id="rId7"/>
    <p:sldId id="595" r:id="rId8"/>
    <p:sldId id="508" r:id="rId9"/>
    <p:sldId id="509" r:id="rId10"/>
    <p:sldId id="510" r:id="rId11"/>
    <p:sldId id="511" r:id="rId12"/>
    <p:sldId id="59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C4B8-30AE-264D-A284-F482EFFAF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9A6E9-16E0-6345-AF2C-71E591AA6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F588-CC9A-5C4D-A326-CB35458B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FF71-A745-F241-AB62-D58420768D05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E811D-C14A-6E4F-81D9-7704F5EA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51C7-BD14-A24F-A834-F1B9CD46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3B8-CC32-4A4A-8A2A-002EA8B93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39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756B-B174-624D-BF2D-D29C9279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98096-7FF2-D749-AC25-E7C732957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FD9F2-7908-704E-BE56-D3EEF15E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FF71-A745-F241-AB62-D58420768D05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2BBCF-255B-2B46-A1E0-551EA55B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4B50-A4E9-A449-8C46-E453DF9A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3B8-CC32-4A4A-8A2A-002EA8B93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25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E4FC1-23D0-7145-8721-A8CB89D16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7C83D-9723-294B-8C49-306EA9F51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A2ABC-B23F-874D-ACED-A699CAE6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FF71-A745-F241-AB62-D58420768D05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D320-CBEF-7A46-9104-C485D7AE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886E3-C5D9-5A48-9B8B-91682481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3B8-CC32-4A4A-8A2A-002EA8B93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80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800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76249"/>
            <a:ext cx="10363200" cy="1971676"/>
          </a:xfrm>
          <a:solidFill>
            <a:schemeClr val="tx1"/>
          </a:solidFill>
        </p:spPr>
        <p:txBody>
          <a:bodyPr tIns="0" bIns="0" anchor="ctr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914400" y="2818267"/>
            <a:ext cx="103632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latin typeface="Montserrat" panose="00000500000000000000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512" y="62224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D97923C2-19DC-4140-A6D1-691E766623D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22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923C2-19DC-4140-A6D1-691E766623D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1032935" y="1524000"/>
            <a:ext cx="10126133" cy="38735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872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923C2-19DC-4140-A6D1-691E766623D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68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AB01-C84C-4288-A2C5-A50EE7E2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1EB800-2249-4D4C-A04F-86F97052F7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7923C2-19DC-4140-A6D1-691E766623D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60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220937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0F5EF-B1D4-4FA5-B48F-D34006C7C022}" type="datetimeFigureOut">
              <a:rPr lang="en-US" smtClean="0"/>
              <a:t>5/23/19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C1CF3-38D7-4CFB-9255-59E579211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42F4-A6A5-694E-B00F-6C018040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EC393-4C3D-AF43-9B48-9C25000F4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BA6D3-52D7-CD4D-ABB9-ACF4F293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FF71-A745-F241-AB62-D58420768D05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F321F-161F-FB49-9243-513A0537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ADA08-6A9D-D34E-959A-84C1F778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3B8-CC32-4A4A-8A2A-002EA8B93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18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1B6E-EBE2-E94D-9FAC-3940A987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60F3-155C-504B-BCBC-A8D80ECE3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97298-BE49-9A49-B07E-A95B7469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FF71-A745-F241-AB62-D58420768D05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143-13C0-0144-9691-C2349066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C07FE-461C-3246-A839-6778BA55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3B8-CC32-4A4A-8A2A-002EA8B93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09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29B5-9D03-AE43-B1F0-0560BDEF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7645-E6AD-4C4A-BC09-15BA11B65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A127D-DECF-6D43-A296-2F121E727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0F126-0074-3744-88C5-CA31EE5E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FF71-A745-F241-AB62-D58420768D05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87C22-1232-F24E-AAA4-DB1D99A6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41641-22FF-0C48-98B1-F84E4219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3B8-CC32-4A4A-8A2A-002EA8B93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08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F6F0-A719-E347-BA7B-052021B2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46C9F-0219-B64B-939F-1CD9DEB5A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F44FB-A6B3-6241-8A87-377DC35B7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64804-DACB-E44E-8CA2-4DFA65106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14ED1-1327-0D47-9DC4-6A4776425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3B7CF-8CF8-C642-A5B9-40AEA2E8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FF71-A745-F241-AB62-D58420768D05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FE0A4-8D75-2544-91E7-40337C74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42442-7B9C-F741-A2E3-EC9E03B7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3B8-CC32-4A4A-8A2A-002EA8B93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6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6839-BC1D-774C-926B-9458D0C6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DF7E1-BDAB-504B-B2DF-D23C2FE4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FF71-A745-F241-AB62-D58420768D05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14030-7270-DC42-97FE-6E31EA7F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CC571-A124-6546-9DD1-017385A3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3B8-CC32-4A4A-8A2A-002EA8B93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82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F5C2F-8F12-2146-A0B8-00CE2E4D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FF71-A745-F241-AB62-D58420768D05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76275-ACB1-264D-B1DE-6D51351F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34321-9D84-E24F-9286-5737D3B4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3B8-CC32-4A4A-8A2A-002EA8B93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10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BFC5-6E76-5347-922C-83E97CCC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39BA-70F5-CF43-917B-B4A21774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5AA07-871B-C14D-84EA-2FA23BF71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C5F5-10AB-1649-BCFA-A47E925B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FF71-A745-F241-AB62-D58420768D05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D0D3A-1061-864D-95B4-69C1D6AF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7C4D2-CF47-8B45-8839-506CAD65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3B8-CC32-4A4A-8A2A-002EA8B93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49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1AF3-BBF3-5F4A-8262-55030BB6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0E69D-C3EA-F746-9DCC-4A5B515C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C410A-63D4-9B43-8E79-F7BDEE625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3BFFA-EFBF-474A-802D-02E0FFCF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5FF71-A745-F241-AB62-D58420768D05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94082-E572-554A-872D-7A84865B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DA8C-4EC9-B04C-8C01-8DE33BF7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83B8-CC32-4A4A-8A2A-002EA8B93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21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6569D-E55D-004A-86FF-2CBCA8A6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43115-6A9E-1846-A7A7-C5B0ED3BC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92D4-F6FA-FD46-B234-5E462985A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5FF71-A745-F241-AB62-D58420768D05}" type="datetimeFigureOut">
              <a:rPr lang="de-DE" smtClean="0"/>
              <a:t>23.05.19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4B61-D009-2146-B0C8-D08F8D2A7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59324-204A-DC4E-A29E-D5D87983A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483B8-CC32-4A4A-8A2A-002EA8B93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96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19C5E8-E307-4AD4-8EC1-414C276548B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28" y="6147295"/>
            <a:ext cx="2447712" cy="575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152"/>
            <a:ext cx="12192000" cy="84630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10800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13212"/>
            <a:ext cx="10515600" cy="425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512" y="622249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D97923C2-19DC-4140-A6D1-691E766623D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78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3610074/is-there-a-rule-of-thumb-for-how-to-divide-a-dataset-into-training-and-validatio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4A68-7D72-694D-8AF5-80D9ED22E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Crossvalidation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FE53C-DCC0-334D-A24D-616BD3DCF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12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A24-093E-4BAC-AE48-3AFDE802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Cross </a:t>
            </a:r>
            <a:r>
              <a:rPr lang="de-DE" dirty="0" err="1"/>
              <a:t>validation</a:t>
            </a:r>
            <a:r>
              <a:rPr lang="de-DE" dirty="0"/>
              <a:t> – in and out </a:t>
            </a:r>
            <a:r>
              <a:rPr lang="de-DE" dirty="0" err="1"/>
              <a:t>of</a:t>
            </a:r>
            <a:r>
              <a:rPr lang="de-DE" dirty="0"/>
              <a:t> sample </a:t>
            </a:r>
            <a:r>
              <a:rPr lang="de-DE" dirty="0" err="1"/>
              <a:t>errors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688A4-A066-4BBC-9FA2-207A4D20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5C1CF3-38D7-4CFB-9255-59E5792117EC}" type="slidenum">
              <a:rPr lang="en-US">
                <a:solidFill>
                  <a:prstClr val="black"/>
                </a:solidFill>
              </a:rPr>
              <a:pPr defTabSz="457200"/>
              <a:t>10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AF88F-7805-4059-A8A1-CE96931D5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01" y="1741186"/>
            <a:ext cx="5622421" cy="3772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9435B7-DE73-434F-A58F-5BFAFD14A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01" y="1741186"/>
            <a:ext cx="5622421" cy="3772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4C60E3-68E1-4CC2-B0CF-C6A899B50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501" y="1741186"/>
            <a:ext cx="5622421" cy="37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validation</a:t>
            </a:r>
            <a:endParaRPr lang="en-US" dirty="0"/>
          </a:p>
        </p:txBody>
      </p:sp>
      <p:pic>
        <p:nvPicPr>
          <p:cNvPr id="2050" name="Picture 2" descr="https://www.safaribooksonline.com/library/view/python-machine-learning/9781783555130/graphics/3547_06_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" t="1668" r="314" b="1550"/>
          <a:stretch/>
        </p:blipFill>
        <p:spPr bwMode="auto">
          <a:xfrm>
            <a:off x="1772471" y="1531692"/>
            <a:ext cx="7147254" cy="396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66447" y="1198609"/>
            <a:ext cx="200025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More robust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than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 simple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holdout</a:t>
            </a:r>
            <a:endParaRPr lang="de-DE" sz="135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marL="214313" indent="-214313" defTabSz="457200">
              <a:buFontTx/>
              <a:buChar char="-"/>
            </a:pPr>
            <a:endParaRPr lang="de-DE" sz="135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defTabSz="457200"/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The larger K,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the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bigger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the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computation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cost</a:t>
            </a:r>
            <a:endParaRPr lang="de-DE" sz="135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marL="214313" indent="-214313" defTabSz="457200">
              <a:buFontTx/>
              <a:buChar char="-"/>
            </a:pPr>
            <a:endParaRPr lang="de-DE" sz="135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defTabSz="457200"/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k=5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to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 10 (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typical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values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351" y="6167707"/>
            <a:ext cx="33614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Source: S.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Raschka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, </a:t>
            </a:r>
            <a:r>
              <a:rPr lang="de-DE" sz="1350" i="1" dirty="0">
                <a:solidFill>
                  <a:prstClr val="black"/>
                </a:solidFill>
                <a:latin typeface="Montserrat" panose="00000500000000000000" pitchFamily="2" charset="0"/>
              </a:rPr>
              <a:t>Python </a:t>
            </a:r>
            <a:r>
              <a:rPr lang="de-DE" sz="1350" i="1" dirty="0" err="1">
                <a:solidFill>
                  <a:prstClr val="black"/>
                </a:solidFill>
                <a:latin typeface="Montserrat" panose="00000500000000000000" pitchFamily="2" charset="0"/>
              </a:rPr>
              <a:t>Machine</a:t>
            </a:r>
            <a:r>
              <a:rPr lang="de-DE" sz="1350" i="1" dirty="0">
                <a:solidFill>
                  <a:prstClr val="black"/>
                </a:solidFill>
                <a:latin typeface="Montserrat" panose="00000500000000000000" pitchFamily="2" charset="0"/>
              </a:rPr>
              <a:t> Learning</a:t>
            </a:r>
            <a:endParaRPr lang="en-US" sz="1350" i="1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Bias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variance</a:t>
            </a:r>
            <a:endParaRPr lang="en-US" dirty="0"/>
          </a:p>
        </p:txBody>
      </p:sp>
      <p:pic>
        <p:nvPicPr>
          <p:cNvPr id="1026" name="Picture 2" descr="Bildergebnis für bias vs varia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5" t="8470" r="11475" b="13882"/>
          <a:stretch/>
        </p:blipFill>
        <p:spPr bwMode="auto">
          <a:xfrm>
            <a:off x="3871128" y="1448543"/>
            <a:ext cx="4449749" cy="461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Bias-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tradeoff</a:t>
            </a:r>
            <a:endParaRPr lang="en-US" dirty="0"/>
          </a:p>
        </p:txBody>
      </p:sp>
      <p:pic>
        <p:nvPicPr>
          <p:cNvPr id="3074" name="Picture 2" descr="Bildergebnis für underfitting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371" y="1279266"/>
            <a:ext cx="7039678" cy="460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79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3D1E-0590-49E4-B88E-243B5AE76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and </a:t>
            </a:r>
            <a:r>
              <a:rPr lang="de-DE" dirty="0" err="1"/>
              <a:t>validating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8F9C3-9A5F-424C-AD28-1306F7CC0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/>
            <a:fld id="{D97923C2-19DC-4140-A6D1-691E766623D9}" type="slidenum">
              <a:rPr lang="de-DE">
                <a:solidFill>
                  <a:prstClr val="black"/>
                </a:solidFill>
              </a:rPr>
              <a:pPr defTabSz="457200"/>
              <a:t>4</a:t>
            </a:fld>
            <a:endParaRPr lang="de-DE">
              <a:solidFill>
                <a:prstClr val="black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FD367-ABA8-48E6-8DFE-6C7CDCA6CFC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Goal: 	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know</a:t>
            </a:r>
            <a:r>
              <a:rPr lang="de-DE" sz="2000" dirty="0"/>
              <a:t>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well</a:t>
            </a:r>
            <a:r>
              <a:rPr lang="de-DE" sz="2000" dirty="0"/>
              <a:t> a </a:t>
            </a:r>
            <a:r>
              <a:rPr lang="de-DE" sz="2000" dirty="0" err="1"/>
              <a:t>model</a:t>
            </a:r>
            <a:r>
              <a:rPr lang="de-DE" sz="2000" dirty="0"/>
              <a:t> will </a:t>
            </a:r>
            <a:r>
              <a:rPr lang="de-DE" sz="2000" dirty="0" err="1"/>
              <a:t>generalize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new</a:t>
            </a:r>
            <a:r>
              <a:rPr lang="de-DE" sz="2000" dirty="0"/>
              <a:t> 	</a:t>
            </a:r>
            <a:r>
              <a:rPr lang="de-DE" sz="2000" dirty="0" err="1"/>
              <a:t>cases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/>
              <a:t>Split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 and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set</a:t>
            </a:r>
            <a:r>
              <a:rPr lang="de-DE" sz="2000" dirty="0"/>
              <a:t> (e.g. 80%-20% </a:t>
            </a:r>
            <a:r>
              <a:rPr lang="de-DE" sz="2000" dirty="0" err="1"/>
              <a:t>ratio</a:t>
            </a:r>
            <a:r>
              <a:rPr lang="de-DE" sz="2000" dirty="0"/>
              <a:t>)</a:t>
            </a:r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CF651-759B-446C-AA1C-164FF850EF8A}"/>
              </a:ext>
            </a:extLst>
          </p:cNvPr>
          <p:cNvSpPr/>
          <p:nvPr/>
        </p:nvSpPr>
        <p:spPr>
          <a:xfrm>
            <a:off x="2778055" y="3496133"/>
            <a:ext cx="5878286" cy="359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de-DE" sz="1350" b="1" dirty="0">
                <a:solidFill>
                  <a:prstClr val="black"/>
                </a:solidFill>
                <a:latin typeface="Montserrat" panose="00000500000000000000" pitchFamily="2" charset="0"/>
              </a:rPr>
              <a:t>Original </a:t>
            </a:r>
            <a:r>
              <a:rPr lang="de-DE" sz="1350" b="1" dirty="0" err="1">
                <a:solidFill>
                  <a:prstClr val="black"/>
                </a:solidFill>
                <a:latin typeface="Montserrat" panose="00000500000000000000" pitchFamily="2" charset="0"/>
              </a:rPr>
              <a:t>data</a:t>
            </a:r>
            <a:endParaRPr lang="en-US" sz="1350" b="1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BE2D1-0FFF-4907-A76D-FF742635BD9B}"/>
              </a:ext>
            </a:extLst>
          </p:cNvPr>
          <p:cNvSpPr/>
          <p:nvPr/>
        </p:nvSpPr>
        <p:spPr>
          <a:xfrm>
            <a:off x="2778059" y="4360355"/>
            <a:ext cx="4687933" cy="359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de-DE" sz="1350" b="1" dirty="0">
                <a:solidFill>
                  <a:prstClr val="black"/>
                </a:solidFill>
                <a:latin typeface="Montserrat" panose="00000500000000000000" pitchFamily="2" charset="0"/>
              </a:rPr>
              <a:t>Training </a:t>
            </a:r>
            <a:r>
              <a:rPr lang="de-DE" sz="1350" b="1" dirty="0" err="1">
                <a:solidFill>
                  <a:prstClr val="black"/>
                </a:solidFill>
                <a:latin typeface="Montserrat" panose="00000500000000000000" pitchFamily="2" charset="0"/>
              </a:rPr>
              <a:t>data</a:t>
            </a:r>
            <a:endParaRPr lang="en-US" sz="1350" b="1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F7AE0-5A0F-46C6-B7F0-82293F0E96FA}"/>
              </a:ext>
            </a:extLst>
          </p:cNvPr>
          <p:cNvSpPr/>
          <p:nvPr/>
        </p:nvSpPr>
        <p:spPr>
          <a:xfrm>
            <a:off x="7517423" y="4360355"/>
            <a:ext cx="1138918" cy="359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de-DE" sz="1350" b="1" dirty="0">
                <a:solidFill>
                  <a:prstClr val="black"/>
                </a:solidFill>
                <a:latin typeface="Montserrat" panose="00000500000000000000" pitchFamily="2" charset="0"/>
              </a:rPr>
              <a:t>Test </a:t>
            </a:r>
            <a:r>
              <a:rPr lang="de-DE" sz="1350" b="1" dirty="0" err="1">
                <a:solidFill>
                  <a:prstClr val="black"/>
                </a:solidFill>
                <a:latin typeface="Montserrat" panose="00000500000000000000" pitchFamily="2" charset="0"/>
              </a:rPr>
              <a:t>data</a:t>
            </a:r>
            <a:endParaRPr lang="en-US" sz="1350" b="1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06591-124B-49B2-A329-0ABA00B88016}"/>
              </a:ext>
            </a:extLst>
          </p:cNvPr>
          <p:cNvSpPr txBox="1"/>
          <p:nvPr/>
        </p:nvSpPr>
        <p:spPr>
          <a:xfrm>
            <a:off x="4359635" y="5355412"/>
            <a:ext cx="127509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In-sample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error</a:t>
            </a:r>
            <a:endParaRPr lang="en-US" sz="1350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DBE36-FA66-48D2-8473-00AA81856A25}"/>
              </a:ext>
            </a:extLst>
          </p:cNvPr>
          <p:cNvSpPr txBox="1"/>
          <p:nvPr/>
        </p:nvSpPr>
        <p:spPr>
          <a:xfrm>
            <a:off x="7125724" y="5355412"/>
            <a:ext cx="159210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Out-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of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-sample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error</a:t>
            </a:r>
            <a:endParaRPr lang="en-US" sz="1350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20EA18-DCE2-4979-AED6-B69B3E973898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997181" y="4719584"/>
            <a:ext cx="124844" cy="635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A5D6BD-4806-49E4-9216-D3CBC8512370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921776" y="4719584"/>
            <a:ext cx="165107" cy="635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9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and </a:t>
            </a:r>
            <a:r>
              <a:rPr lang="de-DE" dirty="0" err="1"/>
              <a:t>validating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Ratio</a:t>
            </a:r>
          </a:p>
          <a:p>
            <a:pPr marL="0" indent="0">
              <a:buNone/>
            </a:pPr>
            <a:r>
              <a:rPr lang="de-DE" sz="2000" dirty="0"/>
              <a:t>(</a:t>
            </a:r>
            <a:r>
              <a:rPr lang="de-DE" sz="2000" dirty="0">
                <a:hlinkClick r:id="rId2"/>
              </a:rPr>
              <a:t>https://stackoverflow.com/questions/13610074/is-there-a-rule-of-thumb-for-how-to-divide-a-dataset-into-training-and-validatio</a:t>
            </a:r>
            <a:r>
              <a:rPr lang="de-DE" sz="2000" dirty="0"/>
              <a:t>)</a:t>
            </a:r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Sometimes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will </a:t>
            </a:r>
            <a:r>
              <a:rPr lang="de-DE" sz="2000" dirty="0" err="1"/>
              <a:t>need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shuffle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first</a:t>
            </a:r>
            <a:endParaRPr lang="de-DE" sz="2000" dirty="0"/>
          </a:p>
          <a:p>
            <a:pPr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073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F710-AE02-4649-B449-7D1259CB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9420-4DFE-154B-AB49-88846D39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BBB71-8720-0149-8447-DD3C858B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8B5C1CF3-38D7-4CFB-9255-59E5792117EC}" type="slidenum">
              <a:rPr lang="en-US">
                <a:solidFill>
                  <a:prstClr val="black"/>
                </a:solidFill>
              </a:rPr>
              <a:pPr defTabSz="457200"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3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 </a:t>
            </a:r>
            <a:r>
              <a:rPr lang="de-DE" dirty="0" err="1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de-DE" dirty="0" err="1"/>
              <a:t>Assessing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will </a:t>
            </a:r>
            <a:r>
              <a:rPr lang="de-DE" dirty="0" err="1"/>
              <a:t>generalize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accurately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will perform in </a:t>
            </a:r>
            <a:r>
              <a:rPr lang="de-DE" dirty="0" err="1"/>
              <a:t>practice</a:t>
            </a: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Holdout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, k-</a:t>
            </a:r>
            <a:r>
              <a:rPr lang="de-DE" dirty="0" err="1"/>
              <a:t>fold</a:t>
            </a:r>
            <a:r>
              <a:rPr lang="de-DE" dirty="0"/>
              <a:t> CV, and          </a:t>
            </a:r>
            <a:r>
              <a:rPr lang="de-DE" dirty="0" err="1"/>
              <a:t>stratified</a:t>
            </a:r>
            <a:r>
              <a:rPr lang="de-DE" dirty="0"/>
              <a:t> k-</a:t>
            </a:r>
            <a:r>
              <a:rPr lang="de-DE" dirty="0" err="1"/>
              <a:t>fold</a:t>
            </a:r>
            <a:r>
              <a:rPr lang="de-DE" dirty="0"/>
              <a:t> 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3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Cross </a:t>
            </a:r>
            <a:r>
              <a:rPr lang="de-DE" dirty="0" err="1"/>
              <a:t>validation</a:t>
            </a:r>
            <a:r>
              <a:rPr lang="de-DE" dirty="0"/>
              <a:t> – </a:t>
            </a:r>
            <a:r>
              <a:rPr lang="de-DE" dirty="0" err="1"/>
              <a:t>Holdout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en-US" dirty="0"/>
          </a:p>
        </p:txBody>
      </p:sp>
      <p:pic>
        <p:nvPicPr>
          <p:cNvPr id="1026" name="Picture 2" descr="https://www.safaribooksonline.com/library/view/python-machine-learning/9781783555130/graphics/3547_06_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" t="1607" r="970" b="1971"/>
          <a:stretch/>
        </p:blipFill>
        <p:spPr bwMode="auto">
          <a:xfrm>
            <a:off x="2517753" y="1484433"/>
            <a:ext cx="6861646" cy="426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2620" y="6240979"/>
            <a:ext cx="38184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Image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source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: S.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Raschka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, </a:t>
            </a:r>
            <a:r>
              <a:rPr lang="de-DE" sz="1350" i="1" dirty="0">
                <a:solidFill>
                  <a:prstClr val="black"/>
                </a:solidFill>
                <a:latin typeface="Montserrat" panose="00000500000000000000" pitchFamily="2" charset="0"/>
              </a:rPr>
              <a:t>Python </a:t>
            </a:r>
            <a:r>
              <a:rPr lang="de-DE" sz="1350" i="1" dirty="0" err="1">
                <a:solidFill>
                  <a:prstClr val="black"/>
                </a:solidFill>
                <a:latin typeface="Montserrat" panose="00000500000000000000" pitchFamily="2" charset="0"/>
              </a:rPr>
              <a:t>Machine</a:t>
            </a:r>
            <a:r>
              <a:rPr lang="de-DE" sz="1350" i="1" dirty="0">
                <a:solidFill>
                  <a:prstClr val="black"/>
                </a:solidFill>
                <a:latin typeface="Montserrat" panose="00000500000000000000" pitchFamily="2" charset="0"/>
              </a:rPr>
              <a:t> Learning</a:t>
            </a:r>
            <a:endParaRPr lang="en-US" sz="1350" i="1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7368" y="3892494"/>
            <a:ext cx="173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de-DE" sz="1600" dirty="0">
                <a:solidFill>
                  <a:srgbClr val="FF0000"/>
                </a:solidFill>
                <a:latin typeface="Montserrat" panose="00000500000000000000" pitchFamily="2" charset="0"/>
              </a:rPr>
              <a:t>Sensitive </a:t>
            </a:r>
            <a:r>
              <a:rPr lang="de-DE" sz="1600" dirty="0" err="1">
                <a:solidFill>
                  <a:srgbClr val="FF0000"/>
                </a:solidFill>
                <a:latin typeface="Montserrat" panose="00000500000000000000" pitchFamily="2" charset="0"/>
              </a:rPr>
              <a:t>to</a:t>
            </a:r>
            <a:r>
              <a:rPr lang="de-DE" sz="1600" dirty="0">
                <a:solidFill>
                  <a:srgbClr val="FF0000"/>
                </a:solidFill>
                <a:latin typeface="Montserrat" panose="00000500000000000000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Montserrat" panose="00000500000000000000" pitchFamily="2" charset="0"/>
              </a:rPr>
              <a:t>the</a:t>
            </a:r>
            <a:r>
              <a:rPr lang="de-DE" sz="1600" dirty="0">
                <a:solidFill>
                  <a:srgbClr val="FF0000"/>
                </a:solidFill>
                <a:latin typeface="Montserrat" panose="00000500000000000000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latin typeface="Montserrat" panose="00000500000000000000" pitchFamily="2" charset="0"/>
              </a:rPr>
              <a:t>partition</a:t>
            </a:r>
            <a:r>
              <a:rPr lang="de-DE" sz="1600" dirty="0">
                <a:solidFill>
                  <a:srgbClr val="FF0000"/>
                </a:solidFill>
                <a:latin typeface="Montserrat" panose="00000500000000000000" pitchFamily="2" charset="0"/>
              </a:rPr>
              <a:t>!</a:t>
            </a:r>
            <a:endParaRPr lang="en-US" sz="1600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9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K-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validation</a:t>
            </a:r>
            <a:endParaRPr lang="en-US" dirty="0"/>
          </a:p>
        </p:txBody>
      </p:sp>
      <p:pic>
        <p:nvPicPr>
          <p:cNvPr id="2050" name="Picture 2" descr="https://www.safaribooksonline.com/library/view/python-machine-learning/9781783555130/graphics/3547_06_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" t="1668" r="314" b="1550"/>
          <a:stretch/>
        </p:blipFill>
        <p:spPr bwMode="auto">
          <a:xfrm>
            <a:off x="1772471" y="1531692"/>
            <a:ext cx="7147254" cy="396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66447" y="1198609"/>
            <a:ext cx="200025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More robust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than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 simple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holdout</a:t>
            </a:r>
            <a:endParaRPr lang="de-DE" sz="135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marL="214313" indent="-214313" defTabSz="457200">
              <a:buFontTx/>
              <a:buChar char="-"/>
            </a:pPr>
            <a:endParaRPr lang="de-DE" sz="135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defTabSz="457200"/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The larger K,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the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bigger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the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computation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cost</a:t>
            </a:r>
            <a:endParaRPr lang="de-DE" sz="135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marL="214313" indent="-214313" defTabSz="457200">
              <a:buFontTx/>
              <a:buChar char="-"/>
            </a:pPr>
            <a:endParaRPr lang="de-DE" sz="1350" dirty="0">
              <a:solidFill>
                <a:prstClr val="black"/>
              </a:solidFill>
              <a:latin typeface="Montserrat" panose="00000500000000000000" pitchFamily="2" charset="0"/>
            </a:endParaRPr>
          </a:p>
          <a:p>
            <a:pPr defTabSz="457200"/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k=5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to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 10 (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typical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values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351" y="6167707"/>
            <a:ext cx="33614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Source: S. </a:t>
            </a:r>
            <a:r>
              <a:rPr lang="de-DE" sz="1350" dirty="0" err="1">
                <a:solidFill>
                  <a:prstClr val="black"/>
                </a:solidFill>
                <a:latin typeface="Montserrat" panose="00000500000000000000" pitchFamily="2" charset="0"/>
              </a:rPr>
              <a:t>Raschka</a:t>
            </a:r>
            <a:r>
              <a:rPr lang="de-DE" sz="1350" dirty="0">
                <a:solidFill>
                  <a:prstClr val="black"/>
                </a:solidFill>
                <a:latin typeface="Montserrat" panose="00000500000000000000" pitchFamily="2" charset="0"/>
              </a:rPr>
              <a:t>, </a:t>
            </a:r>
            <a:r>
              <a:rPr lang="de-DE" sz="1350" i="1" dirty="0">
                <a:solidFill>
                  <a:prstClr val="black"/>
                </a:solidFill>
                <a:latin typeface="Montserrat" panose="00000500000000000000" pitchFamily="2" charset="0"/>
              </a:rPr>
              <a:t>Python </a:t>
            </a:r>
            <a:r>
              <a:rPr lang="de-DE" sz="1350" i="1" dirty="0" err="1">
                <a:solidFill>
                  <a:prstClr val="black"/>
                </a:solidFill>
                <a:latin typeface="Montserrat" panose="00000500000000000000" pitchFamily="2" charset="0"/>
              </a:rPr>
              <a:t>Machine</a:t>
            </a:r>
            <a:r>
              <a:rPr lang="de-DE" sz="1350" i="1" dirty="0">
                <a:solidFill>
                  <a:prstClr val="black"/>
                </a:solidFill>
                <a:latin typeface="Montserrat" panose="00000500000000000000" pitchFamily="2" charset="0"/>
              </a:rPr>
              <a:t> Learning</a:t>
            </a:r>
            <a:endParaRPr lang="en-US" sz="1350" i="1" dirty="0">
              <a:solidFill>
                <a:prstClr val="black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2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185</Words>
  <Application>Microsoft Macintosh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Office Theme</vt:lpstr>
      <vt:lpstr>1_Office Theme</vt:lpstr>
      <vt:lpstr>Crossvalidation</vt:lpstr>
      <vt:lpstr>Bias and variance</vt:lpstr>
      <vt:lpstr>Bias-variance tradeoff</vt:lpstr>
      <vt:lpstr>Testing and validating</vt:lpstr>
      <vt:lpstr>Testing and validating</vt:lpstr>
      <vt:lpstr>PowerPoint Presentation</vt:lpstr>
      <vt:lpstr>Cross validation</vt:lpstr>
      <vt:lpstr>Cross validation – Holdout method</vt:lpstr>
      <vt:lpstr>K-fold cross validation</vt:lpstr>
      <vt:lpstr>Cross validation – in and out of sample errors</vt:lpstr>
      <vt:lpstr>K-fold cross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Oberreuter Johannes</dc:creator>
  <cp:lastModifiedBy>Oberreuter Johannes</cp:lastModifiedBy>
  <cp:revision>3</cp:revision>
  <dcterms:created xsi:type="dcterms:W3CDTF">2019-05-23T09:45:05Z</dcterms:created>
  <dcterms:modified xsi:type="dcterms:W3CDTF">2019-05-24T09:29:43Z</dcterms:modified>
</cp:coreProperties>
</file>