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8" r:id="rId2"/>
    <p:sldId id="262" r:id="rId3"/>
    <p:sldId id="260" r:id="rId4"/>
    <p:sldId id="263" r:id="rId5"/>
    <p:sldId id="261" r:id="rId6"/>
    <p:sldId id="274" r:id="rId7"/>
    <p:sldId id="265" r:id="rId8"/>
    <p:sldId id="267" r:id="rId9"/>
    <p:sldId id="268" r:id="rId10"/>
    <p:sldId id="269" r:id="rId11"/>
    <p:sldId id="270" r:id="rId12"/>
    <p:sldId id="271" r:id="rId13"/>
    <p:sldId id="296" r:id="rId14"/>
    <p:sldId id="273" r:id="rId15"/>
    <p:sldId id="272" r:id="rId16"/>
    <p:sldId id="266" r:id="rId17"/>
    <p:sldId id="275" r:id="rId18"/>
    <p:sldId id="276" r:id="rId19"/>
    <p:sldId id="278" r:id="rId20"/>
    <p:sldId id="280" r:id="rId21"/>
    <p:sldId id="281" r:id="rId22"/>
    <p:sldId id="282" r:id="rId23"/>
    <p:sldId id="284" r:id="rId24"/>
    <p:sldId id="287" r:id="rId25"/>
    <p:sldId id="288" r:id="rId26"/>
    <p:sldId id="285" r:id="rId27"/>
    <p:sldId id="291" r:id="rId28"/>
    <p:sldId id="297" r:id="rId29"/>
    <p:sldId id="292" r:id="rId30"/>
    <p:sldId id="293" r:id="rId31"/>
    <p:sldId id="294" r:id="rId32"/>
    <p:sldId id="295" r:id="rId33"/>
    <p:sldId id="283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3" autoAdjust="0"/>
    <p:restoredTop sz="63475" autoAdjust="0"/>
  </p:normalViewPr>
  <p:slideViewPr>
    <p:cSldViewPr snapToGrid="0">
      <p:cViewPr varScale="1">
        <p:scale>
          <a:sx n="49" d="100"/>
          <a:sy n="49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277E-1457-4DC9-8BE3-5FA3D9B4B62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3F01B-47FE-456F-B963-7879DFAE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Zooming in instead of red circles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Yell louder!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Baseline is the Kaplan Meier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Coefficients are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effect of financial goal is always </a:t>
            </a:r>
            <a:r>
              <a:rPr lang="en-US" b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i.e. having a larger financial goal makes it less likely that the project will be funded.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But, this is particularly true early on in a campaign.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Category (e.g.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8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gofundme.com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Baseline is the Kaplan Meier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Coefficients are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-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Baseline is the Kaplan Meier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Coefficients are linear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(QUICK SHOW OF HANDS) How many of you have seen gofundme.com?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Category (e.g.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Collecting: Web scraping (Beautiful-soup &amp; Requests)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Cleaning: Excel and Python (</a:t>
            </a:r>
            <a:r>
              <a:rPr lang="en-US" dirty="0" err="1"/>
              <a:t>Vadersentiment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Implementing methods: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Familiar with Normal Curve?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Time to failure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Censoring: Incomplete data (at the time of data collection). Lower bound.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did all 4 of them. Weibull was the best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F01B-47FE-456F-B963-7879DFAEBF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692876"/>
            <a:ext cx="8637073" cy="165085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 of Crowdfunding Campaigns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196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Mohoang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8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2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27" y="0"/>
            <a:ext cx="12216827" cy="64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3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Predictors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210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(Medical, Sports, Education, Newlyweds)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 (Holiday Season)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Goal (Large or Small)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Shares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(Positive or Negative)</a:t>
            </a:r>
          </a:p>
        </p:txBody>
      </p:sp>
    </p:spTree>
    <p:extLst>
      <p:ext uri="{BB962C8B-B14F-4D97-AF65-F5344CB8AC3E}">
        <p14:creationId xmlns:p14="http://schemas.microsoft.com/office/powerpoint/2010/main" val="142408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2050" name="Picture 2" descr="https://www.python.org/static/community_logos/python-logo-master-v3-T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08" y="2181579"/>
            <a:ext cx="4108693" cy="13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xcel 2016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85" y="3897199"/>
            <a:ext cx="3483255" cy="18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83" y="2763629"/>
            <a:ext cx="3199557" cy="24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8" y="1927280"/>
            <a:ext cx="9603275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 Meier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Failure Time (AFT)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PH (Proportional Hazards) Model </a:t>
            </a:r>
          </a:p>
        </p:txBody>
      </p:sp>
    </p:spTree>
    <p:extLst>
      <p:ext uri="{BB962C8B-B14F-4D97-AF65-F5344CB8AC3E}">
        <p14:creationId xmlns:p14="http://schemas.microsoft.com/office/powerpoint/2010/main" val="336135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 Meier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Parametric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only on Categorical Variables 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 that accounts for Right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Time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Censoring</a:t>
            </a:r>
          </a:p>
        </p:txBody>
      </p:sp>
    </p:spTree>
    <p:extLst>
      <p:ext uri="{BB962C8B-B14F-4D97-AF65-F5344CB8AC3E}">
        <p14:creationId xmlns:p14="http://schemas.microsoft.com/office/powerpoint/2010/main" val="27249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Crowdfunding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9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85" y="106744"/>
            <a:ext cx="6293752" cy="5931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 Meier: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15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11" y="152583"/>
            <a:ext cx="5975492" cy="5781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 Meier: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</a:p>
        </p:txBody>
      </p:sp>
    </p:spTree>
    <p:extLst>
      <p:ext uri="{BB962C8B-B14F-4D97-AF65-F5344CB8AC3E}">
        <p14:creationId xmlns:p14="http://schemas.microsoft.com/office/powerpoint/2010/main" val="130305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failure time (AFT)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(Exponential, Normal,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Lognormal)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both categorical and non-categorical covariates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 Survival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9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 Model: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46351"/>
              </p:ext>
            </p:extLst>
          </p:nvPr>
        </p:nvGraphicFramePr>
        <p:xfrm>
          <a:off x="1451579" y="2015732"/>
          <a:ext cx="9603273" cy="392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480">
                  <a:extLst>
                    <a:ext uri="{9D8B030D-6E8A-4147-A177-3AD203B41FA5}">
                      <a16:colId xmlns:a16="http://schemas.microsoft.com/office/drawing/2014/main" val="3754051202"/>
                    </a:ext>
                  </a:extLst>
                </a:gridCol>
                <a:gridCol w="1783702">
                  <a:extLst>
                    <a:ext uri="{9D8B030D-6E8A-4147-A177-3AD203B41FA5}">
                      <a16:colId xmlns:a16="http://schemas.microsoft.com/office/drawing/2014/main" val="1073084362"/>
                    </a:ext>
                  </a:extLst>
                </a:gridCol>
                <a:gridCol w="3201091">
                  <a:extLst>
                    <a:ext uri="{9D8B030D-6E8A-4147-A177-3AD203B41FA5}">
                      <a16:colId xmlns:a16="http://schemas.microsoft.com/office/drawing/2014/main" val="2154313958"/>
                    </a:ext>
                  </a:extLst>
                </a:gridCol>
              </a:tblGrid>
              <a:tr h="608979">
                <a:tc gridSpan="3"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334298"/>
                  </a:ext>
                </a:extLst>
              </a:tr>
              <a:tr h="608979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051221"/>
                  </a:ext>
                </a:extLst>
              </a:tr>
              <a:tr h="608979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Insignificant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32738"/>
                  </a:ext>
                </a:extLst>
              </a:tr>
              <a:tr h="608979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Goal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51416"/>
                  </a:ext>
                </a:extLst>
              </a:tr>
              <a:tr h="882248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23440"/>
                  </a:ext>
                </a:extLst>
              </a:tr>
              <a:tr h="608979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(Mostly Positive)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2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7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does not always hold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 work: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Inquiry and Word Count (LIWC)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may also show how dire the situation is. </a:t>
            </a:r>
          </a:p>
        </p:txBody>
      </p:sp>
    </p:spTree>
    <p:extLst>
      <p:ext uri="{BB962C8B-B14F-4D97-AF65-F5344CB8AC3E}">
        <p14:creationId xmlns:p14="http://schemas.microsoft.com/office/powerpoint/2010/main" val="168492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PH (Proportional hazards)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parametric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effect of a covariate on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 rate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 Rate: Rate of failure. </a:t>
            </a:r>
          </a:p>
        </p:txBody>
      </p:sp>
    </p:spTree>
    <p:extLst>
      <p:ext uri="{BB962C8B-B14F-4D97-AF65-F5344CB8AC3E}">
        <p14:creationId xmlns:p14="http://schemas.microsoft.com/office/powerpoint/2010/main" val="213318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Ph: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38292"/>
              </p:ext>
            </p:extLst>
          </p:nvPr>
        </p:nvGraphicFramePr>
        <p:xfrm>
          <a:off x="1451580" y="2015733"/>
          <a:ext cx="9603273" cy="412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480">
                  <a:extLst>
                    <a:ext uri="{9D8B030D-6E8A-4147-A177-3AD203B41FA5}">
                      <a16:colId xmlns:a16="http://schemas.microsoft.com/office/drawing/2014/main" val="3754051202"/>
                    </a:ext>
                  </a:extLst>
                </a:gridCol>
                <a:gridCol w="1783702">
                  <a:extLst>
                    <a:ext uri="{9D8B030D-6E8A-4147-A177-3AD203B41FA5}">
                      <a16:colId xmlns:a16="http://schemas.microsoft.com/office/drawing/2014/main" val="1073084362"/>
                    </a:ext>
                  </a:extLst>
                </a:gridCol>
                <a:gridCol w="3201091">
                  <a:extLst>
                    <a:ext uri="{9D8B030D-6E8A-4147-A177-3AD203B41FA5}">
                      <a16:colId xmlns:a16="http://schemas.microsoft.com/office/drawing/2014/main" val="2154313958"/>
                    </a:ext>
                  </a:extLst>
                </a:gridCol>
              </a:tblGrid>
              <a:tr h="6403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334298"/>
                  </a:ext>
                </a:extLst>
              </a:tr>
              <a:tr h="640330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051221"/>
                  </a:ext>
                </a:extLst>
              </a:tr>
              <a:tr h="640330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Insignificant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32738"/>
                  </a:ext>
                </a:extLst>
              </a:tr>
              <a:tr h="640330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*Financial Goal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Varying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51416"/>
                  </a:ext>
                </a:extLst>
              </a:tr>
              <a:tr h="927667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23440"/>
                  </a:ext>
                </a:extLst>
              </a:tr>
              <a:tr h="640330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(Mostly Positive)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☺</a:t>
                      </a:r>
                      <a:endParaRPr lang="en-US" sz="3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2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210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Medical is best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Correlation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Goal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small goal is ideal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more shares, the better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Positive sentiment is good for you</a:t>
            </a:r>
          </a:p>
        </p:txBody>
      </p:sp>
    </p:spTree>
    <p:extLst>
      <p:ext uri="{BB962C8B-B14F-4D97-AF65-F5344CB8AC3E}">
        <p14:creationId xmlns:p14="http://schemas.microsoft.com/office/powerpoint/2010/main" val="17389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7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Victor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Addona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Muath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Family, Friends &amp; Loved Ones</a:t>
            </a:r>
          </a:p>
        </p:txBody>
      </p:sp>
    </p:spTree>
    <p:extLst>
      <p:ext uri="{BB962C8B-B14F-4D97-AF65-F5344CB8AC3E}">
        <p14:creationId xmlns:p14="http://schemas.microsoft.com/office/powerpoint/2010/main" val="7865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sub-category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people obtain funds to pursue particular ideas.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Indiegogo,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Kickstarter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3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287556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2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 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Akaike Information Criterion (AIC)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measure of the relative quality of statistical models given a set of data.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2p – 2L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the AIC, the better!</a:t>
            </a:r>
          </a:p>
        </p:txBody>
      </p:sp>
    </p:spTree>
    <p:extLst>
      <p:ext uri="{BB962C8B-B14F-4D97-AF65-F5344CB8AC3E}">
        <p14:creationId xmlns:p14="http://schemas.microsoft.com/office/powerpoint/2010/main" val="373380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PH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a covariate is constant over time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PH Assumption Tests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log-log plots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Schoenfeld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Residuals 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at each failure time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x – E(x)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horizontal line is expected if the Cox PH assumption is not violated</a:t>
            </a:r>
          </a:p>
        </p:txBody>
      </p:sp>
    </p:spTree>
    <p:extLst>
      <p:ext uri="{BB962C8B-B14F-4D97-AF65-F5344CB8AC3E}">
        <p14:creationId xmlns:p14="http://schemas.microsoft.com/office/powerpoint/2010/main" val="132421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29" y="1123880"/>
            <a:ext cx="6167714" cy="407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Cox PH Assumption: </a:t>
            </a:r>
            <a:r>
              <a:rPr lang="en-US" sz="270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Gofundme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campaign: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covariate that violates the COX PH assumption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Stratify the data by goal of campaign</a:t>
            </a:r>
          </a:p>
        </p:txBody>
      </p:sp>
    </p:spTree>
    <p:extLst>
      <p:ext uri="{BB962C8B-B14F-4D97-AF65-F5344CB8AC3E}">
        <p14:creationId xmlns:p14="http://schemas.microsoft.com/office/powerpoint/2010/main" val="35265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deterrents to crowdfunding participation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crowdfunding failures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time of crowdfunding projects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more about the fact that over 50% of Kickstarter projects fail!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200,000 projects/year</a:t>
            </a:r>
          </a:p>
          <a:p>
            <a:pPr lvl="1">
              <a:lnSpc>
                <a:spcPct val="10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520 projects/week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8032"/>
            <a:ext cx="9603275" cy="6057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more about the fact that over 50% of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Kickstarter projects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200,000 projects/year</a:t>
            </a:r>
          </a:p>
          <a:p>
            <a:pPr lvl="1">
              <a:lnSpc>
                <a:spcPct val="10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520 projects/week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449977"/>
            <a:ext cx="8643154" cy="21941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characteristics of campaigns that get funded quickly on humanitarian-oriented crowdfunding platforms?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case-study on  </a:t>
            </a:r>
          </a:p>
        </p:txBody>
      </p:sp>
      <p:pic>
        <p:nvPicPr>
          <p:cNvPr id="1026" name="Picture 2" descr="Image result for gofundme logo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91" y="3844222"/>
            <a:ext cx="2024743" cy="5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0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044" r="95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93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1388</TotalTime>
  <Words>702</Words>
  <Application>Microsoft Office PowerPoint</Application>
  <PresentationFormat>Widescreen</PresentationFormat>
  <Paragraphs>161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Gallery</vt:lpstr>
      <vt:lpstr>Survival Analysis of Crowdfunding Campaigns </vt:lpstr>
      <vt:lpstr>Crowdfunding</vt:lpstr>
      <vt:lpstr>Definition</vt:lpstr>
      <vt:lpstr>Literature </vt:lpstr>
      <vt:lpstr>Problem!</vt:lpstr>
      <vt:lpstr>Problem!</vt:lpstr>
      <vt:lpstr>what are the characteristics of campaigns that get funded quickly on humanitarian-oriented crowdfunding platforms?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 Predictors </vt:lpstr>
      <vt:lpstr>Data</vt:lpstr>
      <vt:lpstr>Methods</vt:lpstr>
      <vt:lpstr>Kaplan Meier</vt:lpstr>
      <vt:lpstr>Kaplan Meier: gofundme data</vt:lpstr>
      <vt:lpstr>Kaplan Meier: gofundme data</vt:lpstr>
      <vt:lpstr>Accelerated failure time (AFT)</vt:lpstr>
      <vt:lpstr>AFT Model: gofundme data</vt:lpstr>
      <vt:lpstr>Sentiment: gofundme data</vt:lpstr>
      <vt:lpstr>Cox PH (Proportional hazards)</vt:lpstr>
      <vt:lpstr>Cox Ph: Gofundme</vt:lpstr>
      <vt:lpstr>Conclusion</vt:lpstr>
      <vt:lpstr>PowerPoint Presentation</vt:lpstr>
      <vt:lpstr>Acknowledgements</vt:lpstr>
      <vt:lpstr>Thank you</vt:lpstr>
      <vt:lpstr>Questions, comments, concerns?</vt:lpstr>
      <vt:lpstr>PowerPoint Presentation</vt:lpstr>
      <vt:lpstr>AFT Model Comparison</vt:lpstr>
      <vt:lpstr>Cox PH Assumption</vt:lpstr>
      <vt:lpstr>Cox PH Assumption: Gofundme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of Crowdfunding Campaigns</dc:title>
  <dc:creator>John Mohoang</dc:creator>
  <cp:lastModifiedBy>John Mohoang</cp:lastModifiedBy>
  <cp:revision>18</cp:revision>
  <dcterms:created xsi:type="dcterms:W3CDTF">2017-03-30T13:01:41Z</dcterms:created>
  <dcterms:modified xsi:type="dcterms:W3CDTF">2017-04-13T19:08:50Z</dcterms:modified>
</cp:coreProperties>
</file>