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5143500" type="screen16x9"/>
  <p:notesSz cx="6858000" cy="9144000"/>
  <p:embeddedFontLst>
    <p:embeddedFont>
      <p:font typeface="Source Code Pro" panose="020B0604020202020204" charset="0"/>
      <p:regular r:id="rId28"/>
      <p:bold r:id="rId29"/>
    </p:embeddedFont>
    <p:embeddedFont>
      <p:font typeface="Syncopate" panose="020B0604020202020204" charset="0"/>
      <p:regular r:id="rId30"/>
      <p:bold r:id="rId31"/>
    </p:embeddedFont>
    <p:embeddedFont>
      <p:font typeface="Chewy" panose="020B0604020202020204" charset="0"/>
      <p:regular r:id="rId32"/>
    </p:embeddedFont>
    <p:embeddedFont>
      <p:font typeface="Amatic SC" panose="020B0604020202020204" charset="0"/>
      <p:regular r:id="rId33"/>
      <p:bold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57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92100" rtl="0">
              <a:spcBef>
                <a:spcPts val="0"/>
              </a:spcBef>
              <a:buSzPct val="100000"/>
              <a:buAutoNum type="arabicPeriod"/>
            </a:pPr>
            <a:r>
              <a:rPr lang="en" sz="1000"/>
              <a:t>Background Picture is Noah’s from Senegal</a:t>
            </a:r>
          </a:p>
          <a:p>
            <a:pPr marL="457200" lvl="0" indent="-292100">
              <a:spcBef>
                <a:spcPts val="0"/>
              </a:spcBef>
              <a:buSzPct val="100000"/>
              <a:buAutoNum type="arabicPeriod"/>
            </a:pPr>
            <a:r>
              <a:rPr lang="en" sz="1000"/>
              <a:t>We will potentially add some other functionalities: more pictures, relevant articles...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Shape 2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Shape 2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Shape 2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Shape 2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Student users define the rules of the game, so 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311700" y="392150"/>
            <a:ext cx="8520599" cy="26903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8000"/>
            </a:lvl1pPr>
            <a:lvl2pPr lvl="1" algn="ctr">
              <a:spcBef>
                <a:spcPts val="0"/>
              </a:spcBef>
              <a:buSzPct val="100000"/>
              <a:defRPr sz="8000"/>
            </a:lvl2pPr>
            <a:lvl3pPr lvl="2" algn="ctr">
              <a:spcBef>
                <a:spcPts val="0"/>
              </a:spcBef>
              <a:buSzPct val="100000"/>
              <a:defRPr sz="8000"/>
            </a:lvl3pPr>
            <a:lvl4pPr lvl="3" algn="ctr">
              <a:spcBef>
                <a:spcPts val="0"/>
              </a:spcBef>
              <a:buSzPct val="100000"/>
              <a:defRPr sz="8000"/>
            </a:lvl4pPr>
            <a:lvl5pPr lvl="4" algn="ctr">
              <a:spcBef>
                <a:spcPts val="0"/>
              </a:spcBef>
              <a:buSzPct val="100000"/>
              <a:defRPr sz="8000"/>
            </a:lvl5pPr>
            <a:lvl6pPr lvl="5" algn="ctr">
              <a:spcBef>
                <a:spcPts val="0"/>
              </a:spcBef>
              <a:buSzPct val="100000"/>
              <a:defRPr sz="8000"/>
            </a:lvl6pPr>
            <a:lvl7pPr lvl="6" algn="ctr">
              <a:spcBef>
                <a:spcPts val="0"/>
              </a:spcBef>
              <a:buSzPct val="100000"/>
              <a:defRPr sz="8000"/>
            </a:lvl7pPr>
            <a:lvl8pPr lvl="7" algn="ctr">
              <a:spcBef>
                <a:spcPts val="0"/>
              </a:spcBef>
              <a:buSzPct val="100000"/>
              <a:defRPr sz="8000"/>
            </a:lvl8pPr>
            <a:lvl9pPr lvl="8" algn="ctr">
              <a:spcBef>
                <a:spcPts val="0"/>
              </a:spcBef>
              <a:buSzPct val="100000"/>
              <a:defRPr sz="80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ubTitle" idx="1"/>
          </p:nvPr>
        </p:nvSpPr>
        <p:spPr>
          <a:xfrm>
            <a:off x="311700" y="3890400"/>
            <a:ext cx="8520599" cy="7062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sz="2100" b="1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sz="2100" b="1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sz="2100" b="1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sz="2100" b="1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sz="2100" b="1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sz="2100" b="1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sz="2100" b="1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sz="2100" b="1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sz="21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311700" y="1240275"/>
            <a:ext cx="8520599" cy="1981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311700" y="3304625"/>
            <a:ext cx="8520599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title"/>
          </p:nvPr>
        </p:nvSpPr>
        <p:spPr>
          <a:xfrm>
            <a:off x="2802750" y="802500"/>
            <a:ext cx="3538499" cy="3538499"/>
          </a:xfrm>
          <a:prstGeom prst="rect">
            <a:avLst/>
          </a:prstGeom>
          <a:solidFill>
            <a:srgbClr val="FFFFFF"/>
          </a:solidFill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599" cy="8009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599" cy="33401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599" cy="8009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3999899" cy="33401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2"/>
          </p:nvPr>
        </p:nvSpPr>
        <p:spPr>
          <a:xfrm>
            <a:off x="4832400" y="1228675"/>
            <a:ext cx="3999899" cy="33401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4000"/>
            </a:lvl1pPr>
            <a:lvl2pPr lvl="1">
              <a:spcBef>
                <a:spcPts val="0"/>
              </a:spcBef>
              <a:buSzPct val="100000"/>
              <a:defRPr sz="4000"/>
            </a:lvl2pPr>
            <a:lvl3pPr lvl="2">
              <a:spcBef>
                <a:spcPts val="0"/>
              </a:spcBef>
              <a:buSzPct val="100000"/>
              <a:defRPr sz="4000"/>
            </a:lvl3pPr>
            <a:lvl4pPr lvl="3">
              <a:spcBef>
                <a:spcPts val="0"/>
              </a:spcBef>
              <a:buSzPct val="100000"/>
              <a:defRPr sz="4000"/>
            </a:lvl4pPr>
            <a:lvl5pPr lvl="4">
              <a:spcBef>
                <a:spcPts val="0"/>
              </a:spcBef>
              <a:buSzPct val="100000"/>
              <a:defRPr sz="4000"/>
            </a:lvl5pPr>
            <a:lvl6pPr lvl="5">
              <a:spcBef>
                <a:spcPts val="0"/>
              </a:spcBef>
              <a:buSzPct val="100000"/>
              <a:defRPr sz="4000"/>
            </a:lvl6pPr>
            <a:lvl7pPr lvl="6">
              <a:spcBef>
                <a:spcPts val="0"/>
              </a:spcBef>
              <a:buSzPct val="100000"/>
              <a:defRPr sz="4000"/>
            </a:lvl7pPr>
            <a:lvl8pPr lvl="7">
              <a:spcBef>
                <a:spcPts val="0"/>
              </a:spcBef>
              <a:buSzPct val="100000"/>
              <a:defRPr sz="4000"/>
            </a:lvl8pPr>
            <a:lvl9pPr lvl="8">
              <a:spcBef>
                <a:spcPts val="0"/>
              </a:spcBef>
              <a:buSzPct val="100000"/>
              <a:defRPr sz="40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3000"/>
            </a:lvl1pPr>
            <a:lvl2pPr lvl="1">
              <a:spcBef>
                <a:spcPts val="0"/>
              </a:spcBef>
              <a:buSzPct val="100000"/>
              <a:defRPr sz="3000"/>
            </a:lvl2pPr>
            <a:lvl3pPr lvl="2">
              <a:spcBef>
                <a:spcPts val="0"/>
              </a:spcBef>
              <a:buSzPct val="100000"/>
              <a:defRPr sz="3000"/>
            </a:lvl3pPr>
            <a:lvl4pPr lvl="3">
              <a:spcBef>
                <a:spcPts val="0"/>
              </a:spcBef>
              <a:buSzPct val="100000"/>
              <a:defRPr sz="3000"/>
            </a:lvl4pPr>
            <a:lvl5pPr lvl="4">
              <a:spcBef>
                <a:spcPts val="0"/>
              </a:spcBef>
              <a:buSzPct val="100000"/>
              <a:defRPr sz="3000"/>
            </a:lvl5pPr>
            <a:lvl6pPr lvl="5">
              <a:spcBef>
                <a:spcPts val="0"/>
              </a:spcBef>
              <a:buSzPct val="100000"/>
              <a:defRPr sz="3000"/>
            </a:lvl6pPr>
            <a:lvl7pPr lvl="6">
              <a:spcBef>
                <a:spcPts val="0"/>
              </a:spcBef>
              <a:buSzPct val="100000"/>
              <a:defRPr sz="3000"/>
            </a:lvl7pPr>
            <a:lvl8pPr lvl="7">
              <a:spcBef>
                <a:spcPts val="0"/>
              </a:spcBef>
              <a:buSzPct val="100000"/>
              <a:defRPr sz="3000"/>
            </a:lvl8pPr>
            <a:lvl9pPr lvl="8">
              <a:spcBef>
                <a:spcPts val="0"/>
              </a:spcBef>
              <a:buSzPct val="100000"/>
              <a:defRPr sz="30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accent4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4572000" y="-25"/>
            <a:ext cx="4572000" cy="51434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38" name="Shape 38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199" cy="1710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400"/>
            </a:lvl1pPr>
            <a:lvl2pPr lvl="1" algn="ctr">
              <a:spcBef>
                <a:spcPts val="0"/>
              </a:spcBef>
              <a:buSzPct val="100000"/>
              <a:defRPr sz="5400"/>
            </a:lvl2pPr>
            <a:lvl3pPr lvl="2" algn="ctr">
              <a:spcBef>
                <a:spcPts val="0"/>
              </a:spcBef>
              <a:buSzPct val="100000"/>
              <a:defRPr sz="5400"/>
            </a:lvl3pPr>
            <a:lvl4pPr lvl="3" algn="ctr">
              <a:spcBef>
                <a:spcPts val="0"/>
              </a:spcBef>
              <a:buSzPct val="100000"/>
              <a:defRPr sz="5400"/>
            </a:lvl4pPr>
            <a:lvl5pPr lvl="4" algn="ctr">
              <a:spcBef>
                <a:spcPts val="0"/>
              </a:spcBef>
              <a:buSzPct val="100000"/>
              <a:defRPr sz="5400"/>
            </a:lvl5pPr>
            <a:lvl6pPr lvl="5" algn="ctr">
              <a:spcBef>
                <a:spcPts val="0"/>
              </a:spcBef>
              <a:buSzPct val="100000"/>
              <a:defRPr sz="5400"/>
            </a:lvl6pPr>
            <a:lvl7pPr lvl="6" algn="ctr">
              <a:spcBef>
                <a:spcPts val="0"/>
              </a:spcBef>
              <a:buSzPct val="100000"/>
              <a:defRPr sz="5400"/>
            </a:lvl7pPr>
            <a:lvl8pPr lvl="7" algn="ctr">
              <a:spcBef>
                <a:spcPts val="0"/>
              </a:spcBef>
              <a:buSzPct val="100000"/>
              <a:defRPr sz="5400"/>
            </a:lvl8pPr>
            <a:lvl9pPr lvl="8" algn="ctr">
              <a:spcBef>
                <a:spcPts val="0"/>
              </a:spcBef>
              <a:buSzPct val="100000"/>
              <a:defRPr sz="54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ubTitle" idx="1"/>
          </p:nvPr>
        </p:nvSpPr>
        <p:spPr>
          <a:xfrm>
            <a:off x="265500" y="2845222"/>
            <a:ext cx="4045199" cy="1345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7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matic SC"/>
              <a:buNone/>
              <a:defRPr sz="24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599" cy="800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599" cy="3340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Source Code Pro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‹#›</a:t>
            </a:fld>
            <a:endParaRPr lang="en" sz="1000">
              <a:solidFill>
                <a:schemeClr val="accen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g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8761D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subTitle" idx="1"/>
          </p:nvPr>
        </p:nvSpPr>
        <p:spPr>
          <a:xfrm>
            <a:off x="311700" y="3736625"/>
            <a:ext cx="8520599" cy="860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0">
                <a:solidFill>
                  <a:schemeClr val="lt1"/>
                </a:solidFill>
                <a:latin typeface="Chewy"/>
                <a:ea typeface="Chewy"/>
                <a:cs typeface="Chewy"/>
                <a:sym typeface="Chewy"/>
              </a:rPr>
              <a:t>Macathon 2016</a:t>
            </a:r>
          </a:p>
          <a:p>
            <a:pPr lvl="0" rtl="0">
              <a:spcBef>
                <a:spcPts val="0"/>
              </a:spcBef>
              <a:buNone/>
            </a:pPr>
            <a:r>
              <a:rPr lang="en" b="0">
                <a:solidFill>
                  <a:schemeClr val="lt1"/>
                </a:solidFill>
                <a:latin typeface="Chewy"/>
                <a:ea typeface="Chewy"/>
                <a:cs typeface="Chewy"/>
                <a:sym typeface="Chewy"/>
              </a:rPr>
              <a:t>The Marginals</a:t>
            </a:r>
          </a:p>
          <a:p>
            <a:pPr lvl="0">
              <a:spcBef>
                <a:spcPts val="0"/>
              </a:spcBef>
              <a:buNone/>
            </a:pPr>
            <a:r>
              <a:rPr lang="en" b="0">
                <a:solidFill>
                  <a:schemeClr val="lt1"/>
                </a:solidFill>
                <a:latin typeface="Chewy"/>
                <a:ea typeface="Chewy"/>
                <a:cs typeface="Chewy"/>
                <a:sym typeface="Chewy"/>
              </a:rPr>
              <a:t>Ayoub Belemlih, Ibrahima Dieye, John Mohoang, Noah Nieting</a:t>
            </a:r>
          </a:p>
        </p:txBody>
      </p:sp>
      <p:pic>
        <p:nvPicPr>
          <p:cNvPr id="57" name="Shape 57"/>
          <p:cNvPicPr preferRelativeResize="0"/>
          <p:nvPr/>
        </p:nvPicPr>
        <p:blipFill rotWithShape="1">
          <a:blip r:embed="rId3">
            <a:alphaModFix/>
          </a:blip>
          <a:srcRect l="19178" t="31159" r="19939" b="23105"/>
          <a:stretch/>
        </p:blipFill>
        <p:spPr>
          <a:xfrm>
            <a:off x="2517537" y="575500"/>
            <a:ext cx="4108924" cy="231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8761D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title" idx="4294967295"/>
          </p:nvPr>
        </p:nvSpPr>
        <p:spPr>
          <a:xfrm>
            <a:off x="311700" y="292850"/>
            <a:ext cx="8520599" cy="800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Go Where?</a:t>
            </a:r>
          </a:p>
        </p:txBody>
      </p:sp>
      <p:pic>
        <p:nvPicPr>
          <p:cNvPr id="119" name="Shape 119"/>
          <p:cNvPicPr preferRelativeResize="0"/>
          <p:nvPr/>
        </p:nvPicPr>
        <p:blipFill rotWithShape="1">
          <a:blip r:embed="rId3">
            <a:alphaModFix/>
          </a:blip>
          <a:srcRect l="19178" t="31159" r="19939" b="23105"/>
          <a:stretch/>
        </p:blipFill>
        <p:spPr>
          <a:xfrm>
            <a:off x="7329825" y="0"/>
            <a:ext cx="1814174" cy="1022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Shape 1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73550" y="1331874"/>
            <a:ext cx="7196900" cy="3337775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Shape 121"/>
          <p:cNvSpPr/>
          <p:nvPr/>
        </p:nvSpPr>
        <p:spPr>
          <a:xfrm>
            <a:off x="3585125" y="2009450"/>
            <a:ext cx="889200" cy="281400"/>
          </a:xfrm>
          <a:prstGeom prst="flowChartConnector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8761D"/>
        </a:soli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title" idx="4294967295"/>
          </p:nvPr>
        </p:nvSpPr>
        <p:spPr>
          <a:xfrm>
            <a:off x="311700" y="292850"/>
            <a:ext cx="8520599" cy="800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TRipping on the Details</a:t>
            </a:r>
          </a:p>
        </p:txBody>
      </p:sp>
      <p:pic>
        <p:nvPicPr>
          <p:cNvPr id="127" name="Shape 127"/>
          <p:cNvPicPr preferRelativeResize="0"/>
          <p:nvPr/>
        </p:nvPicPr>
        <p:blipFill rotWithShape="1">
          <a:blip r:embed="rId3">
            <a:alphaModFix/>
          </a:blip>
          <a:srcRect l="19178" t="31159" r="19939" b="23105"/>
          <a:stretch/>
        </p:blipFill>
        <p:spPr>
          <a:xfrm>
            <a:off x="7329825" y="0"/>
            <a:ext cx="1814174" cy="1022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Shape 1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56500" y="1093849"/>
            <a:ext cx="4830999" cy="3716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8761D"/>
        </a:solid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title" idx="4294967295"/>
          </p:nvPr>
        </p:nvSpPr>
        <p:spPr>
          <a:xfrm>
            <a:off x="311700" y="292850"/>
            <a:ext cx="8520599" cy="800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Student In Search of Students</a:t>
            </a:r>
          </a:p>
        </p:txBody>
      </p:sp>
      <p:pic>
        <p:nvPicPr>
          <p:cNvPr id="134" name="Shape 134"/>
          <p:cNvPicPr preferRelativeResize="0"/>
          <p:nvPr/>
        </p:nvPicPr>
        <p:blipFill rotWithShape="1">
          <a:blip r:embed="rId3">
            <a:alphaModFix/>
          </a:blip>
          <a:srcRect l="19178" t="31159" r="19939" b="23105"/>
          <a:stretch/>
        </p:blipFill>
        <p:spPr>
          <a:xfrm>
            <a:off x="7329825" y="0"/>
            <a:ext cx="1814174" cy="1022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Shape 1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04075" y="1643253"/>
            <a:ext cx="6335850" cy="276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599" cy="800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People Still Matter...</a:t>
            </a:r>
          </a:p>
        </p:txBody>
      </p:sp>
      <p:pic>
        <p:nvPicPr>
          <p:cNvPr id="141" name="Shape 141"/>
          <p:cNvPicPr preferRelativeResize="0"/>
          <p:nvPr/>
        </p:nvPicPr>
        <p:blipFill rotWithShape="1">
          <a:blip r:embed="rId3">
            <a:alphaModFix/>
          </a:blip>
          <a:srcRect l="19178" t="31159" r="19939" b="23105"/>
          <a:stretch/>
        </p:blipFill>
        <p:spPr>
          <a:xfrm>
            <a:off x="7329825" y="0"/>
            <a:ext cx="1814174" cy="1022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Shape 1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13467" y="1093850"/>
            <a:ext cx="6813558" cy="421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599" cy="800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… And Travel Guides Don’t</a:t>
            </a:r>
          </a:p>
        </p:txBody>
      </p:sp>
      <p:pic>
        <p:nvPicPr>
          <p:cNvPr id="148" name="Shape 148"/>
          <p:cNvPicPr preferRelativeResize="0"/>
          <p:nvPr/>
        </p:nvPicPr>
        <p:blipFill rotWithShape="1">
          <a:blip r:embed="rId3">
            <a:alphaModFix/>
          </a:blip>
          <a:srcRect l="19178" t="31159" r="19939" b="23105"/>
          <a:stretch/>
        </p:blipFill>
        <p:spPr>
          <a:xfrm>
            <a:off x="7329825" y="0"/>
            <a:ext cx="1814174" cy="1022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Shape 1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83725" y="1093850"/>
            <a:ext cx="6776549" cy="4346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8761D"/>
        </a:solidFill>
        <a:effectLst/>
      </p:bgPr>
    </p:bg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title" idx="4294967295"/>
          </p:nvPr>
        </p:nvSpPr>
        <p:spPr>
          <a:xfrm>
            <a:off x="311700" y="292850"/>
            <a:ext cx="8520599" cy="800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The Problem</a:t>
            </a:r>
          </a:p>
        </p:txBody>
      </p:sp>
      <p:sp>
        <p:nvSpPr>
          <p:cNvPr id="155" name="Shape 155"/>
          <p:cNvSpPr txBox="1">
            <a:spLocks noGrp="1"/>
          </p:cNvSpPr>
          <p:nvPr>
            <p:ph type="body" idx="4294967295"/>
          </p:nvPr>
        </p:nvSpPr>
        <p:spPr>
          <a:xfrm>
            <a:off x="311700" y="1228675"/>
            <a:ext cx="8520599" cy="2159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Great search resources for students, but guides fail students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Both steps ignore most valued resource: People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pic>
        <p:nvPicPr>
          <p:cNvPr id="156" name="Shape 156"/>
          <p:cNvPicPr preferRelativeResize="0"/>
          <p:nvPr/>
        </p:nvPicPr>
        <p:blipFill rotWithShape="1">
          <a:blip r:embed="rId3">
            <a:alphaModFix/>
          </a:blip>
          <a:srcRect l="19178" t="31159" r="19939" b="23105"/>
          <a:stretch/>
        </p:blipFill>
        <p:spPr>
          <a:xfrm>
            <a:off x="7329825" y="0"/>
            <a:ext cx="1814174" cy="102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8761D"/>
        </a:solidFill>
        <a:effectLst/>
      </p:bgPr>
    </p:bg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title" idx="4294967295"/>
          </p:nvPr>
        </p:nvSpPr>
        <p:spPr>
          <a:xfrm>
            <a:off x="311700" y="292850"/>
            <a:ext cx="8520599" cy="800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Solution = Tukki</a:t>
            </a:r>
          </a:p>
        </p:txBody>
      </p:sp>
      <p:sp>
        <p:nvSpPr>
          <p:cNvPr id="162" name="Shape 162"/>
          <p:cNvSpPr txBox="1">
            <a:spLocks noGrp="1"/>
          </p:cNvSpPr>
          <p:nvPr>
            <p:ph type="body" idx="4294967295"/>
          </p:nvPr>
        </p:nvSpPr>
        <p:spPr>
          <a:xfrm>
            <a:off x="311700" y="1228675"/>
            <a:ext cx="8520599" cy="2170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 a one-stop site, </a:t>
            </a:r>
            <a:r>
              <a:rPr lang="en" b="1">
                <a:solidFill>
                  <a:srgbClr val="38761D"/>
                </a:solidFill>
              </a:rPr>
              <a:t>tukki</a:t>
            </a:r>
            <a:r>
              <a:rPr lang="en"/>
              <a:t> combines the search process and knowledge accumulation using the most valued resources (people) to remedy the failure of guides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A solution to the confusion and abandonment of college students, first at Mac and then across the country</a:t>
            </a:r>
          </a:p>
        </p:txBody>
      </p:sp>
      <p:pic>
        <p:nvPicPr>
          <p:cNvPr id="163" name="Shape 163"/>
          <p:cNvPicPr preferRelativeResize="0"/>
          <p:nvPr/>
        </p:nvPicPr>
        <p:blipFill rotWithShape="1">
          <a:blip r:embed="rId3">
            <a:alphaModFix/>
          </a:blip>
          <a:srcRect l="19178" t="31159" r="19939" b="23105"/>
          <a:stretch/>
        </p:blipFill>
        <p:spPr>
          <a:xfrm>
            <a:off x="7329825" y="0"/>
            <a:ext cx="1814174" cy="102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599" cy="800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Prototype overview: Homepage</a:t>
            </a:r>
          </a:p>
        </p:txBody>
      </p:sp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599" cy="3340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70" name="Shape 1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625" y="1159000"/>
            <a:ext cx="8703877" cy="3409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Shape 171"/>
          <p:cNvPicPr preferRelativeResize="0"/>
          <p:nvPr/>
        </p:nvPicPr>
        <p:blipFill rotWithShape="1">
          <a:blip r:embed="rId4">
            <a:alphaModFix/>
          </a:blip>
          <a:srcRect l="19178" t="31159" r="19939" b="23105"/>
          <a:stretch/>
        </p:blipFill>
        <p:spPr>
          <a:xfrm>
            <a:off x="7329825" y="0"/>
            <a:ext cx="1814174" cy="102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599" cy="800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Search bar implementation</a:t>
            </a:r>
          </a:p>
        </p:txBody>
      </p:sp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311700" y="1093850"/>
            <a:ext cx="8520599" cy="3930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78" name="Shape 1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825" y="966200"/>
            <a:ext cx="8729799" cy="4058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Shape 179"/>
          <p:cNvPicPr preferRelativeResize="0"/>
          <p:nvPr/>
        </p:nvPicPr>
        <p:blipFill rotWithShape="1">
          <a:blip r:embed="rId4">
            <a:alphaModFix/>
          </a:blip>
          <a:srcRect l="19178" t="31159" r="19939" b="23105"/>
          <a:stretch/>
        </p:blipFill>
        <p:spPr>
          <a:xfrm>
            <a:off x="7329825" y="0"/>
            <a:ext cx="1814174" cy="102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599" cy="800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example country page  </a:t>
            </a:r>
          </a:p>
        </p:txBody>
      </p:sp>
      <p:pic>
        <p:nvPicPr>
          <p:cNvPr id="185" name="Shape 185"/>
          <p:cNvPicPr preferRelativeResize="0"/>
          <p:nvPr/>
        </p:nvPicPr>
        <p:blipFill rotWithShape="1">
          <a:blip r:embed="rId3">
            <a:alphaModFix/>
          </a:blip>
          <a:srcRect l="19178" t="31159" r="19939" b="23105"/>
          <a:stretch/>
        </p:blipFill>
        <p:spPr>
          <a:xfrm>
            <a:off x="7329825" y="0"/>
            <a:ext cx="1814174" cy="1022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Shape 18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97700" y="960650"/>
            <a:ext cx="4767349" cy="4149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599" cy="800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Outline</a:t>
            </a:r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599" cy="3340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What is the problem? How big of a problem? How do we know?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What’s our solution and how relevant is it?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Business Model (Cost structure, revenue stream)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Potential Issues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64" name="Shape 64"/>
          <p:cNvPicPr preferRelativeResize="0"/>
          <p:nvPr/>
        </p:nvPicPr>
        <p:blipFill rotWithShape="1">
          <a:blip r:embed="rId3">
            <a:alphaModFix/>
          </a:blip>
          <a:srcRect l="19178" t="31159" r="19939" b="23105"/>
          <a:stretch/>
        </p:blipFill>
        <p:spPr>
          <a:xfrm>
            <a:off x="7329825" y="0"/>
            <a:ext cx="1814174" cy="102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599" cy="800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Example program page </a:t>
            </a:r>
          </a:p>
        </p:txBody>
      </p:sp>
      <p:pic>
        <p:nvPicPr>
          <p:cNvPr id="192" name="Shape 192"/>
          <p:cNvPicPr preferRelativeResize="0"/>
          <p:nvPr/>
        </p:nvPicPr>
        <p:blipFill rotWithShape="1">
          <a:blip r:embed="rId3">
            <a:alphaModFix/>
          </a:blip>
          <a:srcRect l="19178" t="31159" r="19939" b="23105"/>
          <a:stretch/>
        </p:blipFill>
        <p:spPr>
          <a:xfrm>
            <a:off x="7329825" y="0"/>
            <a:ext cx="1814174" cy="1022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Shape 19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16850" y="1093850"/>
            <a:ext cx="5855148" cy="375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599" cy="800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Potential Business Model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99" name="Shape 199"/>
          <p:cNvPicPr preferRelativeResize="0"/>
          <p:nvPr/>
        </p:nvPicPr>
        <p:blipFill rotWithShape="1">
          <a:blip r:embed="rId3">
            <a:alphaModFix/>
          </a:blip>
          <a:srcRect l="19178" t="31159" r="19939" b="23105"/>
          <a:stretch/>
        </p:blipFill>
        <p:spPr>
          <a:xfrm>
            <a:off x="7329825" y="0"/>
            <a:ext cx="1814174" cy="1022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Shape 2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00175" y="1000125"/>
            <a:ext cx="6343650" cy="314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8761D"/>
        </a:solidFill>
        <a:effectLst/>
      </p:bgPr>
    </p:bg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>
            <a:spLocks noGrp="1"/>
          </p:cNvSpPr>
          <p:nvPr>
            <p:ph type="subTitle" idx="1"/>
          </p:nvPr>
        </p:nvSpPr>
        <p:spPr>
          <a:xfrm>
            <a:off x="311700" y="3890400"/>
            <a:ext cx="8520599" cy="706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6" name="Shape 206"/>
          <p:cNvSpPr txBox="1">
            <a:spLocks noGrp="1"/>
          </p:cNvSpPr>
          <p:nvPr>
            <p:ph type="title" idx="4294967295"/>
          </p:nvPr>
        </p:nvSpPr>
        <p:spPr>
          <a:xfrm>
            <a:off x="311700" y="292850"/>
            <a:ext cx="8520599" cy="800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Potential Issues</a:t>
            </a:r>
          </a:p>
        </p:txBody>
      </p:sp>
      <p:sp>
        <p:nvSpPr>
          <p:cNvPr id="207" name="Shape 207"/>
          <p:cNvSpPr txBox="1">
            <a:spLocks noGrp="1"/>
          </p:cNvSpPr>
          <p:nvPr>
            <p:ph type="body" idx="4294967295"/>
          </p:nvPr>
        </p:nvSpPr>
        <p:spPr>
          <a:xfrm>
            <a:off x="311700" y="1228675"/>
            <a:ext cx="8520599" cy="2159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User-generated content: sustaining participation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Marketing our idea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pic>
        <p:nvPicPr>
          <p:cNvPr id="208" name="Shape 208"/>
          <p:cNvPicPr preferRelativeResize="0"/>
          <p:nvPr/>
        </p:nvPicPr>
        <p:blipFill rotWithShape="1">
          <a:blip r:embed="rId3">
            <a:alphaModFix/>
          </a:blip>
          <a:srcRect l="19178" t="31159" r="19939" b="23105"/>
          <a:stretch/>
        </p:blipFill>
        <p:spPr>
          <a:xfrm>
            <a:off x="7329825" y="0"/>
            <a:ext cx="1814174" cy="102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8761D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 idx="4294967295"/>
          </p:nvPr>
        </p:nvSpPr>
        <p:spPr>
          <a:xfrm>
            <a:off x="311700" y="292850"/>
            <a:ext cx="8520599" cy="800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the bigger picture: Advantages</a:t>
            </a:r>
          </a:p>
        </p:txBody>
      </p:sp>
      <p:sp>
        <p:nvSpPr>
          <p:cNvPr id="214" name="Shape 214"/>
          <p:cNvSpPr txBox="1">
            <a:spLocks noGrp="1"/>
          </p:cNvSpPr>
          <p:nvPr>
            <p:ph type="body" idx="4294967295"/>
          </p:nvPr>
        </p:nvSpPr>
        <p:spPr>
          <a:xfrm>
            <a:off x="311700" y="1228675"/>
            <a:ext cx="8520599" cy="2451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For Students, By Students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A wide ranges of students from diverse institutions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Combines People &amp; Searches engines, can be integrated into Study Abroad Offices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 b="1">
                <a:highlight>
                  <a:srgbClr val="FF0000"/>
                </a:highlight>
              </a:rPr>
              <a:t> </a:t>
            </a:r>
          </a:p>
        </p:txBody>
      </p:sp>
      <p:pic>
        <p:nvPicPr>
          <p:cNvPr id="215" name="Shape 215"/>
          <p:cNvPicPr preferRelativeResize="0"/>
          <p:nvPr/>
        </p:nvPicPr>
        <p:blipFill rotWithShape="1">
          <a:blip r:embed="rId3">
            <a:alphaModFix/>
          </a:blip>
          <a:srcRect l="19178" t="31159" r="19939" b="23105"/>
          <a:stretch/>
        </p:blipFill>
        <p:spPr>
          <a:xfrm>
            <a:off x="7329825" y="0"/>
            <a:ext cx="1814174" cy="102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599" cy="800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Questions, concerns, suggestions, outrage...</a:t>
            </a:r>
          </a:p>
        </p:txBody>
      </p:sp>
      <p:sp>
        <p:nvSpPr>
          <p:cNvPr id="221" name="Shape 221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599" cy="3340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222" name="Shape 222"/>
          <p:cNvPicPr preferRelativeResize="0"/>
          <p:nvPr/>
        </p:nvPicPr>
        <p:blipFill rotWithShape="1">
          <a:blip r:embed="rId3">
            <a:alphaModFix/>
          </a:blip>
          <a:srcRect l="19178" t="31159" r="19939" b="23105"/>
          <a:stretch/>
        </p:blipFill>
        <p:spPr>
          <a:xfrm>
            <a:off x="7329825" y="0"/>
            <a:ext cx="1814174" cy="102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8761D"/>
        </a:solidFill>
        <a:effectLst/>
      </p:bgPr>
    </p:bg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>
            <a:spLocks noGrp="1"/>
          </p:cNvSpPr>
          <p:nvPr>
            <p:ph type="subTitle" idx="1"/>
          </p:nvPr>
        </p:nvSpPr>
        <p:spPr>
          <a:xfrm>
            <a:off x="311700" y="3710325"/>
            <a:ext cx="8520599" cy="926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0">
                <a:solidFill>
                  <a:srgbClr val="FFFFFF"/>
                </a:solidFill>
                <a:latin typeface="Chewy"/>
                <a:ea typeface="Chewy"/>
                <a:cs typeface="Chewy"/>
                <a:sym typeface="Chewy"/>
              </a:rPr>
              <a:t>Macathon 2016</a:t>
            </a:r>
          </a:p>
          <a:p>
            <a:pPr lvl="0" rtl="0">
              <a:spcBef>
                <a:spcPts val="0"/>
              </a:spcBef>
              <a:buNone/>
            </a:pPr>
            <a:r>
              <a:rPr lang="en" b="0">
                <a:solidFill>
                  <a:srgbClr val="FFFFFF"/>
                </a:solidFill>
                <a:latin typeface="Chewy"/>
                <a:ea typeface="Chewy"/>
                <a:cs typeface="Chewy"/>
                <a:sym typeface="Chewy"/>
              </a:rPr>
              <a:t>The Marginals</a:t>
            </a:r>
          </a:p>
          <a:p>
            <a:pPr lvl="0" rtl="0">
              <a:spcBef>
                <a:spcPts val="0"/>
              </a:spcBef>
              <a:buNone/>
            </a:pPr>
            <a:r>
              <a:rPr lang="en" b="0">
                <a:solidFill>
                  <a:srgbClr val="FFFFFF"/>
                </a:solidFill>
                <a:latin typeface="Chewy"/>
                <a:ea typeface="Chewy"/>
                <a:cs typeface="Chewy"/>
                <a:sym typeface="Chewy"/>
              </a:rPr>
              <a:t>Ayoub Belemlih, Ibrahima Dieye, John Mohoang, Noah Nieting</a:t>
            </a:r>
          </a:p>
        </p:txBody>
      </p:sp>
      <p:pic>
        <p:nvPicPr>
          <p:cNvPr id="228" name="Shape 228"/>
          <p:cNvPicPr preferRelativeResize="0"/>
          <p:nvPr/>
        </p:nvPicPr>
        <p:blipFill rotWithShape="1">
          <a:blip r:embed="rId3">
            <a:alphaModFix/>
          </a:blip>
          <a:srcRect l="19178" t="31159" r="19939" b="23105"/>
          <a:stretch/>
        </p:blipFill>
        <p:spPr>
          <a:xfrm>
            <a:off x="2517537" y="575500"/>
            <a:ext cx="4108924" cy="231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8761D"/>
        </a:solid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 idx="4294967295"/>
          </p:nvPr>
        </p:nvSpPr>
        <p:spPr>
          <a:xfrm>
            <a:off x="311700" y="292850"/>
            <a:ext cx="8520599" cy="800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First-Time Traveler</a:t>
            </a:r>
          </a:p>
        </p:txBody>
      </p:sp>
      <p:sp>
        <p:nvSpPr>
          <p:cNvPr id="70" name="Shape 70"/>
          <p:cNvSpPr txBox="1">
            <a:spLocks noGrp="1"/>
          </p:cNvSpPr>
          <p:nvPr>
            <p:ph type="body" idx="4294967295"/>
          </p:nvPr>
        </p:nvSpPr>
        <p:spPr>
          <a:xfrm>
            <a:off x="311700" y="1228675"/>
            <a:ext cx="8520599" cy="3340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Figuring out where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Growing understanding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Challenges of Studying Abroad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Expectations &amp; Anxieties</a:t>
            </a:r>
          </a:p>
        </p:txBody>
      </p:sp>
      <p:pic>
        <p:nvPicPr>
          <p:cNvPr id="71" name="Shape 71"/>
          <p:cNvPicPr preferRelativeResize="0"/>
          <p:nvPr/>
        </p:nvPicPr>
        <p:blipFill rotWithShape="1">
          <a:blip r:embed="rId3">
            <a:alphaModFix/>
          </a:blip>
          <a:srcRect l="19178" t="31159" r="19939" b="23105"/>
          <a:stretch/>
        </p:blipFill>
        <p:spPr>
          <a:xfrm>
            <a:off x="7329825" y="0"/>
            <a:ext cx="1814174" cy="1022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Shape 7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37725" y="1425937"/>
            <a:ext cx="2945676" cy="2945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8761D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 idx="4294967295"/>
          </p:nvPr>
        </p:nvSpPr>
        <p:spPr>
          <a:xfrm>
            <a:off x="311700" y="292850"/>
            <a:ext cx="8520599" cy="800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Start Your Engines</a:t>
            </a:r>
          </a:p>
        </p:txBody>
      </p:sp>
      <p:pic>
        <p:nvPicPr>
          <p:cNvPr id="78" name="Shape 78"/>
          <p:cNvPicPr preferRelativeResize="0"/>
          <p:nvPr/>
        </p:nvPicPr>
        <p:blipFill rotWithShape="1">
          <a:blip r:embed="rId3">
            <a:alphaModFix/>
          </a:blip>
          <a:srcRect l="19178" t="31159" r="19939" b="23105"/>
          <a:stretch/>
        </p:blipFill>
        <p:spPr>
          <a:xfrm>
            <a:off x="7329825" y="0"/>
            <a:ext cx="1814174" cy="1022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Shape 7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5424" y="1294300"/>
            <a:ext cx="3590449" cy="294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Shape 8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59175" y="348898"/>
            <a:ext cx="3126850" cy="46866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8761D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title"/>
          </p:nvPr>
        </p:nvSpPr>
        <p:spPr>
          <a:xfrm>
            <a:off x="2802750" y="802500"/>
            <a:ext cx="3538499" cy="35384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Search Engines, like real engines, are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latin typeface="Syncopate"/>
                <a:ea typeface="Syncopate"/>
                <a:cs typeface="Syncopate"/>
                <a:sym typeface="Syncopate"/>
              </a:rPr>
              <a:t>NOISY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8761D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 idx="4294967295"/>
          </p:nvPr>
        </p:nvSpPr>
        <p:spPr>
          <a:xfrm>
            <a:off x="311700" y="292850"/>
            <a:ext cx="8520599" cy="800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Go to School</a:t>
            </a:r>
          </a:p>
        </p:txBody>
      </p:sp>
      <p:pic>
        <p:nvPicPr>
          <p:cNvPr id="91" name="Shape 91"/>
          <p:cNvPicPr preferRelativeResize="0"/>
          <p:nvPr/>
        </p:nvPicPr>
        <p:blipFill rotWithShape="1">
          <a:blip r:embed="rId3">
            <a:alphaModFix/>
          </a:blip>
          <a:srcRect l="19178" t="31159" r="19939" b="23105"/>
          <a:stretch/>
        </p:blipFill>
        <p:spPr>
          <a:xfrm>
            <a:off x="7329825" y="0"/>
            <a:ext cx="1814174" cy="1022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Shape 9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44353" y="1093862"/>
            <a:ext cx="2703799" cy="368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Shape 9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53225" y="1093862"/>
            <a:ext cx="2479078" cy="368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Shape 9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1699" y="1030887"/>
            <a:ext cx="2527575" cy="380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599" cy="800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People Matter</a:t>
            </a:r>
          </a:p>
        </p:txBody>
      </p:sp>
      <p:pic>
        <p:nvPicPr>
          <p:cNvPr id="100" name="Shape 100"/>
          <p:cNvPicPr preferRelativeResize="0"/>
          <p:nvPr/>
        </p:nvPicPr>
        <p:blipFill rotWithShape="1">
          <a:blip r:embed="rId3">
            <a:alphaModFix/>
          </a:blip>
          <a:srcRect l="19178" t="31159" r="19939" b="23105"/>
          <a:stretch/>
        </p:blipFill>
        <p:spPr>
          <a:xfrm>
            <a:off x="7329825" y="0"/>
            <a:ext cx="1814174" cy="1022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Shape 10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99375" y="1093850"/>
            <a:ext cx="6745249" cy="4170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8761D"/>
        </a:solid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title"/>
          </p:nvPr>
        </p:nvSpPr>
        <p:spPr>
          <a:xfrm>
            <a:off x="2802750" y="802500"/>
            <a:ext cx="3538499" cy="35384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 about when you know what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you’re doing?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8761D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 idx="4294967295"/>
          </p:nvPr>
        </p:nvSpPr>
        <p:spPr>
          <a:xfrm>
            <a:off x="311700" y="292850"/>
            <a:ext cx="8520599" cy="800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Guide for What?</a:t>
            </a:r>
          </a:p>
        </p:txBody>
      </p:sp>
      <p:pic>
        <p:nvPicPr>
          <p:cNvPr id="112" name="Shape 112"/>
          <p:cNvPicPr preferRelativeResize="0"/>
          <p:nvPr/>
        </p:nvPicPr>
        <p:blipFill rotWithShape="1">
          <a:blip r:embed="rId3">
            <a:alphaModFix/>
          </a:blip>
          <a:srcRect l="19178" t="31159" r="19939" b="23105"/>
          <a:stretch/>
        </p:blipFill>
        <p:spPr>
          <a:xfrm>
            <a:off x="7329825" y="0"/>
            <a:ext cx="1814174" cy="1022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Shape 1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79974" y="535224"/>
            <a:ext cx="3995550" cy="4270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beach-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297</Words>
  <Application>Microsoft Office PowerPoint</Application>
  <PresentationFormat>On-screen Show (16:9)</PresentationFormat>
  <Paragraphs>60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Source Code Pro</vt:lpstr>
      <vt:lpstr>Syncopate</vt:lpstr>
      <vt:lpstr>Arial</vt:lpstr>
      <vt:lpstr>Chewy</vt:lpstr>
      <vt:lpstr>Amatic SC</vt:lpstr>
      <vt:lpstr>beach-day</vt:lpstr>
      <vt:lpstr>PowerPoint Presentation</vt:lpstr>
      <vt:lpstr>Outline</vt:lpstr>
      <vt:lpstr>First-Time Traveler</vt:lpstr>
      <vt:lpstr>Start Your Engines</vt:lpstr>
      <vt:lpstr>Search Engines, like real engines, are NOISY</vt:lpstr>
      <vt:lpstr>Go to School</vt:lpstr>
      <vt:lpstr>People Matter</vt:lpstr>
      <vt:lpstr>What about when you know what  you’re doing?</vt:lpstr>
      <vt:lpstr>Guide for What?</vt:lpstr>
      <vt:lpstr>Go Where?</vt:lpstr>
      <vt:lpstr>TRipping on the Details</vt:lpstr>
      <vt:lpstr>Student In Search of Students</vt:lpstr>
      <vt:lpstr>People Still Matter...</vt:lpstr>
      <vt:lpstr>… And Travel Guides Don’t</vt:lpstr>
      <vt:lpstr>The Problem</vt:lpstr>
      <vt:lpstr>Solution = Tukki</vt:lpstr>
      <vt:lpstr>Prototype overview: Homepage</vt:lpstr>
      <vt:lpstr>Search bar implementation</vt:lpstr>
      <vt:lpstr>example country page  </vt:lpstr>
      <vt:lpstr>Example program page </vt:lpstr>
      <vt:lpstr>Potential Business Model </vt:lpstr>
      <vt:lpstr>Potential Issues</vt:lpstr>
      <vt:lpstr>the bigger picture: Advantages</vt:lpstr>
      <vt:lpstr>Questions, concerns, suggestions, outrage...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Mohoang</dc:creator>
  <cp:lastModifiedBy>John Mohoang</cp:lastModifiedBy>
  <cp:revision>1</cp:revision>
  <dcterms:modified xsi:type="dcterms:W3CDTF">2016-02-20T19:12:10Z</dcterms:modified>
</cp:coreProperties>
</file>