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305" r:id="rId2"/>
    <p:sldId id="306" r:id="rId3"/>
    <p:sldId id="308" r:id="rId4"/>
    <p:sldId id="309" r:id="rId5"/>
    <p:sldId id="256" r:id="rId6"/>
    <p:sldId id="291" r:id="rId7"/>
    <p:sldId id="292" r:id="rId8"/>
    <p:sldId id="296" r:id="rId9"/>
    <p:sldId id="297" r:id="rId10"/>
    <p:sldId id="298" r:id="rId11"/>
    <p:sldId id="302" r:id="rId12"/>
    <p:sldId id="343" r:id="rId13"/>
    <p:sldId id="304" r:id="rId14"/>
    <p:sldId id="270" r:id="rId15"/>
    <p:sldId id="311" r:id="rId16"/>
    <p:sldId id="269" r:id="rId17"/>
    <p:sldId id="310" r:id="rId18"/>
    <p:sldId id="312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44" r:id="rId42"/>
    <p:sldId id="345" r:id="rId43"/>
    <p:sldId id="340" r:id="rId44"/>
    <p:sldId id="336" r:id="rId45"/>
    <p:sldId id="337" r:id="rId46"/>
    <p:sldId id="338" r:id="rId47"/>
    <p:sldId id="339" r:id="rId4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27F6F-CE49-436F-A4FD-2173806D0249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FCFE2-09EE-4E0A-A58F-A6440DDB9DD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803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1526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4756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0845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8082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0430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9695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463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2545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1027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8381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671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0312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1847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3033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6352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0117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4823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4765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394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4824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29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37291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1364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08921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207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48346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80850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38416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86534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13210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51320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03490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39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50864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40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5133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4966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43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95092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44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09289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45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1767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46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86264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47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510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043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110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209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208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CFE2-09EE-4E0A-A58F-A6440DDB9DDC}" type="slidenum">
              <a:rPr lang="es-PE" smtClean="0"/>
              <a:pPr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871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62A-E1FA-4838-B31A-E45F7BBF3877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109962A-E1FA-4838-B31A-E45F7BBF3877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109962A-E1FA-4838-B31A-E45F7BBF3877}" type="datetimeFigureOut">
              <a:rPr lang="es-PE" smtClean="0"/>
              <a:pPr/>
              <a:t>03/09/2012</a:t>
            </a:fld>
            <a:endParaRPr lang="es-PE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BC56A49-65BD-42A9-B908-8443719C4AC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8.jpeg"/><Relationship Id="rId7" Type="http://schemas.openxmlformats.org/officeDocument/2006/relationships/slide" Target="slide18.xml"/><Relationship Id="rId12" Type="http://schemas.openxmlformats.org/officeDocument/2006/relationships/slide" Target="slide2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23.xml"/><Relationship Id="rId5" Type="http://schemas.openxmlformats.org/officeDocument/2006/relationships/slide" Target="slide17.xml"/><Relationship Id="rId10" Type="http://schemas.openxmlformats.org/officeDocument/2006/relationships/slide" Target="slide22.xml"/><Relationship Id="rId4" Type="http://schemas.openxmlformats.org/officeDocument/2006/relationships/slide" Target="slide16.xml"/><Relationship Id="rId9" Type="http://schemas.openxmlformats.org/officeDocument/2006/relationships/slide" Target="slide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3573016"/>
            <a:ext cx="8496944" cy="2085216"/>
          </a:xfrm>
        </p:spPr>
        <p:txBody>
          <a:bodyPr>
            <a:noAutofit/>
          </a:bodyPr>
          <a:lstStyle/>
          <a:p>
            <a:r>
              <a:rPr lang="es-ES" sz="3200" dirty="0">
                <a:effectLst/>
              </a:rPr>
              <a:t>Planificación y Desarrollo de un Software basado en los principios de una Oficina de Gestión de Proyectos, Aplicado a la Municipalidad de Lima</a:t>
            </a:r>
            <a:r>
              <a:rPr lang="es-PE" sz="3200" dirty="0">
                <a:effectLst/>
              </a:rPr>
              <a:t/>
            </a:r>
            <a:br>
              <a:rPr lang="es-PE" sz="3200" dirty="0">
                <a:effectLst/>
              </a:rPr>
            </a:br>
            <a:r>
              <a:rPr lang="es-PE" sz="3000" dirty="0" smtClean="0"/>
              <a:t/>
            </a:r>
            <a:br>
              <a:rPr lang="es-PE" sz="3000" dirty="0" smtClean="0"/>
            </a:br>
            <a:endParaRPr lang="es-PE" sz="3000" dirty="0"/>
          </a:p>
        </p:txBody>
      </p:sp>
      <p:pic>
        <p:nvPicPr>
          <p:cNvPr id="1026" name="Picture 2" descr="C:\Users\Angel\Desktop\logo_municipalid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3267076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764705"/>
            <a:ext cx="7920880" cy="7920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PE" sz="2600" dirty="0" smtClean="0"/>
              <a:t>Interacción de grupos de procesos en una fase</a:t>
            </a:r>
            <a:endParaRPr lang="es-PE" sz="2600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556792"/>
            <a:ext cx="7777845" cy="433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>
            <a:hlinkClick r:id="rId4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Plan Estratégico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s-PE" dirty="0" smtClean="0"/>
              <a:t>	El </a:t>
            </a:r>
            <a:r>
              <a:rPr lang="es-PE" b="1" dirty="0" smtClean="0"/>
              <a:t>plan estratégico</a:t>
            </a:r>
            <a:r>
              <a:rPr lang="es-PE" dirty="0" smtClean="0"/>
              <a:t> es un programa de actuación que consiste en aclarar lo que pretendemos conseguir y cómo nos proponemos conseguirlo.</a:t>
            </a:r>
          </a:p>
          <a:p>
            <a:pPr>
              <a:buNone/>
            </a:pPr>
            <a:r>
              <a:rPr lang="es-PE" dirty="0" smtClean="0"/>
              <a:t>	Características: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Cuantitativo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Manifiesto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Temporal</a:t>
            </a:r>
            <a:endParaRPr lang="es-PE" dirty="0" smtClean="0"/>
          </a:p>
          <a:p>
            <a:endParaRPr lang="es-PE" dirty="0"/>
          </a:p>
        </p:txBody>
      </p:sp>
      <p:pic>
        <p:nvPicPr>
          <p:cNvPr id="1026" name="Picture 2" descr="http://1.bp.blogspot.com/_OIni8MOwQ3s/S8_FsUP6eTI/AAAAAAAAACc/6FYVuydoWPY/s1600/plan-estrategic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628800"/>
            <a:ext cx="3601064" cy="4536504"/>
          </a:xfrm>
          <a:prstGeom prst="rect">
            <a:avLst/>
          </a:prstGeom>
          <a:noFill/>
        </p:spPr>
      </p:pic>
      <p:sp>
        <p:nvSpPr>
          <p:cNvPr id="6" name="5 Rectángulo">
            <a:hlinkClick r:id="rId4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S" b="1" dirty="0"/>
              <a:t>Portafolio</a:t>
            </a:r>
            <a:r>
              <a:rPr lang="es-PE" b="1" dirty="0"/>
              <a:t/>
            </a:r>
            <a:br>
              <a:rPr lang="es-PE" b="1" dirty="0"/>
            </a:b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una colección de proyectos y/o programas y otros trabajos que son agrupados en conjunto para facilitar una gestión eficiente del trabajo para alcanzar los objetivos estratégicos de negocio.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14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PMBOK vs PRINCE2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PRINCE2 es una metodología práctica de Administración de Proyectos. </a:t>
            </a:r>
            <a:endParaRPr lang="es-PE" dirty="0" smtClean="0"/>
          </a:p>
          <a:p>
            <a:pPr lvl="0"/>
            <a:r>
              <a:rPr lang="es-ES" dirty="0" smtClean="0"/>
              <a:t>PMBOK es una fuente de información completa acerca de todos los aspectos de las mejores prácticas para la Administración de Proyectos</a:t>
            </a:r>
            <a:endParaRPr lang="es-PE" dirty="0" smtClean="0"/>
          </a:p>
          <a:p>
            <a:endParaRPr lang="es-PE" dirty="0"/>
          </a:p>
        </p:txBody>
      </p:sp>
      <p:pic>
        <p:nvPicPr>
          <p:cNvPr id="4" name="Picture 2" descr="http://a4.sphotos.ak.fbcdn.net/hphotos-ak-snc3/19036_227151205955_158440425955_3085945_5066167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5589240"/>
            <a:ext cx="4476750" cy="581026"/>
          </a:xfrm>
          <a:prstGeom prst="rect">
            <a:avLst/>
          </a:prstGeom>
          <a:noFill/>
        </p:spPr>
      </p:pic>
      <p:sp>
        <p:nvSpPr>
          <p:cNvPr id="6" name="5 Rectángulo">
            <a:hlinkClick r:id="rId4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Revisión del Estado del Arte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75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stado del Ar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>
            <a:hlinkClick r:id="rId4" action="ppaction://hlinksldjump"/>
          </p:cNvPr>
          <p:cNvSpPr txBox="1"/>
          <p:nvPr/>
        </p:nvSpPr>
        <p:spPr>
          <a:xfrm>
            <a:off x="35496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10" name="9 CuadroTexto">
            <a:hlinkClick r:id="rId5" action="ppaction://hlinksldjump"/>
          </p:cNvPr>
          <p:cNvSpPr txBox="1"/>
          <p:nvPr/>
        </p:nvSpPr>
        <p:spPr>
          <a:xfrm>
            <a:off x="521550" y="3717032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12" name="11 Rectángulo">
            <a:hlinkClick r:id="rId5" action="ppaction://hlinksldjump" tooltip="Mapa"/>
          </p:cNvPr>
          <p:cNvSpPr/>
          <p:nvPr/>
        </p:nvSpPr>
        <p:spPr>
          <a:xfrm>
            <a:off x="647564" y="3589923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12 Rectángulo">
            <a:hlinkClick r:id="rId4" action="ppaction://hlinksldjump" tooltip="Mapa"/>
          </p:cNvPr>
          <p:cNvSpPr/>
          <p:nvPr/>
        </p:nvSpPr>
        <p:spPr>
          <a:xfrm>
            <a:off x="-136140" y="2430180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13 Rectángulo">
            <a:hlinkClick r:id="rId6" action="ppaction://hlinksldjump" tooltip="Mapa"/>
          </p:cNvPr>
          <p:cNvSpPr/>
          <p:nvPr/>
        </p:nvSpPr>
        <p:spPr>
          <a:xfrm>
            <a:off x="-161242" y="515719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14 Rectángulo">
            <a:hlinkClick r:id="rId7" action="ppaction://hlinksldjump" tooltip="Mapa"/>
          </p:cNvPr>
          <p:cNvSpPr/>
          <p:nvPr/>
        </p:nvSpPr>
        <p:spPr>
          <a:xfrm>
            <a:off x="799964" y="5949280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15 Rectángulo">
            <a:hlinkClick r:id="rId8" action="ppaction://hlinksldjump" tooltip="Mapa"/>
          </p:cNvPr>
          <p:cNvSpPr/>
          <p:nvPr/>
        </p:nvSpPr>
        <p:spPr>
          <a:xfrm>
            <a:off x="2627784" y="5693220"/>
            <a:ext cx="2304256" cy="688107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16 Rectángulo">
            <a:hlinkClick r:id="rId9" action="ppaction://hlinksldjump" tooltip="Mapa"/>
          </p:cNvPr>
          <p:cNvSpPr/>
          <p:nvPr/>
        </p:nvSpPr>
        <p:spPr>
          <a:xfrm>
            <a:off x="6516216" y="5157192"/>
            <a:ext cx="2232248" cy="53602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17 Rectángulo">
            <a:hlinkClick r:id="rId10" action="ppaction://hlinksldjump" tooltip="Mapa"/>
          </p:cNvPr>
          <p:cNvSpPr/>
          <p:nvPr/>
        </p:nvSpPr>
        <p:spPr>
          <a:xfrm>
            <a:off x="6372200" y="3568938"/>
            <a:ext cx="2232248" cy="53602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18 Rectángulo">
            <a:hlinkClick r:id="rId11" action="ppaction://hlinksldjump" tooltip="Mapa"/>
          </p:cNvPr>
          <p:cNvSpPr/>
          <p:nvPr/>
        </p:nvSpPr>
        <p:spPr>
          <a:xfrm>
            <a:off x="4572000" y="1632368"/>
            <a:ext cx="3060340" cy="79781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19 Rectángulo">
            <a:hlinkClick r:id="rId12" action="ppaction://hlinksldjump" tooltip="Mapa"/>
          </p:cNvPr>
          <p:cNvSpPr/>
          <p:nvPr/>
        </p:nvSpPr>
        <p:spPr>
          <a:xfrm>
            <a:off x="2411760" y="260648"/>
            <a:ext cx="3060340" cy="79781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07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04664"/>
            <a:ext cx="7467600" cy="1143000"/>
          </a:xfrm>
        </p:spPr>
        <p:txBody>
          <a:bodyPr>
            <a:noAutofit/>
          </a:bodyPr>
          <a:lstStyle/>
          <a:p>
            <a:pPr lvl="1"/>
            <a:r>
              <a:rPr lang="es-PE" sz="2400" b="1" dirty="0" smtClean="0"/>
              <a:t/>
            </a:r>
            <a:br>
              <a:rPr lang="es-PE" sz="2400" b="1" dirty="0" smtClean="0"/>
            </a:br>
            <a:r>
              <a:rPr lang="es-PE" sz="2400" b="1" dirty="0"/>
              <a:t/>
            </a:r>
            <a:br>
              <a:rPr lang="es-PE" sz="2400" b="1" dirty="0"/>
            </a:br>
            <a:r>
              <a:rPr lang="es-PE" sz="2400" b="1" dirty="0" smtClean="0"/>
              <a:t/>
            </a:r>
            <a:br>
              <a:rPr lang="es-PE" sz="2400" b="1" dirty="0" smtClean="0"/>
            </a:br>
            <a:r>
              <a:rPr lang="es-PE" sz="2400" b="1" dirty="0"/>
              <a:t/>
            </a:r>
            <a:br>
              <a:rPr lang="es-PE" sz="2400" b="1" dirty="0"/>
            </a:br>
            <a:r>
              <a:rPr lang="es-PE" sz="2400" b="1" dirty="0" smtClean="0"/>
              <a:t/>
            </a:r>
            <a:br>
              <a:rPr lang="es-PE" sz="2400" b="1" dirty="0" smtClean="0"/>
            </a:br>
            <a:r>
              <a:rPr lang="es-PE" sz="2400" b="1" dirty="0"/>
              <a:t/>
            </a:r>
            <a:br>
              <a:rPr lang="es-PE" sz="2400" b="1" dirty="0"/>
            </a:br>
            <a:r>
              <a:rPr lang="es-PE" sz="2400" b="1" dirty="0" smtClean="0"/>
              <a:t/>
            </a:r>
            <a:br>
              <a:rPr lang="es-PE" sz="2400" b="1" dirty="0" smtClean="0"/>
            </a:br>
            <a:r>
              <a:rPr lang="es-PE" sz="2400" b="1" dirty="0"/>
              <a:t/>
            </a:r>
            <a:br>
              <a:rPr lang="es-PE" sz="2400" b="1" dirty="0"/>
            </a:br>
            <a:r>
              <a:rPr lang="es-PE" sz="2400" b="1" dirty="0" smtClean="0"/>
              <a:t/>
            </a:r>
            <a:br>
              <a:rPr lang="es-PE" sz="2400" b="1" dirty="0" smtClean="0"/>
            </a:br>
            <a:r>
              <a:rPr lang="es-PE" sz="2400" b="1" dirty="0"/>
              <a:t/>
            </a:r>
            <a:br>
              <a:rPr lang="es-PE" sz="2400" b="1" dirty="0"/>
            </a:br>
            <a:r>
              <a:rPr lang="es-PE" sz="2400" b="1" dirty="0" smtClean="0">
                <a:solidFill>
                  <a:schemeClr val="tx1"/>
                </a:solidFill>
              </a:rPr>
              <a:t>Taxonomía</a:t>
            </a:r>
            <a:r>
              <a:rPr lang="es-PE" sz="2400" b="1" dirty="0">
                <a:solidFill>
                  <a:schemeClr val="tx1"/>
                </a:solidFill>
              </a:rPr>
              <a:t/>
            </a:r>
            <a:br>
              <a:rPr lang="es-PE" sz="2400" b="1" dirty="0">
                <a:solidFill>
                  <a:schemeClr val="tx1"/>
                </a:solidFill>
              </a:rPr>
            </a:br>
            <a:r>
              <a:rPr lang="es-PE" b="1" dirty="0">
                <a:solidFill>
                  <a:schemeClr val="tx1"/>
                </a:solidFill>
              </a:rPr>
              <a:t> </a:t>
            </a:r>
            <a:r>
              <a:rPr lang="es-PE" sz="2400" b="1" dirty="0">
                <a:solidFill>
                  <a:schemeClr val="tx1"/>
                </a:solidFill>
              </a:rPr>
              <a:t/>
            </a:r>
            <a:br>
              <a:rPr lang="es-PE" sz="2400" b="1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Según el sistema de clasificación de la ACM de 1998 nuestra obra estaría referenciada en: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PE" b="1" i="1" dirty="0">
                <a:solidFill>
                  <a:schemeClr val="tx1"/>
                </a:solidFill>
              </a:rPr>
              <a:t>K. Computing </a:t>
            </a:r>
            <a:r>
              <a:rPr lang="es-PE" b="1" i="1" dirty="0" err="1">
                <a:solidFill>
                  <a:schemeClr val="tx1"/>
                </a:solidFill>
              </a:rPr>
              <a:t>Milieux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PE" i="1" dirty="0">
                <a:solidFill>
                  <a:schemeClr val="tx1"/>
                </a:solidFill>
              </a:rPr>
              <a:t>(Los Ambientes de Informática)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PE" b="1" i="1" dirty="0">
                <a:solidFill>
                  <a:schemeClr val="tx1"/>
                </a:solidFill>
              </a:rPr>
              <a:t>	</a:t>
            </a:r>
            <a:r>
              <a:rPr lang="en-US" b="1" i="1" dirty="0">
                <a:solidFill>
                  <a:schemeClr val="tx1"/>
                </a:solidFill>
              </a:rPr>
              <a:t>K.6. Management of Computing and Information Systems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ES" i="1" dirty="0">
                <a:solidFill>
                  <a:schemeClr val="tx1"/>
                </a:solidFill>
              </a:rPr>
              <a:t>(Gestión de Sistemas Informáticos y de Información)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ES" i="1" dirty="0">
                <a:solidFill>
                  <a:schemeClr val="tx1"/>
                </a:solidFill>
              </a:rPr>
              <a:t>		</a:t>
            </a:r>
            <a:r>
              <a:rPr lang="es-ES" b="1" i="1" dirty="0">
                <a:solidFill>
                  <a:schemeClr val="tx1"/>
                </a:solidFill>
              </a:rPr>
              <a:t>K.6.1Project and </a:t>
            </a:r>
            <a:r>
              <a:rPr lang="es-ES" b="1" i="1" dirty="0" err="1">
                <a:solidFill>
                  <a:schemeClr val="tx1"/>
                </a:solidFill>
              </a:rPr>
              <a:t>People</a:t>
            </a:r>
            <a:r>
              <a:rPr lang="es-ES" b="1" i="1" dirty="0">
                <a:solidFill>
                  <a:schemeClr val="tx1"/>
                </a:solidFill>
              </a:rPr>
              <a:t> Management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ES" i="1" dirty="0">
                <a:solidFill>
                  <a:schemeClr val="tx1"/>
                </a:solidFill>
              </a:rPr>
              <a:t>			(Gestión de Proyectos y Personas)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ES" b="1" i="1" dirty="0" err="1">
                <a:solidFill>
                  <a:schemeClr val="tx1"/>
                </a:solidFill>
              </a:rPr>
              <a:t>Strategic</a:t>
            </a:r>
            <a:r>
              <a:rPr lang="es-ES" b="1" i="1" dirty="0">
                <a:solidFill>
                  <a:schemeClr val="tx1"/>
                </a:solidFill>
              </a:rPr>
              <a:t> Information </a:t>
            </a:r>
            <a:r>
              <a:rPr lang="es-ES" b="1" i="1" dirty="0" err="1">
                <a:solidFill>
                  <a:schemeClr val="tx1"/>
                </a:solidFill>
              </a:rPr>
              <a:t>Systems</a:t>
            </a:r>
            <a:r>
              <a:rPr lang="es-ES" b="1" i="1" dirty="0">
                <a:solidFill>
                  <a:schemeClr val="tx1"/>
                </a:solidFill>
              </a:rPr>
              <a:t> </a:t>
            </a:r>
            <a:r>
              <a:rPr lang="es-ES" b="1" i="1" dirty="0" err="1">
                <a:solidFill>
                  <a:schemeClr val="tx1"/>
                </a:solidFill>
              </a:rPr>
              <a:t>Planning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r>
              <a:rPr lang="es-ES" i="1" dirty="0">
                <a:solidFill>
                  <a:schemeClr val="tx1"/>
                </a:solidFill>
              </a:rPr>
              <a:t>(Sistemas De Información Estratégicos De Planificación)</a:t>
            </a:r>
            <a:r>
              <a:rPr lang="es-PE" sz="2000" dirty="0">
                <a:solidFill>
                  <a:schemeClr val="tx1"/>
                </a:solidFill>
              </a:rPr>
              <a:t/>
            </a:r>
            <a:br>
              <a:rPr lang="es-PE" sz="2000" dirty="0">
                <a:solidFill>
                  <a:schemeClr val="tx1"/>
                </a:solidFill>
              </a:rPr>
            </a:br>
            <a:endParaRPr lang="es-PE" sz="5400" dirty="0">
              <a:solidFill>
                <a:schemeClr val="tx1"/>
              </a:solidFill>
            </a:endParaRPr>
          </a:p>
        </p:txBody>
      </p:sp>
      <p:sp>
        <p:nvSpPr>
          <p:cNvPr id="6" name="5 Rectángulo">
            <a:hlinkClick r:id="rId3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86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620688"/>
            <a:ext cx="7467600" cy="4525963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es-PE" dirty="0" smtClean="0"/>
              <a:t>Metodologías</a:t>
            </a:r>
          </a:p>
          <a:p>
            <a:pPr marL="36576" indent="0">
              <a:buNone/>
            </a:pPr>
            <a:endParaRPr lang="es-PE" dirty="0"/>
          </a:p>
          <a:p>
            <a:pPr marL="36576" indent="0">
              <a:buNone/>
            </a:pPr>
            <a:r>
              <a:rPr lang="es-ES" sz="2400" dirty="0" smtClean="0"/>
              <a:t>La </a:t>
            </a:r>
            <a:r>
              <a:rPr lang="es-ES" sz="2400" dirty="0"/>
              <a:t>Administración de Proyectos es considerada actualmente como una necesidad. Los aumentos crecientes de complejidad en proyectos y de restricciones de tiempo y costo necesitan una administración profesional y centralizada de proyectos para maximizar las probabilidades de éxito. </a:t>
            </a:r>
            <a:endParaRPr lang="es-PE" sz="2400" dirty="0" smtClean="0"/>
          </a:p>
          <a:p>
            <a:pPr marL="36576" indent="0">
              <a:buNone/>
            </a:pPr>
            <a:endParaRPr lang="es-PE" dirty="0"/>
          </a:p>
          <a:p>
            <a:r>
              <a:rPr lang="es-PE" dirty="0" smtClean="0"/>
              <a:t>	PMI</a:t>
            </a:r>
          </a:p>
          <a:p>
            <a:r>
              <a:rPr lang="es-PE" dirty="0"/>
              <a:t>	</a:t>
            </a:r>
            <a:r>
              <a:rPr lang="es-PE" dirty="0" smtClean="0"/>
              <a:t>PRINCE2</a:t>
            </a:r>
            <a:endParaRPr lang="es-PE" dirty="0"/>
          </a:p>
        </p:txBody>
      </p:sp>
      <p:sp>
        <p:nvSpPr>
          <p:cNvPr id="4" name="3 Rectángulo">
            <a:hlinkClick r:id="rId3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303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Prince2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lvl="2" indent="0">
              <a:buClr>
                <a:schemeClr val="accent1"/>
              </a:buClr>
              <a:buSzPct val="80000"/>
              <a:buNone/>
            </a:pPr>
            <a:r>
              <a:rPr lang="es-ES" b="1" dirty="0" smtClean="0"/>
              <a:t>Procesos</a:t>
            </a:r>
          </a:p>
          <a:p>
            <a:pPr marL="36576" lvl="2" indent="0">
              <a:buClr>
                <a:schemeClr val="accent1"/>
              </a:buClr>
              <a:buSzPct val="80000"/>
              <a:buNone/>
            </a:pPr>
            <a:endParaRPr lang="es-PE" sz="1400" b="1" dirty="0"/>
          </a:p>
          <a:p>
            <a:r>
              <a:rPr lang="es-ES" sz="1400" b="1" dirty="0"/>
              <a:t>Dirección de un Proyecto: DP (</a:t>
            </a:r>
            <a:r>
              <a:rPr lang="es-ES" sz="1400" b="1" dirty="0" err="1"/>
              <a:t>Directing</a:t>
            </a:r>
            <a:r>
              <a:rPr lang="es-ES" sz="1400" b="1" dirty="0"/>
              <a:t> a Project</a:t>
            </a:r>
            <a:r>
              <a:rPr lang="es-ES" sz="1400" b="1" dirty="0" smtClean="0"/>
              <a:t>)</a:t>
            </a:r>
            <a:r>
              <a:rPr lang="es-ES" sz="1400" dirty="0"/>
              <a:t> </a:t>
            </a:r>
            <a:endParaRPr lang="es-PE" sz="1400" dirty="0"/>
          </a:p>
          <a:p>
            <a:r>
              <a:rPr lang="es-ES" sz="1400" b="1" dirty="0"/>
              <a:t>Puesta en Marcha de un Proyecto: SU (</a:t>
            </a:r>
            <a:r>
              <a:rPr lang="es-ES" sz="1400" b="1" dirty="0" err="1"/>
              <a:t>Starting</a:t>
            </a:r>
            <a:r>
              <a:rPr lang="es-ES" sz="1400" b="1" dirty="0"/>
              <a:t> Up a Project)</a:t>
            </a:r>
            <a:endParaRPr lang="es-PE" sz="1400" dirty="0"/>
          </a:p>
          <a:p>
            <a:r>
              <a:rPr lang="es-ES" sz="1400" b="1" dirty="0"/>
              <a:t>Iniciar un Proyecto: IP (</a:t>
            </a:r>
            <a:r>
              <a:rPr lang="es-ES" sz="1400" b="1" dirty="0" err="1"/>
              <a:t>Initiating</a:t>
            </a:r>
            <a:r>
              <a:rPr lang="es-ES" sz="1400" b="1" dirty="0"/>
              <a:t> a Project)</a:t>
            </a:r>
            <a:endParaRPr lang="es-PE" sz="1400" dirty="0"/>
          </a:p>
          <a:p>
            <a:r>
              <a:rPr lang="es-ES" sz="1400" b="1" dirty="0"/>
              <a:t>Control de una Fase: CS (</a:t>
            </a:r>
            <a:r>
              <a:rPr lang="es-ES" sz="1400" b="1" dirty="0" err="1"/>
              <a:t>Controlling</a:t>
            </a:r>
            <a:r>
              <a:rPr lang="es-ES" sz="1400" b="1" dirty="0"/>
              <a:t> a Stage)</a:t>
            </a:r>
            <a:endParaRPr lang="es-PE" sz="1400" dirty="0"/>
          </a:p>
          <a:p>
            <a:r>
              <a:rPr lang="es-ES" sz="1400" dirty="0"/>
              <a:t> </a:t>
            </a:r>
            <a:r>
              <a:rPr lang="es-ES" sz="1400" b="1" dirty="0"/>
              <a:t>Gestión de los Límites de Fase: SB (</a:t>
            </a:r>
            <a:r>
              <a:rPr lang="es-ES" sz="1400" b="1" dirty="0" err="1"/>
              <a:t>Managing</a:t>
            </a:r>
            <a:r>
              <a:rPr lang="es-ES" sz="1400" b="1" dirty="0"/>
              <a:t> a Stage </a:t>
            </a:r>
            <a:r>
              <a:rPr lang="es-ES" sz="1400" b="1" dirty="0" err="1"/>
              <a:t>Boundary</a:t>
            </a:r>
            <a:r>
              <a:rPr lang="es-ES" sz="1400" b="1" dirty="0"/>
              <a:t>)</a:t>
            </a:r>
            <a:endParaRPr lang="es-PE" sz="1400" dirty="0"/>
          </a:p>
          <a:p>
            <a:r>
              <a:rPr lang="es-ES" sz="1400" b="1" dirty="0"/>
              <a:t>Gestión de la Entrega de Productos: MP (</a:t>
            </a:r>
            <a:r>
              <a:rPr lang="es-ES" sz="1400" b="1" dirty="0" err="1"/>
              <a:t>Managing</a:t>
            </a:r>
            <a:r>
              <a:rPr lang="es-ES" sz="1400" b="1" dirty="0"/>
              <a:t> </a:t>
            </a:r>
            <a:r>
              <a:rPr lang="es-ES" sz="1400" b="1" dirty="0" err="1"/>
              <a:t>Product</a:t>
            </a:r>
            <a:r>
              <a:rPr lang="es-ES" sz="1400" b="1" dirty="0"/>
              <a:t> </a:t>
            </a:r>
            <a:r>
              <a:rPr lang="es-ES" sz="1400" b="1" dirty="0" err="1"/>
              <a:t>Delivery</a:t>
            </a:r>
            <a:r>
              <a:rPr lang="es-ES" sz="1400" b="1" dirty="0"/>
              <a:t>)</a:t>
            </a:r>
            <a:endParaRPr lang="es-PE" sz="1400" dirty="0"/>
          </a:p>
          <a:p>
            <a:r>
              <a:rPr lang="es-ES" sz="1400" b="1" dirty="0"/>
              <a:t>Cerrar un proyecto: CP (</a:t>
            </a:r>
            <a:r>
              <a:rPr lang="es-ES" sz="1400" b="1" dirty="0" err="1"/>
              <a:t>Closing</a:t>
            </a:r>
            <a:r>
              <a:rPr lang="es-ES" sz="1400" b="1" dirty="0"/>
              <a:t> a Project)</a:t>
            </a:r>
            <a:endParaRPr lang="es-PE" sz="1400" dirty="0"/>
          </a:p>
          <a:p>
            <a:endParaRPr lang="es-PE" sz="1000" dirty="0" smtClean="0"/>
          </a:p>
          <a:p>
            <a:endParaRPr lang="es-PE" sz="1000" dirty="0"/>
          </a:p>
          <a:p>
            <a:endParaRPr lang="es-PE" sz="1000" dirty="0"/>
          </a:p>
        </p:txBody>
      </p:sp>
      <p:sp>
        <p:nvSpPr>
          <p:cNvPr id="5" name="4 Rectángulo">
            <a:hlinkClick r:id="rId3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8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PMI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s-PE" dirty="0" smtClean="0"/>
              <a:t>Procesos</a:t>
            </a:r>
          </a:p>
          <a:p>
            <a:pPr marL="36576" indent="0">
              <a:buNone/>
            </a:pPr>
            <a:endParaRPr lang="es-PE" dirty="0"/>
          </a:p>
          <a:p>
            <a:r>
              <a:rPr lang="es-ES" sz="2000" b="1" dirty="0"/>
              <a:t>Grupo del Proceso de Inicialización</a:t>
            </a:r>
            <a:endParaRPr lang="es-PE" sz="2000" dirty="0"/>
          </a:p>
          <a:p>
            <a:r>
              <a:rPr lang="es-ES" sz="2000" b="1" dirty="0"/>
              <a:t>Grupo del Proceso de Planificación</a:t>
            </a:r>
            <a:endParaRPr lang="es-PE" sz="2000" dirty="0"/>
          </a:p>
          <a:p>
            <a:r>
              <a:rPr lang="es-ES" sz="2000" b="1" dirty="0"/>
              <a:t>Grupo del Proceso de Ejecución</a:t>
            </a:r>
            <a:endParaRPr lang="es-PE" sz="2000" dirty="0"/>
          </a:p>
          <a:p>
            <a:r>
              <a:rPr lang="es-ES" sz="2000" b="1" dirty="0"/>
              <a:t>Grupo del Proceso de Seguimiento y </a:t>
            </a:r>
            <a:r>
              <a:rPr lang="es-ES" sz="2000" b="1" dirty="0" smtClean="0"/>
              <a:t>Control</a:t>
            </a:r>
            <a:endParaRPr lang="es-PE" sz="2000" dirty="0"/>
          </a:p>
          <a:p>
            <a:r>
              <a:rPr lang="es-ES" sz="2000" b="1" dirty="0"/>
              <a:t>Grupo del Proceso de Cierre</a:t>
            </a:r>
            <a:endParaRPr lang="es-PE" sz="2000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5" name="4 Rectángulo">
            <a:hlinkClick r:id="rId3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78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Formulación del Problema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¿De qué manera un software de gestión de una oficina de gestión de proyectos puede mejorar la calidad y servicio en el desarrollo de las tareas de la gerencia de educación, cultura y deporte?</a:t>
            </a:r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s-ES" sz="2200" b="1" i="1" dirty="0">
                <a:solidFill>
                  <a:schemeClr val="tx1"/>
                </a:solidFill>
              </a:rPr>
              <a:t>METODOLOGIA PARA GERENCIAR PROYECTOS DE INVESTIGACION DE MERCADOS. UNA PROPUESTA PARA LA EMPRESA DATOS INFORMATION RESOURCES</a:t>
            </a:r>
            <a:r>
              <a:rPr lang="es-PE" b="1" dirty="0"/>
              <a:t/>
            </a:r>
            <a:br>
              <a:rPr lang="es-PE" b="1" dirty="0"/>
            </a:br>
            <a:endParaRPr lang="es-P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71443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>
            <a:hlinkClick r:id="rId4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23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s-ES" sz="2000" b="1" i="1" dirty="0">
                <a:solidFill>
                  <a:schemeClr val="tx1"/>
                </a:solidFill>
              </a:rPr>
              <a:t>ELABORACIÓN DE PLANES ESTRATEGICOS DE EJECUCION DE PROYECTOS (PEEP)</a:t>
            </a:r>
            <a:r>
              <a:rPr lang="es-PE" b="1" dirty="0"/>
              <a:t/>
            </a:r>
            <a:br>
              <a:rPr lang="es-PE" b="1" dirty="0"/>
            </a:b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268760"/>
            <a:ext cx="7992888" cy="5040560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s-ES" sz="3600" dirty="0"/>
              <a:t>La metodología tradicional de elaboración del PEEP considera</a:t>
            </a:r>
            <a:r>
              <a:rPr lang="es-ES" sz="3600" dirty="0" smtClean="0"/>
              <a:t>:</a:t>
            </a:r>
          </a:p>
          <a:p>
            <a:pPr marL="36576" indent="0">
              <a:buNone/>
            </a:pPr>
            <a:endParaRPr lang="es-PE" sz="3600" dirty="0"/>
          </a:p>
          <a:p>
            <a:pPr lvl="0"/>
            <a:r>
              <a:rPr lang="es-ES" sz="3300" dirty="0"/>
              <a:t>Un líder del proceso el cual debe recopilar la información existente</a:t>
            </a:r>
            <a:r>
              <a:rPr lang="es-ES" sz="3300" dirty="0" smtClean="0"/>
              <a:t>.</a:t>
            </a:r>
          </a:p>
          <a:p>
            <a:pPr lvl="0"/>
            <a:endParaRPr lang="es-PE" sz="3300" dirty="0"/>
          </a:p>
          <a:p>
            <a:pPr lvl="0"/>
            <a:r>
              <a:rPr lang="es-ES" sz="3300" dirty="0"/>
              <a:t>Presentar y discutir la información de manera individual con cada miembro del equipo de trabajo responsable de la ejecución de las faces o procesos gerenciales del proyecto, para obtener opiniones y luego integrar la misma en documentos borradores</a:t>
            </a:r>
            <a:r>
              <a:rPr lang="es-ES" sz="3300" dirty="0" smtClean="0"/>
              <a:t>.</a:t>
            </a:r>
          </a:p>
          <a:p>
            <a:pPr lvl="0"/>
            <a:endParaRPr lang="es-PE" sz="3300" dirty="0"/>
          </a:p>
          <a:p>
            <a:pPr lvl="0"/>
            <a:r>
              <a:rPr lang="es-ES" sz="3300" dirty="0"/>
              <a:t>Someter los documentos borradores, con las opiniones o posiciones individuales de los diferentes asesores de manera conjunta al equipo de trabajo, para lograr el cruce de los flujos de información y depurar/mejorar la calidad de la información y la toma de decisiones</a:t>
            </a:r>
            <a:r>
              <a:rPr lang="es-ES" sz="3300" dirty="0" smtClean="0"/>
              <a:t>.</a:t>
            </a:r>
          </a:p>
          <a:p>
            <a:pPr lvl="0"/>
            <a:endParaRPr lang="es-PE" sz="3300" dirty="0"/>
          </a:p>
          <a:p>
            <a:pPr lvl="0"/>
            <a:r>
              <a:rPr lang="es-ES" sz="3300" dirty="0"/>
              <a:t>Repetir el sometimiento hasta lograr el consenso del equipo de trabajo sobre el conjunto de acuerdos o decisiones tomadas y plasmadas en el PEEP</a:t>
            </a:r>
            <a:r>
              <a:rPr lang="es-ES" sz="3300" dirty="0" smtClean="0"/>
              <a:t>.</a:t>
            </a:r>
          </a:p>
          <a:p>
            <a:pPr lvl="0"/>
            <a:endParaRPr lang="es-PE" sz="3300" dirty="0"/>
          </a:p>
          <a:p>
            <a:pPr lvl="0"/>
            <a:r>
              <a:rPr lang="es-ES" sz="3300" dirty="0"/>
              <a:t>Obtener la aprobación del PEEP por el nivel jerárquico de corresponda.</a:t>
            </a:r>
            <a:endParaRPr lang="es-PE" sz="3300" dirty="0"/>
          </a:p>
          <a:p>
            <a:endParaRPr lang="es-PE" dirty="0"/>
          </a:p>
        </p:txBody>
      </p:sp>
      <p:sp>
        <p:nvSpPr>
          <p:cNvPr id="5" name="4 Rectángulo">
            <a:hlinkClick r:id="rId3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47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 b="1" i="1" dirty="0"/>
              <a:t>DISEÑO DE UN SISTEMA AUTOMATIZADO DE CONTROL Y GESTION DE PROYECTOS EN CVG EDELCA</a:t>
            </a:r>
            <a:endParaRPr lang="es-PE" sz="2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El sistema solución es una aplicación web estándar, con un portal disponible en la intranet de la empresa y estructurado en torno a una base de datos, un servidor de aplicaciones y clientes distribuidos </a:t>
            </a:r>
            <a:r>
              <a:rPr lang="es-ES" sz="1800" dirty="0" smtClean="0"/>
              <a:t>accediendo a </a:t>
            </a:r>
            <a:r>
              <a:rPr lang="es-ES" sz="1800" dirty="0"/>
              <a:t>través de los navegadores que cumpla con los requisitos de software libre, para ello actualmente en CVG EDELCA se encuentran operativos los navegadores Mozilla Firefox y Iceweasel, esta configuración permitirá una rápida actualización de la plataforma en caso de actualización, tanto del lado servidor como del lado cliente. Con respecto a la base de datos se tienen los siguientes manejadores en software libre: MySQL y Postgres pero al ver que MySQL contiene licencias y no se puede realizar transacciones de grandes magnitudes ni soporta una cantidad de data se optó por Postgres.</a:t>
            </a:r>
            <a:endParaRPr lang="es-PE" sz="1800" dirty="0"/>
          </a:p>
          <a:p>
            <a:endParaRPr lang="es-PE" dirty="0"/>
          </a:p>
        </p:txBody>
      </p:sp>
      <p:sp>
        <p:nvSpPr>
          <p:cNvPr id="5" name="4 Rectángulo">
            <a:hlinkClick r:id="rId3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37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 i="1" dirty="0"/>
              <a:t>DISEÑO DE UN SISTEMA INTEGRADO PARA EL CONTROL DE LA GESTION DE PROYECTOS DE LOS ORGANISMOS PUBLICOS VENEZOLANOS</a:t>
            </a:r>
            <a:endParaRPr lang="es-PE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807177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>
            <a:hlinkClick r:id="rId4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80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55816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73016"/>
            <a:ext cx="5972175" cy="306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>
            <a:hlinkClick r:id="rId5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282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>
            <a:hlinkClick r:id="rId4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29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 i="1" dirty="0"/>
              <a:t>PLANIFICACIÓN, ASIGNACIÓN DE RECURSOS Y CONTROL DE PROYECTOS DE LA DIVISIÓN GERENCIA DEL FONDO DE DESARROLLO DE LAS TELECOMUNICACIONES</a:t>
            </a:r>
            <a:endParaRPr lang="es-PE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4608512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4784"/>
            <a:ext cx="4248472" cy="4096512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  <a:miter lim="800000"/>
            <a:headEnd/>
            <a:tailEnd/>
          </a:ln>
        </p:spPr>
      </p:pic>
      <p:sp>
        <p:nvSpPr>
          <p:cNvPr id="6" name="5 Rectángulo">
            <a:hlinkClick r:id="rId5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18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Herramientas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sz="3200" b="1" dirty="0"/>
              <a:t>Herramienta para Modelado UML</a:t>
            </a:r>
            <a:endParaRPr lang="es-PE" sz="3200" dirty="0"/>
          </a:p>
          <a:p>
            <a:pPr lvl="0"/>
            <a:r>
              <a:rPr lang="es-PE" sz="3200" b="1" dirty="0"/>
              <a:t>Plataforma del Servidor</a:t>
            </a:r>
            <a:endParaRPr lang="es-PE" sz="3200" dirty="0"/>
          </a:p>
          <a:p>
            <a:pPr lvl="0"/>
            <a:r>
              <a:rPr lang="es-PE" sz="3200" b="1" dirty="0"/>
              <a:t>Servidor de Aplicaciones J2EE</a:t>
            </a:r>
            <a:endParaRPr lang="es-PE" sz="3200" dirty="0"/>
          </a:p>
          <a:p>
            <a:pPr lvl="0"/>
            <a:r>
              <a:rPr lang="es-PE" sz="3200" b="1" dirty="0"/>
              <a:t>Motor de Base de Datos</a:t>
            </a:r>
            <a:endParaRPr lang="es-PE" sz="3200" dirty="0"/>
          </a:p>
          <a:p>
            <a:pPr lvl="0"/>
            <a:r>
              <a:rPr lang="es-PE" sz="3200" b="1" dirty="0"/>
              <a:t>Aplicación para el Manejo de Cartas Gantt</a:t>
            </a:r>
            <a:endParaRPr lang="es-PE" sz="3200" dirty="0"/>
          </a:p>
          <a:p>
            <a:endParaRPr lang="es-PE" dirty="0"/>
          </a:p>
        </p:txBody>
      </p:sp>
      <p:sp>
        <p:nvSpPr>
          <p:cNvPr id="4" name="3 Rectángulo">
            <a:hlinkClick r:id="rId3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59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3688" y="2474892"/>
            <a:ext cx="669400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s-PE" sz="4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Propuesta </a:t>
            </a:r>
          </a:p>
          <a:p>
            <a:pPr algn="r">
              <a:spcBef>
                <a:spcPct val="0"/>
              </a:spcBef>
            </a:pPr>
            <a:r>
              <a:rPr lang="es-PE" sz="4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de </a:t>
            </a:r>
            <a:r>
              <a:rPr lang="es-PE" sz="46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Solución</a:t>
            </a:r>
          </a:p>
          <a:p>
            <a:pPr algn="r">
              <a:spcBef>
                <a:spcPct val="0"/>
              </a:spcBef>
            </a:pPr>
            <a:endParaRPr lang="es-PE" sz="46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39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16147"/>
              </p:ext>
            </p:extLst>
          </p:nvPr>
        </p:nvGraphicFramePr>
        <p:xfrm>
          <a:off x="0" y="0"/>
          <a:ext cx="9144000" cy="685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2532"/>
                <a:gridCol w="1163474"/>
                <a:gridCol w="1163474"/>
                <a:gridCol w="5654520"/>
              </a:tblGrid>
              <a:tr h="416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50" dirty="0">
                          <a:effectLst/>
                        </a:rPr>
                        <a:t>EDT</a:t>
                      </a:r>
                      <a:endParaRPr lang="es-PE" sz="1000" kern="5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Nivel de Esquema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Prioridad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Nombre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Software PMO – Municipalidad de Lima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Creación de usuarios y perfiles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416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1.1.1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Control de acceso a determinada información de acuerdo al perfil accedido.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Creación de Proyectos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1.2.1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Planeamiento de las etapas(actividades)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1.2.2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Presupuesto del proyecto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1.2.3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Asignación de Recursos Humanos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416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1.2.3.1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Definición de roles y responsabilidades de los recursos dentro del proyecto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1.2.4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Adjunción de documentos iniciales del proyecto.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Gestión de Proyectos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Desarrollo de las actividades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416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 dirty="0">
                          <a:effectLst/>
                        </a:rPr>
                        <a:t>1</a:t>
                      </a:r>
                      <a:endParaRPr lang="es-PE" sz="1000" kern="5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Actualización del estado de las tareas por parte de los involucrados.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416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1.3.1.2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Actualización de documentos de inconvenientes en la realización de tareas.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1.3.1.2.1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5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Petición de ayuda a la PMO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1.3.1.2.1.1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6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Creación del documento de petición de ayuda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416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1.3.1.2.1.2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6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Respuesta al documento de petición por parte de la PMO(asignación de experto y costo adicional al proyecto)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1.3.1.2.1.3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6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Actualización del documento de sucesos(Know-How)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1.3.1.3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Actualización del calendario de actividades según el avance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1.3.1.5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Actualización de gastos y adquisiciones según el avance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Cierre del proyecto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Evaluación de impacto del proyecto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1.3.3.1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Encuesta a los miembros involucrados del proyecto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1.3.3.2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Encuesta a los beneficiados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4038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1.3.3.3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 dirty="0">
                          <a:effectLst/>
                        </a:rPr>
                        <a:t>Realización del documento final por ambas partes de la encuesta</a:t>
                      </a:r>
                      <a:endParaRPr lang="es-PE" sz="1000" kern="5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  <a:tr h="2081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1.3.4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>
                          <a:effectLst/>
                        </a:rPr>
                        <a:t>3</a:t>
                      </a:r>
                      <a:endParaRPr lang="es-PE" sz="1000" kern="5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900" kern="50" dirty="0">
                          <a:effectLst/>
                        </a:rPr>
                        <a:t>Reportes según costos, recursos, avance, etc.</a:t>
                      </a:r>
                      <a:endParaRPr lang="es-PE" sz="1000" kern="5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57860" marR="5786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3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 General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ES" dirty="0" smtClean="0"/>
              <a:t>	</a:t>
            </a:r>
            <a:r>
              <a:rPr lang="es-ES" sz="2800" dirty="0" smtClean="0"/>
              <a:t>La subgerencia de educación no cuenta con una aplicación para el desarrollo de los proyectos, es por esto que el objetivo general de este trabajo es: </a:t>
            </a:r>
          </a:p>
          <a:p>
            <a:pPr>
              <a:buNone/>
            </a:pPr>
            <a:endParaRPr lang="es-PE" sz="2800" dirty="0" smtClean="0"/>
          </a:p>
          <a:p>
            <a:r>
              <a:rPr lang="es-ES" sz="2800" dirty="0"/>
              <a:t>Desarrollar una aplicación basada en los principios del Project Management Office (PMO) para la Municipalidad de Lima tomando como caso experimental la Gerencia de Educación, Cultura y Deporte de la Municipalidad de Lima. </a:t>
            </a:r>
            <a:endParaRPr lang="es-PE" sz="2800" dirty="0"/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" y="0"/>
            <a:ext cx="9140180" cy="684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4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s-PE" sz="2800" b="1" dirty="0" smtClean="0">
                <a:solidFill>
                  <a:schemeClr val="tx1"/>
                </a:solidFill>
              </a:rPr>
              <a:t>Módulo de gestión de Seguridad</a:t>
            </a:r>
            <a:r>
              <a:rPr lang="es-PE" sz="2800" b="1" dirty="0" smtClean="0"/>
              <a:t/>
            </a:r>
            <a:br>
              <a:rPr lang="es-PE" sz="2800" b="1" dirty="0" smtClean="0"/>
            </a:b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7467600" cy="4525963"/>
          </a:xfrm>
        </p:spPr>
        <p:txBody>
          <a:bodyPr/>
          <a:lstStyle/>
          <a:p>
            <a:pPr marL="36576" indent="0" algn="ctr">
              <a:buNone/>
            </a:pPr>
            <a:endParaRPr lang="es-PE" sz="1800" dirty="0"/>
          </a:p>
          <a:p>
            <a:r>
              <a:rPr lang="es-ES" sz="3200" dirty="0"/>
              <a:t>Registrar Usuarios</a:t>
            </a:r>
            <a:endParaRPr lang="es-PE" sz="3600" dirty="0"/>
          </a:p>
          <a:p>
            <a:r>
              <a:rPr lang="es-ES" sz="3200" dirty="0"/>
              <a:t>Crear Roles</a:t>
            </a:r>
            <a:endParaRPr lang="es-PE" sz="3600" dirty="0"/>
          </a:p>
          <a:p>
            <a:r>
              <a:rPr lang="es-ES" sz="3200" dirty="0"/>
              <a:t>Asignar Roles</a:t>
            </a:r>
            <a:endParaRPr lang="es-PE" sz="36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84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s-PE" sz="2800" b="1" dirty="0" smtClean="0">
                <a:solidFill>
                  <a:schemeClr val="tx1"/>
                </a:solidFill>
              </a:rPr>
              <a:t>Módulo de gestión de Archivos y Documentos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124744"/>
            <a:ext cx="7632848" cy="4608512"/>
          </a:xfrm>
        </p:spPr>
        <p:txBody>
          <a:bodyPr>
            <a:noAutofit/>
          </a:bodyPr>
          <a:lstStyle/>
          <a:p>
            <a:pPr marL="36576" indent="0" algn="ctr">
              <a:buNone/>
            </a:pPr>
            <a:endParaRPr lang="es-PE" sz="3200" dirty="0"/>
          </a:p>
          <a:p>
            <a:r>
              <a:rPr lang="es-ES" sz="2600" dirty="0" smtClean="0"/>
              <a:t>Crear jerarquía de archivos</a:t>
            </a:r>
          </a:p>
          <a:p>
            <a:r>
              <a:rPr lang="es-ES" sz="2600" dirty="0" smtClean="0"/>
              <a:t>Editar jerarquía de archivos</a:t>
            </a:r>
          </a:p>
          <a:p>
            <a:r>
              <a:rPr lang="es-ES" sz="2600" dirty="0" smtClean="0"/>
              <a:t>Eliminar jerarquía de archivos</a:t>
            </a:r>
          </a:p>
          <a:p>
            <a:r>
              <a:rPr lang="es-ES" sz="2600" dirty="0" smtClean="0"/>
              <a:t>Subir archivos</a:t>
            </a:r>
          </a:p>
          <a:p>
            <a:r>
              <a:rPr lang="es-ES" sz="2600" dirty="0" smtClean="0"/>
              <a:t>Crear Solicitudes de Expertos</a:t>
            </a:r>
            <a:endParaRPr lang="es-ES" sz="2600" dirty="0" smtClean="0"/>
          </a:p>
        </p:txBody>
      </p:sp>
    </p:spTree>
    <p:extLst>
      <p:ext uri="{BB962C8B-B14F-4D97-AF65-F5344CB8AC3E}">
        <p14:creationId xmlns:p14="http://schemas.microsoft.com/office/powerpoint/2010/main" val="23291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s-PE" sz="2800" b="1" dirty="0" smtClean="0">
                <a:solidFill>
                  <a:schemeClr val="tx1"/>
                </a:solidFill>
              </a:rPr>
              <a:t>Módulo de gestión de proyecto</a:t>
            </a:r>
            <a:r>
              <a:rPr lang="es-PE" sz="2800" b="1" dirty="0" smtClean="0"/>
              <a:t/>
            </a:r>
            <a:br>
              <a:rPr lang="es-PE" sz="2800" b="1" dirty="0" smtClean="0"/>
            </a:b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061048"/>
          </a:xfrm>
        </p:spPr>
        <p:txBody>
          <a:bodyPr>
            <a:normAutofit fontScale="85000" lnSpcReduction="20000"/>
          </a:bodyPr>
          <a:lstStyle/>
          <a:p>
            <a:r>
              <a:rPr lang="es-ES" sz="3200" dirty="0" smtClean="0"/>
              <a:t>Crear Proyecto</a:t>
            </a:r>
            <a:endParaRPr lang="es-PE" sz="3600" dirty="0"/>
          </a:p>
          <a:p>
            <a:r>
              <a:rPr lang="es-ES" sz="3200" dirty="0"/>
              <a:t>Aceptar </a:t>
            </a:r>
            <a:r>
              <a:rPr lang="es-ES" sz="3200" dirty="0" smtClean="0"/>
              <a:t>proyecto</a:t>
            </a:r>
            <a:endParaRPr lang="es-PE" sz="3600" dirty="0"/>
          </a:p>
          <a:p>
            <a:r>
              <a:rPr lang="es-ES" sz="3200" dirty="0"/>
              <a:t>Editar planeamiento (tareas</a:t>
            </a:r>
            <a:r>
              <a:rPr lang="es-ES" sz="3200" dirty="0" smtClean="0"/>
              <a:t>)</a:t>
            </a:r>
            <a:endParaRPr lang="es-PE" sz="3600" dirty="0"/>
          </a:p>
          <a:p>
            <a:r>
              <a:rPr lang="es-ES" sz="3200" dirty="0"/>
              <a:t>Ingresar </a:t>
            </a:r>
            <a:r>
              <a:rPr lang="es-ES" sz="3200" dirty="0" smtClean="0"/>
              <a:t>avance</a:t>
            </a:r>
            <a:endParaRPr lang="es-PE" sz="3600" dirty="0"/>
          </a:p>
          <a:p>
            <a:r>
              <a:rPr lang="es-ES" sz="3200" dirty="0"/>
              <a:t>Asignar </a:t>
            </a:r>
            <a:r>
              <a:rPr lang="es-ES" sz="3200" dirty="0" smtClean="0"/>
              <a:t>RRHH</a:t>
            </a:r>
            <a:endParaRPr lang="es-PE" sz="3600" dirty="0"/>
          </a:p>
          <a:p>
            <a:r>
              <a:rPr lang="es-ES" sz="3200" dirty="0"/>
              <a:t>Liberar </a:t>
            </a:r>
            <a:r>
              <a:rPr lang="es-ES" sz="3200" dirty="0" smtClean="0"/>
              <a:t>RRHH</a:t>
            </a:r>
            <a:endParaRPr lang="es-PE" sz="3600" dirty="0"/>
          </a:p>
          <a:p>
            <a:r>
              <a:rPr lang="es-ES" sz="3200" dirty="0"/>
              <a:t>Revisar solicitudes a </a:t>
            </a:r>
            <a:r>
              <a:rPr lang="es-ES" sz="3200" dirty="0" smtClean="0"/>
              <a:t>expertos</a:t>
            </a:r>
            <a:endParaRPr lang="es-PE" sz="3600" dirty="0"/>
          </a:p>
          <a:p>
            <a:r>
              <a:rPr lang="es-ES" sz="3200" dirty="0"/>
              <a:t>Enlazar Documento</a:t>
            </a:r>
            <a:endParaRPr lang="es-PE" sz="3600" dirty="0"/>
          </a:p>
          <a:p>
            <a:r>
              <a:rPr lang="es-ES" sz="3200" dirty="0" smtClean="0"/>
              <a:t>Aprobar </a:t>
            </a:r>
            <a:r>
              <a:rPr lang="es-ES" sz="3200" dirty="0"/>
              <a:t>solicitudes de expertos</a:t>
            </a:r>
            <a:endParaRPr lang="es-PE" sz="36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556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s-PE" sz="2800" b="1" dirty="0" smtClean="0">
                <a:solidFill>
                  <a:schemeClr val="tx1"/>
                </a:solidFill>
              </a:rPr>
              <a:t>Módulo de Recursos Humanos</a:t>
            </a:r>
            <a:br>
              <a:rPr lang="es-PE" sz="2800" b="1" dirty="0" smtClean="0">
                <a:solidFill>
                  <a:schemeClr val="tx1"/>
                </a:solidFill>
              </a:rPr>
            </a:b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Registrar </a:t>
            </a:r>
            <a:r>
              <a:rPr lang="es-ES" sz="2800" dirty="0" smtClean="0"/>
              <a:t>personal</a:t>
            </a:r>
            <a:endParaRPr lang="es-ES" sz="2800" dirty="0"/>
          </a:p>
          <a:p>
            <a:r>
              <a:rPr lang="es-ES" sz="2800" dirty="0"/>
              <a:t>Editar </a:t>
            </a:r>
            <a:r>
              <a:rPr lang="es-ES" sz="2800" dirty="0" smtClean="0"/>
              <a:t>personal</a:t>
            </a:r>
            <a:endParaRPr lang="es-ES" sz="2800" dirty="0"/>
          </a:p>
          <a:p>
            <a:r>
              <a:rPr lang="es-ES" sz="2800" dirty="0"/>
              <a:t>Eliminar </a:t>
            </a:r>
            <a:r>
              <a:rPr lang="es-ES" sz="2800" dirty="0" smtClean="0"/>
              <a:t>personal</a:t>
            </a:r>
          </a:p>
          <a:p>
            <a:r>
              <a:rPr lang="es-ES" sz="2800" dirty="0" smtClean="0"/>
              <a:t>Crear </a:t>
            </a:r>
            <a:r>
              <a:rPr lang="es-ES" sz="2800" dirty="0"/>
              <a:t>agenda de experto.</a:t>
            </a:r>
            <a:endParaRPr lang="es-PE" sz="2800" dirty="0"/>
          </a:p>
          <a:p>
            <a:r>
              <a:rPr lang="es-ES" sz="2800" dirty="0"/>
              <a:t>Asignar experto a </a:t>
            </a:r>
            <a:r>
              <a:rPr lang="es-ES" sz="2800" dirty="0" smtClean="0"/>
              <a:t>solicitud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906023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s-PE" sz="2800" b="1" dirty="0" smtClean="0">
                <a:solidFill>
                  <a:schemeClr val="tx1"/>
                </a:solidFill>
              </a:rPr>
              <a:t>Módulo de evaluación de impacto</a:t>
            </a:r>
            <a:r>
              <a:rPr lang="es-PE" sz="3200" dirty="0" smtClean="0">
                <a:solidFill>
                  <a:schemeClr val="tx1"/>
                </a:solidFill>
              </a:rPr>
              <a:t/>
            </a:r>
            <a:br>
              <a:rPr lang="es-PE" sz="3200" dirty="0" smtClean="0">
                <a:solidFill>
                  <a:schemeClr val="tx1"/>
                </a:solidFill>
              </a:rPr>
            </a:b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Crear </a:t>
            </a:r>
            <a:r>
              <a:rPr lang="es-ES" sz="2800" dirty="0"/>
              <a:t>Planeamiento del proyecto </a:t>
            </a:r>
            <a:endParaRPr lang="es-PE" sz="2800" dirty="0"/>
          </a:p>
          <a:p>
            <a:r>
              <a:rPr lang="es-ES" sz="2800" dirty="0"/>
              <a:t>Establecer las tareas del proyecto</a:t>
            </a:r>
            <a:endParaRPr lang="es-PE" sz="2800" dirty="0"/>
          </a:p>
          <a:p>
            <a:r>
              <a:rPr lang="es-ES" sz="2800" dirty="0"/>
              <a:t>Consultar agenda de experto.</a:t>
            </a:r>
            <a:endParaRPr lang="es-PE" sz="28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58029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s-PE" sz="2800" b="1" dirty="0" smtClean="0">
                <a:solidFill>
                  <a:schemeClr val="tx1"/>
                </a:solidFill>
              </a:rPr>
              <a:t>Módulo de Reportes</a:t>
            </a:r>
            <a:br>
              <a:rPr lang="es-PE" sz="2800" b="1" dirty="0" smtClean="0">
                <a:solidFill>
                  <a:schemeClr val="tx1"/>
                </a:solidFill>
              </a:rPr>
            </a:b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600" dirty="0" smtClean="0"/>
              <a:t>Diagrama </a:t>
            </a:r>
            <a:r>
              <a:rPr lang="es-ES" sz="2600" dirty="0"/>
              <a:t>de Gantt del proyecto</a:t>
            </a:r>
            <a:endParaRPr lang="es-PE" sz="2600" dirty="0"/>
          </a:p>
          <a:p>
            <a:r>
              <a:rPr lang="es-ES" sz="2600" dirty="0"/>
              <a:t>Diagrama de Avance Ejecutado Vs. Programado </a:t>
            </a:r>
            <a:endParaRPr lang="es-PE" sz="2600" dirty="0"/>
          </a:p>
          <a:p>
            <a:r>
              <a:rPr lang="es-ES" sz="2600" dirty="0"/>
              <a:t>Consultar tiempos de experto por proyecto.</a:t>
            </a:r>
            <a:endParaRPr lang="es-PE" sz="26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46366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b="1" dirty="0"/>
              <a:t>Estructura del desarrollo Ágil</a:t>
            </a:r>
            <a:r>
              <a:rPr lang="es-ES" sz="3600" b="1" dirty="0" smtClean="0"/>
              <a:t>.</a:t>
            </a:r>
            <a:endParaRPr lang="es-PE" sz="3600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06489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53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Vista de Despliegue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36" y="1988840"/>
            <a:ext cx="4511032" cy="296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198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23928" y="4653136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s-PE" sz="4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CONTRUCCION</a:t>
            </a:r>
            <a:endParaRPr lang="es-PE" sz="46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9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600200"/>
            <a:ext cx="8568952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s-ES" dirty="0"/>
              <a:t>Desarrollar la aplicación en un 50% de su funcionalidad, sobre todo en lo que respecta a la administración de los proyectos.</a:t>
            </a:r>
            <a:endParaRPr lang="es-PE" dirty="0"/>
          </a:p>
          <a:p>
            <a:pPr lvl="0"/>
            <a:r>
              <a:rPr lang="es-ES" dirty="0"/>
              <a:t>Implementar la aplicación desarrollada como demostración y prueba de funcionalidad de una oficina de gestión de proyectos en la Subgerencia de Educación.</a:t>
            </a:r>
            <a:endParaRPr lang="es-PE" dirty="0"/>
          </a:p>
          <a:p>
            <a:pPr lvl="0"/>
            <a:r>
              <a:rPr lang="es-ES" dirty="0"/>
              <a:t>Posibilitar la posterior implementación  de la aplicación en todas las subgerencias de la Gerencia de Educación, Cultura y Deportes.</a:t>
            </a:r>
            <a:endParaRPr lang="es-PE" dirty="0"/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8136904" cy="864096"/>
          </a:xfrm>
        </p:spPr>
        <p:txBody>
          <a:bodyPr>
            <a:normAutofit fontScale="90000"/>
          </a:bodyPr>
          <a:lstStyle/>
          <a:p>
            <a:pPr lvl="0"/>
            <a:r>
              <a:rPr lang="es-PE" sz="4000" b="1" dirty="0"/>
              <a:t>Patrón MVC(</a:t>
            </a:r>
            <a:r>
              <a:rPr lang="es-PE" sz="4000" b="1" dirty="0" err="1"/>
              <a:t>Model</a:t>
            </a:r>
            <a:r>
              <a:rPr lang="es-PE" sz="4000" b="1" dirty="0"/>
              <a:t> View </a:t>
            </a:r>
            <a:r>
              <a:rPr lang="es-PE" sz="4000" b="1" dirty="0" err="1"/>
              <a:t>Controller</a:t>
            </a:r>
            <a:r>
              <a:rPr lang="es-PE" sz="4000" b="1" dirty="0" smtClean="0"/>
              <a:t>)</a:t>
            </a:r>
            <a:endParaRPr lang="es-P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10185233" cy="17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5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Framework </a:t>
            </a:r>
            <a:r>
              <a:rPr lang="es-ES" dirty="0" err="1" smtClean="0"/>
              <a:t>eFaps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40253"/>
              </p:ext>
            </p:extLst>
          </p:nvPr>
        </p:nvGraphicFramePr>
        <p:xfrm>
          <a:off x="827584" y="2296319"/>
          <a:ext cx="7467600" cy="3404792"/>
        </p:xfrm>
        <a:graphic>
          <a:graphicData uri="http://schemas.openxmlformats.org/drawingml/2006/table">
            <a:tbl>
              <a:tblPr/>
              <a:tblGrid>
                <a:gridCol w="1866900"/>
                <a:gridCol w="1866900"/>
                <a:gridCol w="1866900"/>
                <a:gridCol w="1866900"/>
              </a:tblGrid>
              <a:tr h="3404792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effectLst/>
                        </a:rPr>
                        <a:t>LINUX SERVER</a:t>
                      </a:r>
                      <a:endParaRPr lang="es-E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effectLst/>
                        </a:rPr>
                        <a:t>POSTGRESQL DATABASE</a:t>
                      </a:r>
                      <a:endParaRPr lang="es-E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effectLst/>
                        </a:rPr>
                        <a:t>JETTY/JBOSS APPS </a:t>
                      </a:r>
                      <a:r>
                        <a:rPr lang="es-ES" b="1" dirty="0" smtClean="0">
                          <a:effectLst/>
                        </a:rPr>
                        <a:t>SERVER</a:t>
                      </a:r>
                      <a:endParaRPr lang="es-E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effectLst/>
                        </a:rPr>
                        <a:t>JAVA LANGUAJE</a:t>
                      </a:r>
                      <a:endParaRPr lang="es-E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51" name="Picture 3" descr="Libre ER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94" y="3331965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bre E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478" y="4189215"/>
            <a:ext cx="952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Libre ER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470" y="3331965"/>
            <a:ext cx="952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bre ER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44" y="3331965"/>
            <a:ext cx="762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bre ER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30" y="3331965"/>
            <a:ext cx="952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442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de XML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&lt;</a:t>
            </a:r>
            <a:r>
              <a:rPr lang="en-US" dirty="0" err="1"/>
              <a:t>datamodel</a:t>
            </a:r>
            <a:r>
              <a:rPr lang="en-US" dirty="0"/>
              <a:t>-type  </a:t>
            </a:r>
            <a:r>
              <a:rPr lang="en-US" dirty="0" err="1"/>
              <a:t>xmlns</a:t>
            </a:r>
            <a:r>
              <a:rPr lang="en-US" dirty="0"/>
              <a:t>="http://www.efaps.org/xsd"</a:t>
            </a:r>
            <a:br>
              <a:rPr lang="en-US" dirty="0"/>
            </a:br>
            <a:r>
              <a:rPr lang="en-US" dirty="0"/>
              <a:t>                 </a:t>
            </a:r>
            <a:r>
              <a:rPr lang="en-US" dirty="0" err="1"/>
              <a:t>xmlns:xsi</a:t>
            </a:r>
            <a:r>
              <a:rPr lang="en-US" dirty="0"/>
              <a:t>="http://www.w3.org/2001/XMLSchema-instance"</a:t>
            </a:r>
            <a:br>
              <a:rPr lang="en-US" dirty="0"/>
            </a:br>
            <a:r>
              <a:rPr lang="en-US" dirty="0"/>
              <a:t>                 </a:t>
            </a:r>
            <a:r>
              <a:rPr lang="en-US" dirty="0" err="1"/>
              <a:t>xsi:schemaLocation</a:t>
            </a:r>
            <a:r>
              <a:rPr lang="en-US" dirty="0"/>
              <a:t>="http://www.efaps.org/xsd http://www.efaps.org/xsd/eFaps_1.0.xsd"&gt;</a:t>
            </a:r>
            <a:br>
              <a:rPr lang="en-US" dirty="0"/>
            </a:br>
            <a:r>
              <a:rPr lang="en-US" dirty="0"/>
              <a:t>  &lt;</a:t>
            </a:r>
            <a:r>
              <a:rPr lang="en-US" dirty="0" err="1"/>
              <a:t>uuid</a:t>
            </a:r>
            <a:r>
              <a:rPr lang="en-US" dirty="0"/>
              <a:t>&gt;0a67eae7-b31f-4bed-bb5e-d0c962b89023&lt;/</a:t>
            </a:r>
            <a:r>
              <a:rPr lang="en-US" dirty="0" err="1"/>
              <a:t>uuid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&lt;</a:t>
            </a:r>
            <a:r>
              <a:rPr lang="en-US" dirty="0" smtClean="0"/>
              <a:t>file-application&gt;MLM&lt;/</a:t>
            </a:r>
            <a:r>
              <a:rPr lang="en-US" dirty="0"/>
              <a:t>file-application&gt;</a:t>
            </a:r>
            <a:br>
              <a:rPr lang="en-US" dirty="0"/>
            </a:br>
            <a:r>
              <a:rPr lang="en-US" dirty="0"/>
              <a:t>  &lt;file-revision&gt;$Rev: 2509 $&lt;/file-revision&gt;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&lt;definition&gt;</a:t>
            </a:r>
            <a:br>
              <a:rPr lang="en-US" dirty="0"/>
            </a:br>
            <a:r>
              <a:rPr lang="en-US" dirty="0"/>
              <a:t>    &lt;version-expression&gt;(version==4) || (version==latest)&lt;/version-expression&gt;</a:t>
            </a:r>
            <a:br>
              <a:rPr lang="en-US" dirty="0"/>
            </a:br>
            <a:r>
              <a:rPr lang="en-US" dirty="0"/>
              <a:t>    &lt;name&gt;</a:t>
            </a:r>
            <a:r>
              <a:rPr lang="en-US" dirty="0" err="1"/>
              <a:t>Contacts_ClassClient</a:t>
            </a:r>
            <a:r>
              <a:rPr lang="en-US" dirty="0"/>
              <a:t>&lt;/name&gt;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&lt;purpose&gt;CLASSIFICATION&lt;/purpose&gt;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&lt;attribute&gt;</a:t>
            </a:r>
            <a:br>
              <a:rPr lang="en-US" dirty="0"/>
            </a:br>
            <a:r>
              <a:rPr lang="en-US" dirty="0"/>
              <a:t>      &lt;name&gt;OID&lt;/name&gt;</a:t>
            </a:r>
            <a:br>
              <a:rPr lang="en-US" dirty="0"/>
            </a:br>
            <a:r>
              <a:rPr lang="en-US" dirty="0"/>
              <a:t>      &lt;type&gt;OID&lt;/type&gt;</a:t>
            </a:r>
            <a:br>
              <a:rPr lang="en-US" dirty="0"/>
            </a:br>
            <a:r>
              <a:rPr lang="en-US" dirty="0"/>
              <a:t>      &lt;</a:t>
            </a:r>
            <a:r>
              <a:rPr lang="en-US" dirty="0" err="1"/>
              <a:t>sqltable</a:t>
            </a:r>
            <a:r>
              <a:rPr lang="en-US" dirty="0"/>
              <a:t>&gt;</a:t>
            </a:r>
            <a:r>
              <a:rPr lang="en-US" dirty="0" err="1"/>
              <a:t>Contacts_ClassSQLTable</a:t>
            </a:r>
            <a:r>
              <a:rPr lang="en-US" dirty="0"/>
              <a:t>&lt;/</a:t>
            </a:r>
            <a:r>
              <a:rPr lang="en-US" dirty="0" err="1"/>
              <a:t>sqltable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    &lt;</a:t>
            </a:r>
            <a:r>
              <a:rPr lang="en-US" dirty="0" err="1"/>
              <a:t>sqlcolumn</a:t>
            </a:r>
            <a:r>
              <a:rPr lang="en-US" dirty="0"/>
              <a:t>&gt;ID&lt;/</a:t>
            </a:r>
            <a:r>
              <a:rPr lang="en-US" dirty="0" err="1"/>
              <a:t>sqlcolumn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  &lt;/attribute&gt;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&lt;classifies type="</a:t>
            </a:r>
            <a:r>
              <a:rPr lang="en-US" dirty="0" err="1"/>
              <a:t>Contacts_Contact</a:t>
            </a:r>
            <a:r>
              <a:rPr lang="en-US" dirty="0"/>
              <a:t>" relation="Contacts_Contact2Class"/&gt;</a:t>
            </a:r>
            <a:br>
              <a:rPr lang="en-US" dirty="0"/>
            </a:br>
            <a:r>
              <a:rPr lang="en-US" dirty="0"/>
              <a:t>  &lt;/definition&gt;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datamodel</a:t>
            </a:r>
            <a:r>
              <a:rPr lang="en-US" dirty="0"/>
              <a:t>-type&gt;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9313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ngel\Desktop\Exposicion\DiagramadeCl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20" y="188640"/>
            <a:ext cx="9036496" cy="630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1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560" y="3501008"/>
            <a:ext cx="81724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s-PE" sz="4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Observaciones</a:t>
            </a:r>
            <a:r>
              <a:rPr lang="es-PE" sz="46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, conclusiones y </a:t>
            </a:r>
            <a:r>
              <a:rPr lang="es-PE" sz="46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recomendaciones</a:t>
            </a:r>
            <a:endParaRPr lang="es-PE" sz="46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84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Conclusiones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7848872" cy="4680520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s-ES" dirty="0" smtClean="0"/>
              <a:t>Después </a:t>
            </a:r>
            <a:r>
              <a:rPr lang="es-ES" dirty="0"/>
              <a:t>del trabajo realizado se ha concluido lo siguiente:</a:t>
            </a:r>
            <a:endParaRPr lang="es-PE" dirty="0"/>
          </a:p>
          <a:p>
            <a:pPr lvl="0"/>
            <a:r>
              <a:rPr lang="es-ES" dirty="0"/>
              <a:t>El análisis realizado a partir de los requerimientos del usuario final (Municipalidad de Lima), nos permitió incrementar nuestros conocimientos acerca de posibilidades de negocios y la variabilidad de los mismos.</a:t>
            </a:r>
          </a:p>
          <a:p>
            <a:pPr lvl="0"/>
            <a:r>
              <a:rPr lang="es-ES" dirty="0"/>
              <a:t>El sistema está diseñado en un principio para el manejo de proyectos en una municipalidad pero es fácilmente adaptable a las necesidades de otros negocios</a:t>
            </a:r>
            <a:r>
              <a:rPr lang="es-ES" dirty="0" smtClean="0"/>
              <a:t>.</a:t>
            </a:r>
          </a:p>
          <a:p>
            <a:pPr lvl="0"/>
            <a:r>
              <a:rPr lang="es-ES" dirty="0"/>
              <a:t>El administrar un proyecto adecuadamente permitirá al usuario culminar el proyecto satisfactoriamente y mediante el módulo de Gestión de Documentos por proyecto, generar una Base de Conocimiento utilizable para proyectos futuros.</a:t>
            </a:r>
          </a:p>
          <a:p>
            <a:pPr lvl="0"/>
            <a:r>
              <a:rPr lang="es-ES" dirty="0"/>
              <a:t>El fin de tener una Oficina de Proyectos se centra en poder resolver fácilmente los problemas que puedan ir apareciendo en el transcurso del proyecto a través de los Expertos evitando así los fracasos y pérdidas de dinero por no poseer el conocimiento para resolver un problema.</a:t>
            </a:r>
          </a:p>
          <a:p>
            <a:r>
              <a:rPr lang="es-ES" dirty="0"/>
              <a:t>La metodología ágil permitió llevar el control de todo el ciclo de vida del proyecto de manera organizada permitiendo desarrollar los requerimientos más relevantes sin presentar mayores retrasos y sobre todo cumplir con los atributos de calidad planteados</a:t>
            </a:r>
            <a:r>
              <a:rPr lang="es-ES" dirty="0" smtClean="0"/>
              <a:t>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973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Conclusiones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s-ES" dirty="0"/>
              <a:t>La selección de herramientas de trabajo como los </a:t>
            </a:r>
            <a:r>
              <a:rPr lang="es-ES" dirty="0" err="1"/>
              <a:t>frameworks</a:t>
            </a:r>
            <a:r>
              <a:rPr lang="es-ES" dirty="0"/>
              <a:t> en especial “</a:t>
            </a:r>
            <a:r>
              <a:rPr lang="es-ES" dirty="0" err="1"/>
              <a:t>eFaps</a:t>
            </a:r>
            <a:r>
              <a:rPr lang="es-ES" dirty="0"/>
              <a:t>”, usado para la implementación, ahorraron tiempo, pues el desarrollador ya no debe preocuparse por la configuración de archivos, Base de Datos e Interfaz.</a:t>
            </a:r>
          </a:p>
          <a:p>
            <a:pPr lvl="0"/>
            <a:r>
              <a:rPr lang="es-ES" dirty="0"/>
              <a:t>La arquitectura del sistema permitió el desarrollo del sistema de manera rápida y ordenada. Así mismo, se logró independizar la interfaz gráfica, la lógica de negocio y los datos, con ello se obtuvieron un sistema flexible y fácil de mantener. Si a futuro se requiere cambiar el motor de base de datos o el diseño de la interfaz de usuario, este cambio no originaría algún impacto en los componentes de la lógica de negocio.</a:t>
            </a:r>
          </a:p>
          <a:p>
            <a:pPr lvl="0"/>
            <a:r>
              <a:rPr lang="es-ES" dirty="0"/>
              <a:t>La administración de una Oficina de Proyectos no es factible para entidades pequeñas ya que acarrearía más gastos que beneficios, por el alto costo de profesionales especializados en ciertos campos; pero el administrar proyectos si es completamente necesario desde micro empresas hasta transnacionales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9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612442" y="3244334"/>
            <a:ext cx="1019831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s-PE" sz="46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3653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7624" y="3356992"/>
            <a:ext cx="6480048" cy="2301240"/>
          </a:xfrm>
        </p:spPr>
        <p:txBody>
          <a:bodyPr/>
          <a:lstStyle/>
          <a:p>
            <a:r>
              <a:rPr lang="es-PE" dirty="0" smtClean="0"/>
              <a:t>Marco REFERENCIAL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eorge\Desktop\Para tesis\marcoteoric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9144000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>
            <a:hlinkClick r:id="rId4" action="ppaction://hlinksldjump"/>
          </p:cNvPr>
          <p:cNvSpPr/>
          <p:nvPr/>
        </p:nvSpPr>
        <p:spPr>
          <a:xfrm>
            <a:off x="1979712" y="2800747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6 Rectángulo">
            <a:hlinkClick r:id="rId5" action="ppaction://hlinksldjump"/>
          </p:cNvPr>
          <p:cNvSpPr/>
          <p:nvPr/>
        </p:nvSpPr>
        <p:spPr>
          <a:xfrm>
            <a:off x="1855057" y="5301208"/>
            <a:ext cx="1224136" cy="288032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8 Rectángulo">
            <a:hlinkClick r:id="rId6" action="ppaction://hlinksldjump"/>
          </p:cNvPr>
          <p:cNvSpPr/>
          <p:nvPr/>
        </p:nvSpPr>
        <p:spPr>
          <a:xfrm>
            <a:off x="2095614" y="1484784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Rectángulo">
            <a:hlinkClick r:id="rId7" action="ppaction://hlinksldjump"/>
          </p:cNvPr>
          <p:cNvSpPr/>
          <p:nvPr/>
        </p:nvSpPr>
        <p:spPr>
          <a:xfrm>
            <a:off x="6804248" y="1412776"/>
            <a:ext cx="1008112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Según Joseph </a:t>
            </a:r>
            <a:r>
              <a:rPr lang="es-ES" dirty="0"/>
              <a:t>Phillips (2004), un proyecto es un esfuerzo temporal emprendido para crear un único producto o servicio</a:t>
            </a:r>
            <a:r>
              <a:rPr lang="es-ES" dirty="0" smtClean="0"/>
              <a:t>.</a:t>
            </a:r>
          </a:p>
          <a:p>
            <a:r>
              <a:rPr lang="es-ES" dirty="0"/>
              <a:t>P</a:t>
            </a:r>
            <a:r>
              <a:rPr lang="es-ES" dirty="0" smtClean="0"/>
              <a:t>ara </a:t>
            </a:r>
            <a:r>
              <a:rPr lang="es-ES" dirty="0" err="1"/>
              <a:t>Clifford</a:t>
            </a:r>
            <a:r>
              <a:rPr lang="es-ES" dirty="0"/>
              <a:t> Gray y Erick </a:t>
            </a:r>
            <a:r>
              <a:rPr lang="es-ES" dirty="0" err="1"/>
              <a:t>Larson</a:t>
            </a:r>
            <a:r>
              <a:rPr lang="es-ES" dirty="0"/>
              <a:t> (2002), un proyecto es un múltiple, no rutinario y único esfuerzo que se realiza para el logro de un objetivo u objetivos determinados</a:t>
            </a:r>
            <a:r>
              <a:rPr lang="es-ES" dirty="0" smtClean="0"/>
              <a:t>.</a:t>
            </a:r>
          </a:p>
          <a:p>
            <a:r>
              <a:rPr lang="es-ES" dirty="0"/>
              <a:t>Por otra parte, David I. </a:t>
            </a:r>
            <a:r>
              <a:rPr lang="es-ES" dirty="0" err="1"/>
              <a:t>Cleland</a:t>
            </a:r>
            <a:r>
              <a:rPr lang="es-ES" dirty="0"/>
              <a:t> y Lewis R. </a:t>
            </a:r>
            <a:r>
              <a:rPr lang="es-ES" dirty="0" err="1"/>
              <a:t>Ireland</a:t>
            </a:r>
            <a:r>
              <a:rPr lang="es-ES" dirty="0"/>
              <a:t> (2002) lo definen como cualquier empresa que tiene objetivos finales que representan valores específicos para ser utilizados en la satisfacción de alguna necesidad o deseo.</a:t>
            </a:r>
            <a:endParaRPr lang="es-PE" dirty="0"/>
          </a:p>
        </p:txBody>
      </p:sp>
      <p:sp>
        <p:nvSpPr>
          <p:cNvPr id="4" name="3 Rectángulo">
            <a:hlinkClick r:id="rId3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648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PE" sz="3400" dirty="0" smtClean="0"/>
              <a:t>Fases de un Proyecto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Ciclo de Vida del Proyecto</a:t>
            </a:r>
            <a:endParaRPr lang="es-P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88840"/>
            <a:ext cx="74771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>
            <a:hlinkClick r:id="rId4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83568" y="620688"/>
            <a:ext cx="73448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400" dirty="0" smtClean="0"/>
              <a:t>Grupo de Procesos del Proyecto</a:t>
            </a:r>
            <a:endParaRPr lang="es-PE" sz="3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556792"/>
            <a:ext cx="68580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>
            <a:hlinkClick r:id="rId4" action="ppaction://hlinksldjump" tooltip="Mapa"/>
          </p:cNvPr>
          <p:cNvSpPr/>
          <p:nvPr/>
        </p:nvSpPr>
        <p:spPr>
          <a:xfrm>
            <a:off x="8207896" y="6425952"/>
            <a:ext cx="936104" cy="432048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907</TotalTime>
  <Words>1620</Words>
  <Application>Microsoft Office PowerPoint</Application>
  <PresentationFormat>Presentación en pantalla (4:3)</PresentationFormat>
  <Paragraphs>291</Paragraphs>
  <Slides>47</Slides>
  <Notes>44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48" baseType="lpstr">
      <vt:lpstr>Técnico</vt:lpstr>
      <vt:lpstr>Planificación y Desarrollo de un Software basado en los principios de una Oficina de Gestión de Proyectos, Aplicado a la Municipalidad de Lima  </vt:lpstr>
      <vt:lpstr>Formulación del Problema</vt:lpstr>
      <vt:lpstr>Objetivo General</vt:lpstr>
      <vt:lpstr>Alcance</vt:lpstr>
      <vt:lpstr>Marco REFERENCIAL</vt:lpstr>
      <vt:lpstr>Presentación de PowerPoint</vt:lpstr>
      <vt:lpstr>Proyecto</vt:lpstr>
      <vt:lpstr>Ciclo de Vida del Proyecto</vt:lpstr>
      <vt:lpstr>Presentación de PowerPoint</vt:lpstr>
      <vt:lpstr>Presentación de PowerPoint</vt:lpstr>
      <vt:lpstr>Plan Estratégico</vt:lpstr>
      <vt:lpstr>Portafolio </vt:lpstr>
      <vt:lpstr>PMBOK vs PRINCE2</vt:lpstr>
      <vt:lpstr>Revisión del Estado del Arte</vt:lpstr>
      <vt:lpstr>Presentación de PowerPoint</vt:lpstr>
      <vt:lpstr>          Taxonomía   Según el sistema de clasificación de la ACM de 1998 nuestra obra estaría referenciada en: K. Computing Milieux (Los Ambientes de Informática)  K.6. Management of Computing and Information Systems (Gestión de Sistemas Informáticos y de Información)   K.6.1Project and People Management    (Gestión de Proyectos y Personas) Strategic Information Systems Planning (Sistemas De Información Estratégicos De Planificación) </vt:lpstr>
      <vt:lpstr>Presentación de PowerPoint</vt:lpstr>
      <vt:lpstr>Prince2</vt:lpstr>
      <vt:lpstr>PMI</vt:lpstr>
      <vt:lpstr>METODOLOGIA PARA GERENCIAR PROYECTOS DE INVESTIGACION DE MERCADOS. UNA PROPUESTA PARA LA EMPRESA DATOS INFORMATION RESOURCES </vt:lpstr>
      <vt:lpstr>ELABORACIÓN DE PLANES ESTRATEGICOS DE EJECUCION DE PROYECTOS (PEEP) </vt:lpstr>
      <vt:lpstr>DISEÑO DE UN SISTEMA AUTOMATIZADO DE CONTROL Y GESTION DE PROYECTOS EN CVG EDELCA</vt:lpstr>
      <vt:lpstr>DISEÑO DE UN SISTEMA INTEGRADO PARA EL CONTROL DE LA GESTION DE PROYECTOS DE LOS ORGANISMOS PUBLICOS VENEZOLANOS</vt:lpstr>
      <vt:lpstr>Presentación de PowerPoint</vt:lpstr>
      <vt:lpstr>Presentación de PowerPoint</vt:lpstr>
      <vt:lpstr>PLANIFICACIÓN, ASIGNACIÓN DE RECURSOS Y CONTROL DE PROYECTOS DE LA DIVISIÓN GERENCIA DEL FONDO DE DESARROLLO DE LAS TELECOMUNICACIONES</vt:lpstr>
      <vt:lpstr>Herramientas</vt:lpstr>
      <vt:lpstr>Presentación de PowerPoint</vt:lpstr>
      <vt:lpstr>Presentación de PowerPoint</vt:lpstr>
      <vt:lpstr>Presentación de PowerPoint</vt:lpstr>
      <vt:lpstr>Módulo de gestión de Seguridad </vt:lpstr>
      <vt:lpstr>Módulo de gestión de Archivos y Documentos</vt:lpstr>
      <vt:lpstr>Módulo de gestión de proyecto </vt:lpstr>
      <vt:lpstr>Módulo de Recursos Humanos </vt:lpstr>
      <vt:lpstr>Módulo de evaluación de impacto </vt:lpstr>
      <vt:lpstr>Módulo de Reportes </vt:lpstr>
      <vt:lpstr>Estructura del desarrollo Ágil.</vt:lpstr>
      <vt:lpstr>Vista de Despliegue</vt:lpstr>
      <vt:lpstr>Presentación de PowerPoint</vt:lpstr>
      <vt:lpstr>Patrón MVC(Model View Controller)</vt:lpstr>
      <vt:lpstr>Framework eFaps</vt:lpstr>
      <vt:lpstr>Uso de XML</vt:lpstr>
      <vt:lpstr>Presentación de PowerPoint</vt:lpstr>
      <vt:lpstr>Presentación de PowerPoint</vt:lpstr>
      <vt:lpstr>Conclusiones</vt:lpstr>
      <vt:lpstr>Conclusiones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Marco Teórico</dc:title>
  <dc:creator>George</dc:creator>
  <cp:lastModifiedBy>Jorge</cp:lastModifiedBy>
  <cp:revision>72</cp:revision>
  <dcterms:created xsi:type="dcterms:W3CDTF">2011-07-19T02:47:19Z</dcterms:created>
  <dcterms:modified xsi:type="dcterms:W3CDTF">2012-09-03T20:06:14Z</dcterms:modified>
</cp:coreProperties>
</file>