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sldIdLst>
    <p:sldId id="305" r:id="rId2"/>
    <p:sldId id="306" r:id="rId3"/>
    <p:sldId id="308" r:id="rId4"/>
    <p:sldId id="309" r:id="rId5"/>
    <p:sldId id="256" r:id="rId6"/>
    <p:sldId id="291" r:id="rId7"/>
    <p:sldId id="292" r:id="rId8"/>
    <p:sldId id="296" r:id="rId9"/>
    <p:sldId id="297" r:id="rId10"/>
    <p:sldId id="298" r:id="rId11"/>
    <p:sldId id="302" r:id="rId12"/>
    <p:sldId id="343" r:id="rId13"/>
    <p:sldId id="304" r:id="rId14"/>
    <p:sldId id="270" r:id="rId15"/>
    <p:sldId id="311" r:id="rId16"/>
    <p:sldId id="269" r:id="rId17"/>
    <p:sldId id="310" r:id="rId18"/>
    <p:sldId id="312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40" r:id="rId42"/>
    <p:sldId id="336" r:id="rId43"/>
    <p:sldId id="337" r:id="rId44"/>
    <p:sldId id="338" r:id="rId45"/>
    <p:sldId id="339" r:id="rId46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6" y="-5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27F6F-CE49-436F-A4FD-2173806D0249}" type="datetimeFigureOut">
              <a:rPr lang="es-PE" smtClean="0"/>
              <a:pPr/>
              <a:t>02/09/2012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FCFE2-09EE-4E0A-A58F-A6440DDB9DD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803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1526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4756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0845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8082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0430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9695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463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2545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10276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8381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6715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03124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18478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30333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23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6352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24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01176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25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48231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26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47655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27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3948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28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48247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29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37291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30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1364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08921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31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207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32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48346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33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80850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34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38416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35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86534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36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13210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37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51320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38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03490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39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50864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40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5133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4966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41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95092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42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09289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43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1767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44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86264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45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510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0430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110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2093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2081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8719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962A-E1FA-4838-B31A-E45F7BBF3877}" type="datetimeFigureOut">
              <a:rPr lang="es-PE" smtClean="0"/>
              <a:pPr/>
              <a:t>02/09/2012</a:t>
            </a:fld>
            <a:endParaRPr lang="es-PE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6A49-65BD-42A9-B908-8443719C4AC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962A-E1FA-4838-B31A-E45F7BBF3877}" type="datetimeFigureOut">
              <a:rPr lang="es-PE" smtClean="0"/>
              <a:pPr/>
              <a:t>02/09/2012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6A49-65BD-42A9-B908-8443719C4AC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962A-E1FA-4838-B31A-E45F7BBF3877}" type="datetimeFigureOut">
              <a:rPr lang="es-PE" smtClean="0"/>
              <a:pPr/>
              <a:t>02/09/2012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6A49-65BD-42A9-B908-8443719C4AC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962A-E1FA-4838-B31A-E45F7BBF3877}" type="datetimeFigureOut">
              <a:rPr lang="es-PE" smtClean="0"/>
              <a:pPr/>
              <a:t>02/09/2012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6A49-65BD-42A9-B908-8443719C4AC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962A-E1FA-4838-B31A-E45F7BBF3877}" type="datetimeFigureOut">
              <a:rPr lang="es-PE" smtClean="0"/>
              <a:pPr/>
              <a:t>02/09/2012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6A49-65BD-42A9-B908-8443719C4AC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962A-E1FA-4838-B31A-E45F7BBF3877}" type="datetimeFigureOut">
              <a:rPr lang="es-PE" smtClean="0"/>
              <a:pPr/>
              <a:t>02/09/2012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6A49-65BD-42A9-B908-8443719C4AC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962A-E1FA-4838-B31A-E45F7BBF3877}" type="datetimeFigureOut">
              <a:rPr lang="es-PE" smtClean="0"/>
              <a:pPr/>
              <a:t>02/09/2012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6A49-65BD-42A9-B908-8443719C4AC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962A-E1FA-4838-B31A-E45F7BBF3877}" type="datetimeFigureOut">
              <a:rPr lang="es-PE" smtClean="0"/>
              <a:pPr/>
              <a:t>02/09/2012</a:t>
            </a:fld>
            <a:endParaRPr lang="es-PE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C56A49-65BD-42A9-B908-8443719C4AC6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962A-E1FA-4838-B31A-E45F7BBF3877}" type="datetimeFigureOut">
              <a:rPr lang="es-PE" smtClean="0"/>
              <a:pPr/>
              <a:t>02/09/2012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6A49-65BD-42A9-B908-8443719C4AC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962A-E1FA-4838-B31A-E45F7BBF3877}" type="datetimeFigureOut">
              <a:rPr lang="es-PE" smtClean="0"/>
              <a:pPr/>
              <a:t>02/09/2012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BC56A49-65BD-42A9-B908-8443719C4AC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109962A-E1FA-4838-B31A-E45F7BBF3877}" type="datetimeFigureOut">
              <a:rPr lang="es-PE" smtClean="0"/>
              <a:pPr/>
              <a:t>02/09/2012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6A49-65BD-42A9-B908-8443719C4AC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109962A-E1FA-4838-B31A-E45F7BBF3877}" type="datetimeFigureOut">
              <a:rPr lang="es-PE" smtClean="0"/>
              <a:pPr/>
              <a:t>02/09/2012</a:t>
            </a:fld>
            <a:endParaRPr lang="es-PE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BC56A49-65BD-42A9-B908-8443719C4AC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8.jpeg"/><Relationship Id="rId7" Type="http://schemas.openxmlformats.org/officeDocument/2006/relationships/slide" Target="slide18.xml"/><Relationship Id="rId12" Type="http://schemas.openxmlformats.org/officeDocument/2006/relationships/slide" Target="slide2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slide" Target="slide23.xml"/><Relationship Id="rId5" Type="http://schemas.openxmlformats.org/officeDocument/2006/relationships/slide" Target="slide17.xml"/><Relationship Id="rId10" Type="http://schemas.openxmlformats.org/officeDocument/2006/relationships/slide" Target="slide22.xml"/><Relationship Id="rId4" Type="http://schemas.openxmlformats.org/officeDocument/2006/relationships/slide" Target="slide16.xml"/><Relationship Id="rId9" Type="http://schemas.openxmlformats.org/officeDocument/2006/relationships/slide" Target="slide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3573016"/>
            <a:ext cx="8496944" cy="2085216"/>
          </a:xfrm>
        </p:spPr>
        <p:txBody>
          <a:bodyPr>
            <a:noAutofit/>
          </a:bodyPr>
          <a:lstStyle/>
          <a:p>
            <a:r>
              <a:rPr lang="es-ES" sz="3200" dirty="0">
                <a:effectLst/>
              </a:rPr>
              <a:t>Planificación y Desarrollo de un Software basado en los principios de una Oficina de Gestión de Proyectos, Aplicado a la Municipalidad de Lima</a:t>
            </a:r>
            <a:r>
              <a:rPr lang="es-PE" sz="3200" dirty="0">
                <a:effectLst/>
              </a:rPr>
              <a:t/>
            </a:r>
            <a:br>
              <a:rPr lang="es-PE" sz="3200" dirty="0">
                <a:effectLst/>
              </a:rPr>
            </a:br>
            <a:r>
              <a:rPr lang="es-PE" sz="3000" dirty="0" smtClean="0"/>
              <a:t/>
            </a:r>
            <a:br>
              <a:rPr lang="es-PE" sz="3000" dirty="0" smtClean="0"/>
            </a:br>
            <a:endParaRPr lang="es-PE" sz="3000" dirty="0"/>
          </a:p>
        </p:txBody>
      </p:sp>
      <p:pic>
        <p:nvPicPr>
          <p:cNvPr id="1026" name="Picture 2" descr="C:\Users\Angel\Desktop\logo_municipalid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3267076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764705"/>
            <a:ext cx="7920880" cy="7920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PE" sz="2600" dirty="0" smtClean="0"/>
              <a:t>Interacción de grupos de procesos en una fase</a:t>
            </a:r>
            <a:endParaRPr lang="es-PE" sz="2600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556792"/>
            <a:ext cx="7777845" cy="4331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>
            <a:hlinkClick r:id="rId4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Plan Estratégico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s-PE" dirty="0" smtClean="0"/>
              <a:t>	El </a:t>
            </a:r>
            <a:r>
              <a:rPr lang="es-PE" b="1" dirty="0" smtClean="0"/>
              <a:t>plan estratégico</a:t>
            </a:r>
            <a:r>
              <a:rPr lang="es-PE" dirty="0" smtClean="0"/>
              <a:t> es un programa de actuación que consiste en aclarar lo que pretendemos conseguir y cómo nos proponemos conseguirlo.</a:t>
            </a:r>
          </a:p>
          <a:p>
            <a:pPr>
              <a:buNone/>
            </a:pPr>
            <a:r>
              <a:rPr lang="es-PE" dirty="0" smtClean="0"/>
              <a:t>	Características:</a:t>
            </a:r>
          </a:p>
          <a:p>
            <a:pPr lvl="1">
              <a:buFont typeface="Arial" pitchFamily="34" charset="0"/>
              <a:buChar char="•"/>
            </a:pPr>
            <a:r>
              <a:rPr lang="es-ES" dirty="0" smtClean="0"/>
              <a:t>Cuantitativo</a:t>
            </a:r>
          </a:p>
          <a:p>
            <a:pPr lvl="1">
              <a:buFont typeface="Arial" pitchFamily="34" charset="0"/>
              <a:buChar char="•"/>
            </a:pPr>
            <a:r>
              <a:rPr lang="es-ES" dirty="0" smtClean="0"/>
              <a:t>Manifiesto</a:t>
            </a:r>
          </a:p>
          <a:p>
            <a:pPr lvl="1">
              <a:buFont typeface="Arial" pitchFamily="34" charset="0"/>
              <a:buChar char="•"/>
            </a:pPr>
            <a:r>
              <a:rPr lang="es-ES" dirty="0" smtClean="0"/>
              <a:t>Temporal</a:t>
            </a:r>
            <a:endParaRPr lang="es-PE" dirty="0" smtClean="0"/>
          </a:p>
          <a:p>
            <a:endParaRPr lang="es-PE" dirty="0"/>
          </a:p>
        </p:txBody>
      </p:sp>
      <p:pic>
        <p:nvPicPr>
          <p:cNvPr id="1026" name="Picture 2" descr="http://1.bp.blogspot.com/_OIni8MOwQ3s/S8_FsUP6eTI/AAAAAAAAACc/6FYVuydoWPY/s1600/plan-estrategic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628800"/>
            <a:ext cx="3601064" cy="4536504"/>
          </a:xfrm>
          <a:prstGeom prst="rect">
            <a:avLst/>
          </a:prstGeom>
          <a:noFill/>
        </p:spPr>
      </p:pic>
      <p:sp>
        <p:nvSpPr>
          <p:cNvPr id="6" name="5 Rectángulo">
            <a:hlinkClick r:id="rId4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ES" b="1" dirty="0"/>
              <a:t>Portafolio</a:t>
            </a:r>
            <a:r>
              <a:rPr lang="es-PE" b="1" dirty="0"/>
              <a:t/>
            </a:r>
            <a:br>
              <a:rPr lang="es-PE" b="1" dirty="0"/>
            </a:b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Es una colección de proyectos y/o programas y otros trabajos que son agrupados en conjunto para facilitar una gestión eficiente del trabajo para alcanzar los objetivos estratégicos de negocio.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41420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PMBOK vs PRINCE2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PRINCE2 es una metodología práctica de Administración de Proyectos. </a:t>
            </a:r>
            <a:endParaRPr lang="es-PE" dirty="0" smtClean="0"/>
          </a:p>
          <a:p>
            <a:pPr lvl="0"/>
            <a:r>
              <a:rPr lang="es-ES" dirty="0" smtClean="0"/>
              <a:t>PMBOK es una fuente de información completa acerca de todos los aspectos de las mejores prácticas para la Administración de Proyectos</a:t>
            </a:r>
            <a:endParaRPr lang="es-PE" dirty="0" smtClean="0"/>
          </a:p>
          <a:p>
            <a:endParaRPr lang="es-PE" dirty="0"/>
          </a:p>
        </p:txBody>
      </p:sp>
      <p:pic>
        <p:nvPicPr>
          <p:cNvPr id="4" name="Picture 2" descr="http://a4.sphotos.ak.fbcdn.net/hphotos-ak-snc3/19036_227151205955_158440425955_3085945_5066167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5589240"/>
            <a:ext cx="4476750" cy="581026"/>
          </a:xfrm>
          <a:prstGeom prst="rect">
            <a:avLst/>
          </a:prstGeom>
          <a:noFill/>
        </p:spPr>
      </p:pic>
      <p:sp>
        <p:nvSpPr>
          <p:cNvPr id="6" name="5 Rectángulo">
            <a:hlinkClick r:id="rId4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Revisión del Estado del Arte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753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stado del Ar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>
            <a:hlinkClick r:id="rId4" action="ppaction://hlinksldjump"/>
          </p:cNvPr>
          <p:cNvSpPr txBox="1"/>
          <p:nvPr/>
        </p:nvSpPr>
        <p:spPr>
          <a:xfrm>
            <a:off x="35496" y="22768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dirty="0"/>
          </a:p>
        </p:txBody>
      </p:sp>
      <p:sp>
        <p:nvSpPr>
          <p:cNvPr id="10" name="9 CuadroTexto">
            <a:hlinkClick r:id="rId5" action="ppaction://hlinksldjump"/>
          </p:cNvPr>
          <p:cNvSpPr txBox="1"/>
          <p:nvPr/>
        </p:nvSpPr>
        <p:spPr>
          <a:xfrm>
            <a:off x="521550" y="3717032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dirty="0"/>
          </a:p>
        </p:txBody>
      </p:sp>
      <p:sp>
        <p:nvSpPr>
          <p:cNvPr id="12" name="11 Rectángulo">
            <a:hlinkClick r:id="rId5" action="ppaction://hlinksldjump" tooltip="Mapa"/>
          </p:cNvPr>
          <p:cNvSpPr/>
          <p:nvPr/>
        </p:nvSpPr>
        <p:spPr>
          <a:xfrm>
            <a:off x="647564" y="3589923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12 Rectángulo">
            <a:hlinkClick r:id="rId4" action="ppaction://hlinksldjump" tooltip="Mapa"/>
          </p:cNvPr>
          <p:cNvSpPr/>
          <p:nvPr/>
        </p:nvSpPr>
        <p:spPr>
          <a:xfrm>
            <a:off x="-136140" y="2430180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13 Rectángulo">
            <a:hlinkClick r:id="rId6" action="ppaction://hlinksldjump" tooltip="Mapa"/>
          </p:cNvPr>
          <p:cNvSpPr/>
          <p:nvPr/>
        </p:nvSpPr>
        <p:spPr>
          <a:xfrm>
            <a:off x="-161242" y="515719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14 Rectángulo">
            <a:hlinkClick r:id="rId7" action="ppaction://hlinksldjump" tooltip="Mapa"/>
          </p:cNvPr>
          <p:cNvSpPr/>
          <p:nvPr/>
        </p:nvSpPr>
        <p:spPr>
          <a:xfrm>
            <a:off x="799964" y="5949280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15 Rectángulo">
            <a:hlinkClick r:id="rId8" action="ppaction://hlinksldjump" tooltip="Mapa"/>
          </p:cNvPr>
          <p:cNvSpPr/>
          <p:nvPr/>
        </p:nvSpPr>
        <p:spPr>
          <a:xfrm>
            <a:off x="2627784" y="5693220"/>
            <a:ext cx="2304256" cy="688107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16 Rectángulo">
            <a:hlinkClick r:id="rId9" action="ppaction://hlinksldjump" tooltip="Mapa"/>
          </p:cNvPr>
          <p:cNvSpPr/>
          <p:nvPr/>
        </p:nvSpPr>
        <p:spPr>
          <a:xfrm>
            <a:off x="6516216" y="5157192"/>
            <a:ext cx="2232248" cy="53602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17 Rectángulo">
            <a:hlinkClick r:id="rId10" action="ppaction://hlinksldjump" tooltip="Mapa"/>
          </p:cNvPr>
          <p:cNvSpPr/>
          <p:nvPr/>
        </p:nvSpPr>
        <p:spPr>
          <a:xfrm>
            <a:off x="6372200" y="3568938"/>
            <a:ext cx="2232248" cy="53602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18 Rectángulo">
            <a:hlinkClick r:id="rId11" action="ppaction://hlinksldjump" tooltip="Mapa"/>
          </p:cNvPr>
          <p:cNvSpPr/>
          <p:nvPr/>
        </p:nvSpPr>
        <p:spPr>
          <a:xfrm>
            <a:off x="4572000" y="1632368"/>
            <a:ext cx="3060340" cy="797811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19 Rectángulo">
            <a:hlinkClick r:id="rId12" action="ppaction://hlinksldjump" tooltip="Mapa"/>
          </p:cNvPr>
          <p:cNvSpPr/>
          <p:nvPr/>
        </p:nvSpPr>
        <p:spPr>
          <a:xfrm>
            <a:off x="2411760" y="260648"/>
            <a:ext cx="3060340" cy="797811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07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404664"/>
            <a:ext cx="7467600" cy="1143000"/>
          </a:xfrm>
        </p:spPr>
        <p:txBody>
          <a:bodyPr>
            <a:noAutofit/>
          </a:bodyPr>
          <a:lstStyle/>
          <a:p>
            <a:pPr lvl="1"/>
            <a:r>
              <a:rPr lang="es-PE" sz="2400" b="1" dirty="0" smtClean="0"/>
              <a:t/>
            </a:r>
            <a:br>
              <a:rPr lang="es-PE" sz="2400" b="1" dirty="0" smtClean="0"/>
            </a:br>
            <a:r>
              <a:rPr lang="es-PE" sz="2400" b="1" dirty="0"/>
              <a:t/>
            </a:r>
            <a:br>
              <a:rPr lang="es-PE" sz="2400" b="1" dirty="0"/>
            </a:br>
            <a:r>
              <a:rPr lang="es-PE" sz="2400" b="1" dirty="0" smtClean="0"/>
              <a:t/>
            </a:r>
            <a:br>
              <a:rPr lang="es-PE" sz="2400" b="1" dirty="0" smtClean="0"/>
            </a:br>
            <a:r>
              <a:rPr lang="es-PE" sz="2400" b="1" dirty="0"/>
              <a:t/>
            </a:r>
            <a:br>
              <a:rPr lang="es-PE" sz="2400" b="1" dirty="0"/>
            </a:br>
            <a:r>
              <a:rPr lang="es-PE" sz="2400" b="1" dirty="0" smtClean="0"/>
              <a:t/>
            </a:r>
            <a:br>
              <a:rPr lang="es-PE" sz="2400" b="1" dirty="0" smtClean="0"/>
            </a:br>
            <a:r>
              <a:rPr lang="es-PE" sz="2400" b="1" dirty="0"/>
              <a:t/>
            </a:r>
            <a:br>
              <a:rPr lang="es-PE" sz="2400" b="1" dirty="0"/>
            </a:br>
            <a:r>
              <a:rPr lang="es-PE" sz="2400" b="1" dirty="0" smtClean="0"/>
              <a:t/>
            </a:r>
            <a:br>
              <a:rPr lang="es-PE" sz="2400" b="1" dirty="0" smtClean="0"/>
            </a:br>
            <a:r>
              <a:rPr lang="es-PE" sz="2400" b="1" dirty="0"/>
              <a:t/>
            </a:r>
            <a:br>
              <a:rPr lang="es-PE" sz="2400" b="1" dirty="0"/>
            </a:br>
            <a:r>
              <a:rPr lang="es-PE" sz="2400" b="1" dirty="0" smtClean="0"/>
              <a:t/>
            </a:r>
            <a:br>
              <a:rPr lang="es-PE" sz="2400" b="1" dirty="0" smtClean="0"/>
            </a:br>
            <a:r>
              <a:rPr lang="es-PE" sz="2400" b="1" dirty="0"/>
              <a:t/>
            </a:r>
            <a:br>
              <a:rPr lang="es-PE" sz="2400" b="1" dirty="0"/>
            </a:br>
            <a:r>
              <a:rPr lang="es-PE" sz="2400" b="1" dirty="0" smtClean="0">
                <a:solidFill>
                  <a:schemeClr val="tx1"/>
                </a:solidFill>
              </a:rPr>
              <a:t>Taxonomía</a:t>
            </a:r>
            <a:r>
              <a:rPr lang="es-PE" sz="2400" b="1" dirty="0">
                <a:solidFill>
                  <a:schemeClr val="tx1"/>
                </a:solidFill>
              </a:rPr>
              <a:t/>
            </a:r>
            <a:br>
              <a:rPr lang="es-PE" sz="2400" b="1" dirty="0">
                <a:solidFill>
                  <a:schemeClr val="tx1"/>
                </a:solidFill>
              </a:rPr>
            </a:br>
            <a:r>
              <a:rPr lang="es-PE" b="1" dirty="0">
                <a:solidFill>
                  <a:schemeClr val="tx1"/>
                </a:solidFill>
              </a:rPr>
              <a:t> </a:t>
            </a:r>
            <a:r>
              <a:rPr lang="es-PE" sz="2400" b="1" dirty="0">
                <a:solidFill>
                  <a:schemeClr val="tx1"/>
                </a:solidFill>
              </a:rPr>
              <a:t/>
            </a:r>
            <a:br>
              <a:rPr lang="es-PE" sz="2400" b="1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>Según el sistema de clasificación de la ACM de 1998 nuestra obra estaría referenciada en:</a:t>
            </a:r>
            <a:r>
              <a:rPr lang="es-PE" sz="2000" dirty="0">
                <a:solidFill>
                  <a:schemeClr val="tx1"/>
                </a:solidFill>
              </a:rPr>
              <a:t/>
            </a:r>
            <a:br>
              <a:rPr lang="es-PE" sz="2000" dirty="0">
                <a:solidFill>
                  <a:schemeClr val="tx1"/>
                </a:solidFill>
              </a:rPr>
            </a:br>
            <a:r>
              <a:rPr lang="es-PE" b="1" i="1" dirty="0">
                <a:solidFill>
                  <a:schemeClr val="tx1"/>
                </a:solidFill>
              </a:rPr>
              <a:t>K. Computing </a:t>
            </a:r>
            <a:r>
              <a:rPr lang="es-PE" b="1" i="1" dirty="0" err="1">
                <a:solidFill>
                  <a:schemeClr val="tx1"/>
                </a:solidFill>
              </a:rPr>
              <a:t>Milieux</a:t>
            </a:r>
            <a:r>
              <a:rPr lang="es-PE" sz="2000" dirty="0">
                <a:solidFill>
                  <a:schemeClr val="tx1"/>
                </a:solidFill>
              </a:rPr>
              <a:t/>
            </a:r>
            <a:br>
              <a:rPr lang="es-PE" sz="2000" dirty="0">
                <a:solidFill>
                  <a:schemeClr val="tx1"/>
                </a:solidFill>
              </a:rPr>
            </a:br>
            <a:r>
              <a:rPr lang="es-PE" i="1" dirty="0">
                <a:solidFill>
                  <a:schemeClr val="tx1"/>
                </a:solidFill>
              </a:rPr>
              <a:t>(Los Ambientes de Informática)</a:t>
            </a:r>
            <a:r>
              <a:rPr lang="es-PE" sz="2000" dirty="0">
                <a:solidFill>
                  <a:schemeClr val="tx1"/>
                </a:solidFill>
              </a:rPr>
              <a:t/>
            </a:r>
            <a:br>
              <a:rPr lang="es-PE" sz="2000" dirty="0">
                <a:solidFill>
                  <a:schemeClr val="tx1"/>
                </a:solidFill>
              </a:rPr>
            </a:br>
            <a:r>
              <a:rPr lang="es-PE" b="1" i="1" dirty="0">
                <a:solidFill>
                  <a:schemeClr val="tx1"/>
                </a:solidFill>
              </a:rPr>
              <a:t>	</a:t>
            </a:r>
            <a:r>
              <a:rPr lang="en-US" b="1" i="1" dirty="0">
                <a:solidFill>
                  <a:schemeClr val="tx1"/>
                </a:solidFill>
              </a:rPr>
              <a:t>K.6. Management of Computing and Information Systems</a:t>
            </a:r>
            <a:r>
              <a:rPr lang="es-PE" sz="2000" dirty="0">
                <a:solidFill>
                  <a:schemeClr val="tx1"/>
                </a:solidFill>
              </a:rPr>
              <a:t/>
            </a:r>
            <a:br>
              <a:rPr lang="es-PE" sz="2000" dirty="0">
                <a:solidFill>
                  <a:schemeClr val="tx1"/>
                </a:solidFill>
              </a:rPr>
            </a:br>
            <a:r>
              <a:rPr lang="es-ES" i="1" dirty="0">
                <a:solidFill>
                  <a:schemeClr val="tx1"/>
                </a:solidFill>
              </a:rPr>
              <a:t>(Gestión de Sistemas Informáticos y de Información)</a:t>
            </a:r>
            <a:r>
              <a:rPr lang="es-PE" sz="2000" dirty="0">
                <a:solidFill>
                  <a:schemeClr val="tx1"/>
                </a:solidFill>
              </a:rPr>
              <a:t/>
            </a:r>
            <a:br>
              <a:rPr lang="es-PE" sz="2000" dirty="0">
                <a:solidFill>
                  <a:schemeClr val="tx1"/>
                </a:solidFill>
              </a:rPr>
            </a:br>
            <a:r>
              <a:rPr lang="es-ES" i="1" dirty="0">
                <a:solidFill>
                  <a:schemeClr val="tx1"/>
                </a:solidFill>
              </a:rPr>
              <a:t>		</a:t>
            </a:r>
            <a:r>
              <a:rPr lang="es-ES" b="1" i="1" dirty="0">
                <a:solidFill>
                  <a:schemeClr val="tx1"/>
                </a:solidFill>
              </a:rPr>
              <a:t>K.6.1Project and </a:t>
            </a:r>
            <a:r>
              <a:rPr lang="es-ES" b="1" i="1" dirty="0" err="1">
                <a:solidFill>
                  <a:schemeClr val="tx1"/>
                </a:solidFill>
              </a:rPr>
              <a:t>People</a:t>
            </a:r>
            <a:r>
              <a:rPr lang="es-ES" b="1" i="1" dirty="0">
                <a:solidFill>
                  <a:schemeClr val="tx1"/>
                </a:solidFill>
              </a:rPr>
              <a:t> Management</a:t>
            </a:r>
            <a:r>
              <a:rPr lang="es-PE" sz="2000" dirty="0">
                <a:solidFill>
                  <a:schemeClr val="tx1"/>
                </a:solidFill>
              </a:rPr>
              <a:t/>
            </a:r>
            <a:br>
              <a:rPr lang="es-PE" sz="2000" dirty="0">
                <a:solidFill>
                  <a:schemeClr val="tx1"/>
                </a:solidFill>
              </a:rPr>
            </a:br>
            <a:r>
              <a:rPr lang="es-ES" i="1" dirty="0">
                <a:solidFill>
                  <a:schemeClr val="tx1"/>
                </a:solidFill>
              </a:rPr>
              <a:t>			(Gestión de Proyectos y Personas)</a:t>
            </a:r>
            <a:r>
              <a:rPr lang="es-PE" sz="2000" dirty="0">
                <a:solidFill>
                  <a:schemeClr val="tx1"/>
                </a:solidFill>
              </a:rPr>
              <a:t/>
            </a:r>
            <a:br>
              <a:rPr lang="es-PE" sz="2000" dirty="0">
                <a:solidFill>
                  <a:schemeClr val="tx1"/>
                </a:solidFill>
              </a:rPr>
            </a:br>
            <a:r>
              <a:rPr lang="es-ES" b="1" i="1" dirty="0" err="1">
                <a:solidFill>
                  <a:schemeClr val="tx1"/>
                </a:solidFill>
              </a:rPr>
              <a:t>Strategic</a:t>
            </a:r>
            <a:r>
              <a:rPr lang="es-ES" b="1" i="1" dirty="0">
                <a:solidFill>
                  <a:schemeClr val="tx1"/>
                </a:solidFill>
              </a:rPr>
              <a:t> Information </a:t>
            </a:r>
            <a:r>
              <a:rPr lang="es-ES" b="1" i="1" dirty="0" err="1">
                <a:solidFill>
                  <a:schemeClr val="tx1"/>
                </a:solidFill>
              </a:rPr>
              <a:t>Systems</a:t>
            </a:r>
            <a:r>
              <a:rPr lang="es-ES" b="1" i="1" dirty="0">
                <a:solidFill>
                  <a:schemeClr val="tx1"/>
                </a:solidFill>
              </a:rPr>
              <a:t> </a:t>
            </a:r>
            <a:r>
              <a:rPr lang="es-ES" b="1" i="1" dirty="0" err="1">
                <a:solidFill>
                  <a:schemeClr val="tx1"/>
                </a:solidFill>
              </a:rPr>
              <a:t>Planning</a:t>
            </a:r>
            <a:r>
              <a:rPr lang="es-PE" sz="2000" dirty="0">
                <a:solidFill>
                  <a:schemeClr val="tx1"/>
                </a:solidFill>
              </a:rPr>
              <a:t/>
            </a:r>
            <a:br>
              <a:rPr lang="es-PE" sz="2000" dirty="0">
                <a:solidFill>
                  <a:schemeClr val="tx1"/>
                </a:solidFill>
              </a:rPr>
            </a:br>
            <a:r>
              <a:rPr lang="es-ES" i="1" dirty="0">
                <a:solidFill>
                  <a:schemeClr val="tx1"/>
                </a:solidFill>
              </a:rPr>
              <a:t>(Sistemas De Información Estratégicos De Planificación)</a:t>
            </a:r>
            <a:r>
              <a:rPr lang="es-PE" sz="2000" dirty="0">
                <a:solidFill>
                  <a:schemeClr val="tx1"/>
                </a:solidFill>
              </a:rPr>
              <a:t/>
            </a:r>
            <a:br>
              <a:rPr lang="es-PE" sz="2000" dirty="0">
                <a:solidFill>
                  <a:schemeClr val="tx1"/>
                </a:solidFill>
              </a:rPr>
            </a:br>
            <a:endParaRPr lang="es-PE" sz="5400" dirty="0">
              <a:solidFill>
                <a:schemeClr val="tx1"/>
              </a:solidFill>
            </a:endParaRPr>
          </a:p>
        </p:txBody>
      </p:sp>
      <p:sp>
        <p:nvSpPr>
          <p:cNvPr id="6" name="5 Rectángulo">
            <a:hlinkClick r:id="rId3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867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6" y="620688"/>
            <a:ext cx="7467600" cy="4525963"/>
          </a:xfrm>
        </p:spPr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es-PE" dirty="0" smtClean="0"/>
              <a:t>Metodologías</a:t>
            </a:r>
          </a:p>
          <a:p>
            <a:pPr marL="36576" indent="0">
              <a:buNone/>
            </a:pPr>
            <a:endParaRPr lang="es-PE" dirty="0"/>
          </a:p>
          <a:p>
            <a:pPr marL="36576" indent="0">
              <a:buNone/>
            </a:pPr>
            <a:r>
              <a:rPr lang="es-ES" sz="2400" dirty="0" smtClean="0"/>
              <a:t>La </a:t>
            </a:r>
            <a:r>
              <a:rPr lang="es-ES" sz="2400" dirty="0"/>
              <a:t>Administración de Proyectos es considerada actualmente como una necesidad. Los aumentos crecientes de complejidad en proyectos y de restricciones de tiempo y costo necesitan una administración profesional y centralizada de proyectos para maximizar las probabilidades de éxito. </a:t>
            </a:r>
            <a:endParaRPr lang="es-PE" sz="2400" dirty="0" smtClean="0"/>
          </a:p>
          <a:p>
            <a:pPr marL="36576" indent="0">
              <a:buNone/>
            </a:pPr>
            <a:endParaRPr lang="es-PE" dirty="0"/>
          </a:p>
          <a:p>
            <a:r>
              <a:rPr lang="es-PE" dirty="0" smtClean="0"/>
              <a:t>	PMI</a:t>
            </a:r>
          </a:p>
          <a:p>
            <a:r>
              <a:rPr lang="es-PE" dirty="0"/>
              <a:t>	</a:t>
            </a:r>
            <a:r>
              <a:rPr lang="es-PE" dirty="0" smtClean="0"/>
              <a:t>PRINCE2</a:t>
            </a:r>
            <a:endParaRPr lang="es-PE" dirty="0"/>
          </a:p>
        </p:txBody>
      </p:sp>
      <p:sp>
        <p:nvSpPr>
          <p:cNvPr id="4" name="3 Rectángulo">
            <a:hlinkClick r:id="rId3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303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Prince2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lvl="2" indent="0">
              <a:buClr>
                <a:schemeClr val="accent1"/>
              </a:buClr>
              <a:buSzPct val="80000"/>
              <a:buNone/>
            </a:pPr>
            <a:r>
              <a:rPr lang="es-ES" b="1" dirty="0" smtClean="0"/>
              <a:t>Procesos</a:t>
            </a:r>
          </a:p>
          <a:p>
            <a:pPr marL="36576" lvl="2" indent="0">
              <a:buClr>
                <a:schemeClr val="accent1"/>
              </a:buClr>
              <a:buSzPct val="80000"/>
              <a:buNone/>
            </a:pPr>
            <a:endParaRPr lang="es-PE" sz="1400" b="1" dirty="0"/>
          </a:p>
          <a:p>
            <a:r>
              <a:rPr lang="es-ES" sz="1400" b="1" dirty="0"/>
              <a:t>Dirección de un Proyecto: DP (</a:t>
            </a:r>
            <a:r>
              <a:rPr lang="es-ES" sz="1400" b="1" dirty="0" err="1"/>
              <a:t>Directing</a:t>
            </a:r>
            <a:r>
              <a:rPr lang="es-ES" sz="1400" b="1" dirty="0"/>
              <a:t> a Project</a:t>
            </a:r>
            <a:r>
              <a:rPr lang="es-ES" sz="1400" b="1" dirty="0" smtClean="0"/>
              <a:t>)</a:t>
            </a:r>
            <a:r>
              <a:rPr lang="es-ES" sz="1400" dirty="0"/>
              <a:t> </a:t>
            </a:r>
            <a:endParaRPr lang="es-PE" sz="1400" dirty="0"/>
          </a:p>
          <a:p>
            <a:r>
              <a:rPr lang="es-ES" sz="1400" b="1" dirty="0"/>
              <a:t>Puesta en Marcha de un Proyecto: SU (</a:t>
            </a:r>
            <a:r>
              <a:rPr lang="es-ES" sz="1400" b="1" dirty="0" err="1"/>
              <a:t>Starting</a:t>
            </a:r>
            <a:r>
              <a:rPr lang="es-ES" sz="1400" b="1" dirty="0"/>
              <a:t> Up a Project)</a:t>
            </a:r>
            <a:endParaRPr lang="es-PE" sz="1400" dirty="0"/>
          </a:p>
          <a:p>
            <a:r>
              <a:rPr lang="es-ES" sz="1400" b="1" dirty="0"/>
              <a:t>Iniciar un Proyecto: IP (</a:t>
            </a:r>
            <a:r>
              <a:rPr lang="es-ES" sz="1400" b="1" dirty="0" err="1"/>
              <a:t>Initiating</a:t>
            </a:r>
            <a:r>
              <a:rPr lang="es-ES" sz="1400" b="1" dirty="0"/>
              <a:t> a Project)</a:t>
            </a:r>
            <a:endParaRPr lang="es-PE" sz="1400" dirty="0"/>
          </a:p>
          <a:p>
            <a:r>
              <a:rPr lang="es-ES" sz="1400" b="1" dirty="0"/>
              <a:t>Control de una Fase: CS (</a:t>
            </a:r>
            <a:r>
              <a:rPr lang="es-ES" sz="1400" b="1" dirty="0" err="1"/>
              <a:t>Controlling</a:t>
            </a:r>
            <a:r>
              <a:rPr lang="es-ES" sz="1400" b="1" dirty="0"/>
              <a:t> a Stage)</a:t>
            </a:r>
            <a:endParaRPr lang="es-PE" sz="1400" dirty="0"/>
          </a:p>
          <a:p>
            <a:r>
              <a:rPr lang="es-ES" sz="1400" dirty="0"/>
              <a:t> </a:t>
            </a:r>
            <a:r>
              <a:rPr lang="es-ES" sz="1400" b="1" dirty="0"/>
              <a:t>Gestión de los Límites de Fase: SB (</a:t>
            </a:r>
            <a:r>
              <a:rPr lang="es-ES" sz="1400" b="1" dirty="0" err="1"/>
              <a:t>Managing</a:t>
            </a:r>
            <a:r>
              <a:rPr lang="es-ES" sz="1400" b="1" dirty="0"/>
              <a:t> a Stage </a:t>
            </a:r>
            <a:r>
              <a:rPr lang="es-ES" sz="1400" b="1" dirty="0" err="1"/>
              <a:t>Boundary</a:t>
            </a:r>
            <a:r>
              <a:rPr lang="es-ES" sz="1400" b="1" dirty="0"/>
              <a:t>)</a:t>
            </a:r>
            <a:endParaRPr lang="es-PE" sz="1400" dirty="0"/>
          </a:p>
          <a:p>
            <a:r>
              <a:rPr lang="es-ES" sz="1400" b="1" dirty="0"/>
              <a:t>Gestión de la Entrega de Productos: MP (</a:t>
            </a:r>
            <a:r>
              <a:rPr lang="es-ES" sz="1400" b="1" dirty="0" err="1"/>
              <a:t>Managing</a:t>
            </a:r>
            <a:r>
              <a:rPr lang="es-ES" sz="1400" b="1" dirty="0"/>
              <a:t> </a:t>
            </a:r>
            <a:r>
              <a:rPr lang="es-ES" sz="1400" b="1" dirty="0" err="1"/>
              <a:t>Product</a:t>
            </a:r>
            <a:r>
              <a:rPr lang="es-ES" sz="1400" b="1" dirty="0"/>
              <a:t> </a:t>
            </a:r>
            <a:r>
              <a:rPr lang="es-ES" sz="1400" b="1" dirty="0" err="1"/>
              <a:t>Delivery</a:t>
            </a:r>
            <a:r>
              <a:rPr lang="es-ES" sz="1400" b="1" dirty="0"/>
              <a:t>)</a:t>
            </a:r>
            <a:endParaRPr lang="es-PE" sz="1400" dirty="0"/>
          </a:p>
          <a:p>
            <a:r>
              <a:rPr lang="es-ES" sz="1400" b="1" dirty="0"/>
              <a:t>Cerrar un proyecto: CP (</a:t>
            </a:r>
            <a:r>
              <a:rPr lang="es-ES" sz="1400" b="1" dirty="0" err="1"/>
              <a:t>Closing</a:t>
            </a:r>
            <a:r>
              <a:rPr lang="es-ES" sz="1400" b="1" dirty="0"/>
              <a:t> a Project)</a:t>
            </a:r>
            <a:endParaRPr lang="es-PE" sz="1400" dirty="0"/>
          </a:p>
          <a:p>
            <a:endParaRPr lang="es-PE" sz="1000" dirty="0" smtClean="0"/>
          </a:p>
          <a:p>
            <a:endParaRPr lang="es-PE" sz="1000" dirty="0"/>
          </a:p>
          <a:p>
            <a:endParaRPr lang="es-PE" sz="1000" dirty="0"/>
          </a:p>
        </p:txBody>
      </p:sp>
      <p:sp>
        <p:nvSpPr>
          <p:cNvPr id="5" name="4 Rectángulo">
            <a:hlinkClick r:id="rId3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80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PMI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s-PE" dirty="0" smtClean="0"/>
              <a:t>Procesos</a:t>
            </a:r>
          </a:p>
          <a:p>
            <a:pPr marL="36576" indent="0">
              <a:buNone/>
            </a:pPr>
            <a:endParaRPr lang="es-PE" dirty="0"/>
          </a:p>
          <a:p>
            <a:r>
              <a:rPr lang="es-ES" sz="2000" b="1" dirty="0"/>
              <a:t>Grupo del Proceso de Inicialización</a:t>
            </a:r>
            <a:endParaRPr lang="es-PE" sz="2000" dirty="0"/>
          </a:p>
          <a:p>
            <a:r>
              <a:rPr lang="es-ES" sz="2000" b="1" dirty="0"/>
              <a:t>Grupo del Proceso de Planificación</a:t>
            </a:r>
            <a:endParaRPr lang="es-PE" sz="2000" dirty="0"/>
          </a:p>
          <a:p>
            <a:r>
              <a:rPr lang="es-ES" sz="2000" b="1" dirty="0"/>
              <a:t>Grupo del Proceso de Ejecución</a:t>
            </a:r>
            <a:endParaRPr lang="es-PE" sz="2000" dirty="0"/>
          </a:p>
          <a:p>
            <a:r>
              <a:rPr lang="es-ES" sz="2000" b="1" dirty="0"/>
              <a:t>Grupo del Proceso de Seguimiento y </a:t>
            </a:r>
            <a:r>
              <a:rPr lang="es-ES" sz="2000" b="1" dirty="0" smtClean="0"/>
              <a:t>Control</a:t>
            </a:r>
            <a:endParaRPr lang="es-PE" sz="2000" dirty="0"/>
          </a:p>
          <a:p>
            <a:r>
              <a:rPr lang="es-ES" sz="2000" b="1" dirty="0"/>
              <a:t>Grupo del Proceso de Cierre</a:t>
            </a:r>
            <a:endParaRPr lang="es-PE" sz="2000" dirty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5" name="4 Rectángulo">
            <a:hlinkClick r:id="rId3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781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Formulación del Problema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¿De qué manera un software de gestión de una oficina de gestión de proyectos puede mejorar la calidad y servicio en el desarrollo de las tareas de la gerencia de educación, cultura y deporte?</a:t>
            </a:r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s-ES" sz="2200" b="1" i="1" dirty="0">
                <a:solidFill>
                  <a:schemeClr val="tx1"/>
                </a:solidFill>
              </a:rPr>
              <a:t>METODOLOGIA PARA GERENCIAR PROYECTOS DE INVESTIGACION DE MERCADOS. UNA PROPUESTA PARA LA EMPRESA DATOS INFORMATION RESOURCES</a:t>
            </a:r>
            <a:r>
              <a:rPr lang="es-PE" b="1" dirty="0"/>
              <a:t/>
            </a:r>
            <a:br>
              <a:rPr lang="es-PE" b="1" dirty="0"/>
            </a:br>
            <a:endParaRPr lang="es-P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28800"/>
            <a:ext cx="5714438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>
            <a:hlinkClick r:id="rId4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233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s-ES" sz="2000" b="1" i="1" dirty="0">
                <a:solidFill>
                  <a:schemeClr val="tx1"/>
                </a:solidFill>
              </a:rPr>
              <a:t>ELABORACIÓN DE PLANES ESTRATEGICOS DE EJECUCION DE PROYECTOS (PEEP)</a:t>
            </a:r>
            <a:r>
              <a:rPr lang="es-PE" b="1" dirty="0"/>
              <a:t/>
            </a:r>
            <a:br>
              <a:rPr lang="es-PE" b="1" dirty="0"/>
            </a:b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268760"/>
            <a:ext cx="7992888" cy="5040560"/>
          </a:xfrm>
        </p:spPr>
        <p:txBody>
          <a:bodyPr>
            <a:normAutofit fontScale="55000" lnSpcReduction="20000"/>
          </a:bodyPr>
          <a:lstStyle/>
          <a:p>
            <a:pPr marL="36576" indent="0">
              <a:buNone/>
            </a:pPr>
            <a:r>
              <a:rPr lang="es-ES" sz="3600" dirty="0"/>
              <a:t>La metodología tradicional de elaboración del PEEP considera</a:t>
            </a:r>
            <a:r>
              <a:rPr lang="es-ES" sz="3600" dirty="0" smtClean="0"/>
              <a:t>:</a:t>
            </a:r>
          </a:p>
          <a:p>
            <a:pPr marL="36576" indent="0">
              <a:buNone/>
            </a:pPr>
            <a:endParaRPr lang="es-PE" sz="3600" dirty="0"/>
          </a:p>
          <a:p>
            <a:pPr lvl="0"/>
            <a:r>
              <a:rPr lang="es-ES" sz="3300" dirty="0"/>
              <a:t>Un líder del proceso el cual debe recopilar la información existente</a:t>
            </a:r>
            <a:r>
              <a:rPr lang="es-ES" sz="3300" dirty="0" smtClean="0"/>
              <a:t>.</a:t>
            </a:r>
          </a:p>
          <a:p>
            <a:pPr lvl="0"/>
            <a:endParaRPr lang="es-PE" sz="3300" dirty="0"/>
          </a:p>
          <a:p>
            <a:pPr lvl="0"/>
            <a:r>
              <a:rPr lang="es-ES" sz="3300" dirty="0"/>
              <a:t>Presentar y discutir la información de manera individual con cada miembro del equipo de trabajo responsable de la ejecución de las faces o procesos gerenciales del proyecto, para obtener opiniones y luego integrar la misma en documentos borradores</a:t>
            </a:r>
            <a:r>
              <a:rPr lang="es-ES" sz="3300" dirty="0" smtClean="0"/>
              <a:t>.</a:t>
            </a:r>
          </a:p>
          <a:p>
            <a:pPr lvl="0"/>
            <a:endParaRPr lang="es-PE" sz="3300" dirty="0"/>
          </a:p>
          <a:p>
            <a:pPr lvl="0"/>
            <a:r>
              <a:rPr lang="es-ES" sz="3300" dirty="0"/>
              <a:t>Someter los documentos borradores, con las opiniones o posiciones individuales de los diferentes asesores de manera conjunta al equipo de trabajo, para lograr el cruce de los flujos de información y depurar/mejorar la calidad de la información y la toma de decisiones</a:t>
            </a:r>
            <a:r>
              <a:rPr lang="es-ES" sz="3300" dirty="0" smtClean="0"/>
              <a:t>.</a:t>
            </a:r>
          </a:p>
          <a:p>
            <a:pPr lvl="0"/>
            <a:endParaRPr lang="es-PE" sz="3300" dirty="0"/>
          </a:p>
          <a:p>
            <a:pPr lvl="0"/>
            <a:r>
              <a:rPr lang="es-ES" sz="3300" dirty="0"/>
              <a:t>Repetir el sometimiento hasta lograr el consenso del equipo de trabajo sobre el conjunto de acuerdos o decisiones tomadas y plasmadas en el PEEP</a:t>
            </a:r>
            <a:r>
              <a:rPr lang="es-ES" sz="3300" dirty="0" smtClean="0"/>
              <a:t>.</a:t>
            </a:r>
          </a:p>
          <a:p>
            <a:pPr lvl="0"/>
            <a:endParaRPr lang="es-PE" sz="3300" dirty="0"/>
          </a:p>
          <a:p>
            <a:pPr lvl="0"/>
            <a:r>
              <a:rPr lang="es-ES" sz="3300" dirty="0"/>
              <a:t>Obtener la aprobación del PEEP por el nivel jerárquico de corresponda.</a:t>
            </a:r>
            <a:endParaRPr lang="es-PE" sz="3300" dirty="0"/>
          </a:p>
          <a:p>
            <a:endParaRPr lang="es-PE" dirty="0"/>
          </a:p>
        </p:txBody>
      </p:sp>
      <p:sp>
        <p:nvSpPr>
          <p:cNvPr id="5" name="4 Rectángulo">
            <a:hlinkClick r:id="rId3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4756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000" b="1" i="1" dirty="0"/>
              <a:t>DISEÑO DE UN SISTEMA AUTOMATIZADO DE CONTROL Y GESTION DE PROYECTOS EN CVG EDELCA</a:t>
            </a:r>
            <a:endParaRPr lang="es-PE" sz="2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El sistema solución es una aplicación web estándar, con un portal disponible en la intranet de la empresa y estructurado en torno a una base de datos, un servidor de aplicaciones y clientes distribuidos </a:t>
            </a:r>
            <a:r>
              <a:rPr lang="es-ES" sz="1800" dirty="0" smtClean="0"/>
              <a:t>accediendo a </a:t>
            </a:r>
            <a:r>
              <a:rPr lang="es-ES" sz="1800" dirty="0"/>
              <a:t>través de los navegadores que cumpla con los requisitos de software libre, para ello actualmente en CVG EDELCA se encuentran operativos los navegadores Mozilla Firefox y Iceweasel, esta configuración permitirá una rápida actualización de la plataforma en caso de actualización, tanto del lado servidor como del lado cliente. Con respecto a la base de datos se tienen los siguientes manejadores en software libre: MySQL y Postgres pero al ver que MySQL contiene licencias y no se puede realizar transacciones de grandes magnitudes ni soporta una cantidad de data se optó por Postgres.</a:t>
            </a:r>
            <a:endParaRPr lang="es-PE" sz="1800" dirty="0"/>
          </a:p>
          <a:p>
            <a:endParaRPr lang="es-PE" dirty="0"/>
          </a:p>
        </p:txBody>
      </p:sp>
      <p:sp>
        <p:nvSpPr>
          <p:cNvPr id="5" name="4 Rectángulo">
            <a:hlinkClick r:id="rId3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375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000" i="1" dirty="0"/>
              <a:t>DISEÑO DE UN SISTEMA INTEGRADO PARA EL CONTROL DE LA GESTION DE PROYECTOS DE LOS ORGANISMOS PUBLICOS VENEZOLANOS</a:t>
            </a:r>
            <a:endParaRPr lang="es-PE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8071772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>
            <a:hlinkClick r:id="rId4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809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55816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573016"/>
            <a:ext cx="5972175" cy="306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>
            <a:hlinkClick r:id="rId5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282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>
            <a:hlinkClick r:id="rId4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293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000" i="1" dirty="0"/>
              <a:t>PLANIFICACIÓN, ASIGNACIÓN DE RECURSOS Y CONTROL DE PROYECTOS DE LA DIVISIÓN GERENCIA DEL FONDO DE DESARROLLO DE LAS TELECOMUNICACIONES</a:t>
            </a:r>
            <a:endParaRPr lang="es-PE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4608512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84784"/>
            <a:ext cx="4248472" cy="4096512"/>
          </a:xfrm>
          <a:prstGeom prst="rect">
            <a:avLst/>
          </a:prstGeom>
          <a:solidFill>
            <a:srgbClr val="FFFFFF"/>
          </a:solidFill>
          <a:ln w="0">
            <a:solidFill>
              <a:srgbClr val="808080"/>
            </a:solidFill>
            <a:miter lim="800000"/>
            <a:headEnd/>
            <a:tailEnd/>
          </a:ln>
        </p:spPr>
      </p:pic>
      <p:sp>
        <p:nvSpPr>
          <p:cNvPr id="6" name="5 Rectángulo">
            <a:hlinkClick r:id="rId5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18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Herramientas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PE" sz="3200" b="1" dirty="0"/>
              <a:t>Herramienta para Modelado UML</a:t>
            </a:r>
            <a:endParaRPr lang="es-PE" sz="3200" dirty="0"/>
          </a:p>
          <a:p>
            <a:pPr lvl="0"/>
            <a:r>
              <a:rPr lang="es-PE" sz="3200" b="1" dirty="0"/>
              <a:t>Plataforma del Servidor</a:t>
            </a:r>
            <a:endParaRPr lang="es-PE" sz="3200" dirty="0"/>
          </a:p>
          <a:p>
            <a:pPr lvl="0"/>
            <a:r>
              <a:rPr lang="es-PE" sz="3200" b="1" dirty="0"/>
              <a:t>Servidor de Aplicaciones J2EE</a:t>
            </a:r>
            <a:endParaRPr lang="es-PE" sz="3200" dirty="0"/>
          </a:p>
          <a:p>
            <a:pPr lvl="0"/>
            <a:r>
              <a:rPr lang="es-PE" sz="3200" b="1" dirty="0"/>
              <a:t>Motor de Base de Datos</a:t>
            </a:r>
            <a:endParaRPr lang="es-PE" sz="3200" dirty="0"/>
          </a:p>
          <a:p>
            <a:pPr lvl="0"/>
            <a:r>
              <a:rPr lang="es-PE" sz="3200" b="1" dirty="0"/>
              <a:t>Aplicación para el Manejo de Cartas Gantt</a:t>
            </a:r>
            <a:endParaRPr lang="es-PE" sz="3200" dirty="0"/>
          </a:p>
          <a:p>
            <a:endParaRPr lang="es-PE" dirty="0"/>
          </a:p>
        </p:txBody>
      </p:sp>
      <p:sp>
        <p:nvSpPr>
          <p:cNvPr id="4" name="3 Rectángulo">
            <a:hlinkClick r:id="rId3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594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63688" y="2474892"/>
            <a:ext cx="669400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s-PE" sz="4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Propuesta </a:t>
            </a:r>
          </a:p>
          <a:p>
            <a:pPr algn="r">
              <a:spcBef>
                <a:spcPct val="0"/>
              </a:spcBef>
            </a:pPr>
            <a:r>
              <a:rPr lang="es-PE" sz="4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de </a:t>
            </a:r>
            <a:r>
              <a:rPr lang="es-PE" sz="46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Solución</a:t>
            </a:r>
          </a:p>
          <a:p>
            <a:pPr algn="r">
              <a:spcBef>
                <a:spcPct val="0"/>
              </a:spcBef>
            </a:pPr>
            <a:endParaRPr lang="es-PE" sz="46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7395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316147"/>
              </p:ext>
            </p:extLst>
          </p:nvPr>
        </p:nvGraphicFramePr>
        <p:xfrm>
          <a:off x="0" y="0"/>
          <a:ext cx="9144000" cy="6857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2532"/>
                <a:gridCol w="1163474"/>
                <a:gridCol w="1163474"/>
                <a:gridCol w="5654520"/>
              </a:tblGrid>
              <a:tr h="416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50" dirty="0">
                          <a:effectLst/>
                        </a:rPr>
                        <a:t>EDT</a:t>
                      </a:r>
                      <a:endParaRPr lang="es-PE" sz="1000" kern="5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Nivel de Esquema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Prioridad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Nombre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Software PMO – Municipalidad de Lima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Creación de usuarios y perfiles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416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1.1.1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Control de acceso a determinada información de acuerdo al perfil accedido.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Creación de Proyectos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1.2.1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Planeamiento de las etapas(actividades)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1.2.2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Presupuesto del proyecto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1.2.3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Asignación de Recursos Humanos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416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1.2.3.1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Definición de roles y responsabilidades de los recursos dentro del proyecto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1.2.4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Adjunción de documentos iniciales del proyecto.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Gestión de Proyectos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1.3.1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Desarrollo de las actividades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416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1.3.1.1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Actualización del estado de las tareas por parte de los involucrados.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416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1.3.1.2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Actualización de documentos de inconvenientes en la realización de tareas.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1.3.1.2.1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5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Petición de ayuda a la PMO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1.3.1.2.1.1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6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Creación del documento de petición de ayuda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416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1.3.1.2.1.2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6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Respuesta al documento de petición por parte de la PMO(asignación de experto y costo adicional al proyecto)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1.3.1.2.1.3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6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Actualización del documento de sucesos(Know-How)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1.3.1.3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Actualización del calendario de actividades según el avance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1.3.1.5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Actualización de gastos y adquisiciones según el avance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1.3.2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Cierre del proyecto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1.3.3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Evaluación de impacto del proyecto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1.3.3.1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Encuesta a los miembros involucrados del proyecto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1.3.3.2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Encuesta a los beneficiados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4038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1.3.3.3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 dirty="0">
                          <a:effectLst/>
                        </a:rPr>
                        <a:t>Realización del documento final por ambas partes de la encuesta</a:t>
                      </a:r>
                      <a:endParaRPr lang="es-PE" sz="1000" kern="5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1.3.4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 dirty="0">
                          <a:effectLst/>
                        </a:rPr>
                        <a:t>Reportes según costos, recursos, avance, etc.</a:t>
                      </a:r>
                      <a:endParaRPr lang="es-PE" sz="1000" kern="5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35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Objetivo General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ES" dirty="0" smtClean="0"/>
              <a:t>	</a:t>
            </a:r>
            <a:r>
              <a:rPr lang="es-ES" sz="2800" dirty="0" smtClean="0"/>
              <a:t>La subgerencia de educación no cuenta con una aplicación </a:t>
            </a:r>
            <a:r>
              <a:rPr lang="es-ES" sz="2800" dirty="0" smtClean="0"/>
              <a:t>para el desarrollo de los </a:t>
            </a:r>
            <a:r>
              <a:rPr lang="es-ES" sz="2800" dirty="0" smtClean="0"/>
              <a:t>proyectos, es por esto que el objetivo general de este trabajo es: </a:t>
            </a:r>
          </a:p>
          <a:p>
            <a:pPr>
              <a:buNone/>
            </a:pPr>
            <a:endParaRPr lang="es-PE" sz="2800" dirty="0" smtClean="0"/>
          </a:p>
          <a:p>
            <a:r>
              <a:rPr lang="es-ES" sz="2800" dirty="0"/>
              <a:t>Desarrollar una aplicación basada en los principios del Project Management Office (PMO) para la Municipalidad de Lima tomando como caso experimental la Gerencia de Educación, Cultura y Deporte de la Municipalidad de Lima. </a:t>
            </a:r>
            <a:endParaRPr lang="es-PE" sz="2800" dirty="0"/>
          </a:p>
          <a:p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9" t="25263" r="27031" b="7105"/>
          <a:stretch/>
        </p:blipFill>
        <p:spPr bwMode="auto">
          <a:xfrm>
            <a:off x="0" y="0"/>
            <a:ext cx="9139411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47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s-PE" sz="2800" b="1" dirty="0" smtClean="0">
                <a:solidFill>
                  <a:schemeClr val="tx1"/>
                </a:solidFill>
              </a:rPr>
              <a:t>Módulo de gestión de Seguridad</a:t>
            </a:r>
            <a:r>
              <a:rPr lang="es-PE" sz="2800" b="1" dirty="0" smtClean="0"/>
              <a:t/>
            </a:r>
            <a:br>
              <a:rPr lang="es-PE" sz="2800" b="1" dirty="0" smtClean="0"/>
            </a:b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56792"/>
            <a:ext cx="7467600" cy="4525963"/>
          </a:xfrm>
        </p:spPr>
        <p:txBody>
          <a:bodyPr/>
          <a:lstStyle/>
          <a:p>
            <a:pPr marL="36576" indent="0" algn="ctr">
              <a:buNone/>
            </a:pPr>
            <a:endParaRPr lang="es-PE" sz="1800" dirty="0"/>
          </a:p>
          <a:p>
            <a:r>
              <a:rPr lang="es-ES" sz="3200" dirty="0"/>
              <a:t>Registrar Usuarios</a:t>
            </a:r>
            <a:endParaRPr lang="es-PE" sz="3600" dirty="0"/>
          </a:p>
          <a:p>
            <a:r>
              <a:rPr lang="es-ES" sz="3200" dirty="0"/>
              <a:t>Crear Roles</a:t>
            </a:r>
            <a:endParaRPr lang="es-PE" sz="3600" dirty="0"/>
          </a:p>
          <a:p>
            <a:r>
              <a:rPr lang="es-ES" sz="3200" dirty="0"/>
              <a:t>Asignar Roles</a:t>
            </a:r>
            <a:endParaRPr lang="es-PE" sz="3600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841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s-PE" sz="2800" b="1" dirty="0" smtClean="0">
                <a:solidFill>
                  <a:schemeClr val="tx1"/>
                </a:solidFill>
              </a:rPr>
              <a:t>Módulo de gestión de Archivos y Documentos</a:t>
            </a:r>
            <a:br>
              <a:rPr lang="es-PE" sz="2800" b="1" dirty="0" smtClean="0">
                <a:solidFill>
                  <a:schemeClr val="tx1"/>
                </a:solidFill>
              </a:rPr>
            </a:b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124744"/>
            <a:ext cx="7467600" cy="4525963"/>
          </a:xfrm>
        </p:spPr>
        <p:txBody>
          <a:bodyPr>
            <a:noAutofit/>
          </a:bodyPr>
          <a:lstStyle/>
          <a:p>
            <a:pPr marL="36576" indent="0" algn="ctr">
              <a:buNone/>
            </a:pPr>
            <a:endParaRPr lang="es-PE" sz="2000" dirty="0"/>
          </a:p>
          <a:p>
            <a:r>
              <a:rPr lang="es-ES" sz="2000" dirty="0"/>
              <a:t>Crear jerarquía de </a:t>
            </a:r>
            <a:r>
              <a:rPr lang="es-ES" sz="2000" dirty="0" smtClean="0"/>
              <a:t>archivos</a:t>
            </a:r>
          </a:p>
          <a:p>
            <a:endParaRPr lang="es-PE" sz="2000" dirty="0"/>
          </a:p>
          <a:p>
            <a:r>
              <a:rPr lang="es-ES" sz="2000" dirty="0"/>
              <a:t>Editar jerarquía de </a:t>
            </a:r>
            <a:r>
              <a:rPr lang="es-ES" sz="2000" dirty="0" smtClean="0"/>
              <a:t>archivos</a:t>
            </a:r>
          </a:p>
          <a:p>
            <a:endParaRPr lang="es-PE" sz="2000" dirty="0"/>
          </a:p>
          <a:p>
            <a:r>
              <a:rPr lang="es-ES" sz="2000" dirty="0"/>
              <a:t>Modificar jerarquía de </a:t>
            </a:r>
            <a:r>
              <a:rPr lang="es-ES" sz="2000" dirty="0" smtClean="0"/>
              <a:t>archivos</a:t>
            </a:r>
          </a:p>
          <a:p>
            <a:endParaRPr lang="es-PE" sz="2000" dirty="0"/>
          </a:p>
          <a:p>
            <a:r>
              <a:rPr lang="es-ES" sz="2000" dirty="0"/>
              <a:t>Eliminar jerarquía de </a:t>
            </a:r>
            <a:r>
              <a:rPr lang="es-ES" sz="2000" dirty="0" smtClean="0"/>
              <a:t>archivos</a:t>
            </a:r>
          </a:p>
          <a:p>
            <a:endParaRPr lang="es-PE" sz="2000" dirty="0"/>
          </a:p>
          <a:p>
            <a:r>
              <a:rPr lang="es-ES" sz="2000" dirty="0"/>
              <a:t>Subir </a:t>
            </a:r>
            <a:r>
              <a:rPr lang="es-ES" sz="2000" dirty="0" smtClean="0"/>
              <a:t>archivos</a:t>
            </a:r>
          </a:p>
          <a:p>
            <a:endParaRPr lang="es-PE" sz="2000" dirty="0"/>
          </a:p>
          <a:p>
            <a:r>
              <a:rPr lang="es-ES" sz="2000" dirty="0"/>
              <a:t>Crear Solicitudes de </a:t>
            </a:r>
            <a:r>
              <a:rPr lang="es-ES" sz="2000" dirty="0" smtClean="0"/>
              <a:t>Expertos</a:t>
            </a:r>
          </a:p>
          <a:p>
            <a:endParaRPr lang="es-PE" sz="2000" dirty="0"/>
          </a:p>
          <a:p>
            <a:r>
              <a:rPr lang="es-ES" sz="2000" dirty="0"/>
              <a:t>Crear Documento de pago para expertos</a:t>
            </a:r>
            <a:endParaRPr lang="es-PE" sz="2000" dirty="0"/>
          </a:p>
          <a:p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32917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s-PE" sz="2800" b="1" dirty="0" smtClean="0">
                <a:solidFill>
                  <a:schemeClr val="tx1"/>
                </a:solidFill>
              </a:rPr>
              <a:t>Módulo de gestión de proyecto</a:t>
            </a:r>
            <a:r>
              <a:rPr lang="es-PE" sz="2800" b="1" dirty="0" smtClean="0"/>
              <a:t/>
            </a:r>
            <a:br>
              <a:rPr lang="es-PE" sz="2800" b="1" dirty="0" smtClean="0"/>
            </a:b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637112"/>
          </a:xfrm>
        </p:spPr>
        <p:txBody>
          <a:bodyPr>
            <a:normAutofit fontScale="77500" lnSpcReduction="20000"/>
          </a:bodyPr>
          <a:lstStyle/>
          <a:p>
            <a:pPr marL="36576" indent="0">
              <a:buNone/>
            </a:pPr>
            <a:r>
              <a:rPr lang="es-PE" sz="3200" dirty="0"/>
              <a:t> </a:t>
            </a:r>
          </a:p>
          <a:p>
            <a:r>
              <a:rPr lang="es-ES" sz="3200" dirty="0"/>
              <a:t>Crear </a:t>
            </a:r>
            <a:r>
              <a:rPr lang="es-ES" sz="3200" dirty="0" smtClean="0"/>
              <a:t>Proyecto</a:t>
            </a:r>
            <a:endParaRPr lang="es-PE" sz="3600" dirty="0"/>
          </a:p>
          <a:p>
            <a:r>
              <a:rPr lang="es-ES" sz="3200" dirty="0"/>
              <a:t>Aceptar </a:t>
            </a:r>
            <a:r>
              <a:rPr lang="es-ES" sz="3200" dirty="0" smtClean="0"/>
              <a:t>proyecto</a:t>
            </a:r>
            <a:endParaRPr lang="es-PE" sz="3600" dirty="0"/>
          </a:p>
          <a:p>
            <a:r>
              <a:rPr lang="es-ES" sz="3200" dirty="0"/>
              <a:t>Editar planeamiento (tareas</a:t>
            </a:r>
            <a:r>
              <a:rPr lang="es-ES" sz="3200" dirty="0" smtClean="0"/>
              <a:t>)</a:t>
            </a:r>
            <a:endParaRPr lang="es-PE" sz="3600" dirty="0"/>
          </a:p>
          <a:p>
            <a:r>
              <a:rPr lang="es-ES" sz="3200" dirty="0"/>
              <a:t>Ingresar </a:t>
            </a:r>
            <a:r>
              <a:rPr lang="es-ES" sz="3200" dirty="0" smtClean="0"/>
              <a:t>avance</a:t>
            </a:r>
            <a:endParaRPr lang="es-PE" sz="3600" dirty="0"/>
          </a:p>
          <a:p>
            <a:r>
              <a:rPr lang="es-ES" sz="3200" dirty="0"/>
              <a:t>Asignar </a:t>
            </a:r>
            <a:r>
              <a:rPr lang="es-ES" sz="3200" dirty="0" smtClean="0"/>
              <a:t>RRHH</a:t>
            </a:r>
            <a:endParaRPr lang="es-PE" sz="3600" dirty="0"/>
          </a:p>
          <a:p>
            <a:r>
              <a:rPr lang="es-ES" sz="3200" dirty="0"/>
              <a:t>Liberar </a:t>
            </a:r>
            <a:r>
              <a:rPr lang="es-ES" sz="3200" dirty="0" smtClean="0"/>
              <a:t>RRHH</a:t>
            </a:r>
            <a:endParaRPr lang="es-PE" sz="3600" dirty="0"/>
          </a:p>
          <a:p>
            <a:r>
              <a:rPr lang="es-ES" sz="3200" dirty="0"/>
              <a:t>Revisar solicitudes a </a:t>
            </a:r>
            <a:r>
              <a:rPr lang="es-ES" sz="3200" dirty="0" smtClean="0"/>
              <a:t>expertos</a:t>
            </a:r>
            <a:endParaRPr lang="es-PE" sz="3600" dirty="0"/>
          </a:p>
          <a:p>
            <a:r>
              <a:rPr lang="es-ES" sz="3200" dirty="0"/>
              <a:t>Enlazar Documento</a:t>
            </a:r>
            <a:endParaRPr lang="es-PE" sz="3600" dirty="0"/>
          </a:p>
          <a:p>
            <a:r>
              <a:rPr lang="es-ES" sz="3200" dirty="0"/>
              <a:t>Crear tarjeta de tiempo para experto</a:t>
            </a:r>
            <a:endParaRPr lang="es-PE" sz="3600" dirty="0"/>
          </a:p>
          <a:p>
            <a:r>
              <a:rPr lang="es-ES" sz="3200" dirty="0"/>
              <a:t>Aprobar tarjeta de tiempo</a:t>
            </a:r>
            <a:endParaRPr lang="es-PE" sz="3600" dirty="0"/>
          </a:p>
          <a:p>
            <a:r>
              <a:rPr lang="es-ES" sz="3200" dirty="0"/>
              <a:t>Aprobar solicitudes de expertos</a:t>
            </a:r>
            <a:endParaRPr lang="es-PE" sz="3600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55656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s-PE" sz="2800" b="1" dirty="0" smtClean="0">
                <a:solidFill>
                  <a:schemeClr val="tx1"/>
                </a:solidFill>
              </a:rPr>
              <a:t>Módulo de Recursos Humanos</a:t>
            </a:r>
            <a:br>
              <a:rPr lang="es-PE" sz="2800" b="1" dirty="0" smtClean="0">
                <a:solidFill>
                  <a:schemeClr val="tx1"/>
                </a:solidFill>
              </a:rPr>
            </a:b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PE" sz="2800" dirty="0"/>
          </a:p>
          <a:p>
            <a:r>
              <a:rPr lang="es-ES" sz="2800" dirty="0"/>
              <a:t>Crear agenda de experto.</a:t>
            </a:r>
            <a:endParaRPr lang="es-PE" sz="2800" dirty="0"/>
          </a:p>
          <a:p>
            <a:r>
              <a:rPr lang="es-ES" sz="2800" dirty="0"/>
              <a:t>Asignar experto a solicitud</a:t>
            </a:r>
            <a:endParaRPr lang="es-PE" sz="2800" dirty="0"/>
          </a:p>
          <a:p>
            <a:r>
              <a:rPr lang="es-ES" sz="2800" dirty="0"/>
              <a:t>Asignar tiempos a agenda de solicitud.</a:t>
            </a:r>
            <a:endParaRPr lang="es-PE" sz="2800" dirty="0"/>
          </a:p>
          <a:p>
            <a:r>
              <a:rPr lang="es-ES" sz="2800" dirty="0"/>
              <a:t>Crear jornada de tiempos de trabajo</a:t>
            </a:r>
            <a:endParaRPr lang="es-PE" sz="2800" dirty="0"/>
          </a:p>
          <a:p>
            <a:r>
              <a:rPr lang="es-ES" sz="2800" dirty="0"/>
              <a:t>Ingresar tiempo de participación en proyectos</a:t>
            </a:r>
            <a:endParaRPr lang="es-PE" sz="2800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06023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s-PE" sz="2800" b="1" dirty="0" smtClean="0">
                <a:solidFill>
                  <a:schemeClr val="tx1"/>
                </a:solidFill>
              </a:rPr>
              <a:t>Módulo de evaluación de impacto</a:t>
            </a:r>
            <a:br>
              <a:rPr lang="es-PE" sz="2800" b="1" dirty="0" smtClean="0">
                <a:solidFill>
                  <a:schemeClr val="tx1"/>
                </a:solidFill>
              </a:rPr>
            </a:br>
            <a:r>
              <a:rPr lang="es-PE" sz="3200" dirty="0" smtClean="0">
                <a:solidFill>
                  <a:schemeClr val="tx1"/>
                </a:solidFill>
              </a:rPr>
              <a:t> </a:t>
            </a:r>
            <a:br>
              <a:rPr lang="es-PE" sz="3200" dirty="0" smtClean="0">
                <a:solidFill>
                  <a:schemeClr val="tx1"/>
                </a:solidFill>
              </a:rPr>
            </a:b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 smtClean="0"/>
              <a:t>Crear </a:t>
            </a:r>
            <a:r>
              <a:rPr lang="es-ES" sz="2800" dirty="0"/>
              <a:t>Planeamiento del proyecto </a:t>
            </a:r>
            <a:endParaRPr lang="es-PE" sz="2800" dirty="0"/>
          </a:p>
          <a:p>
            <a:r>
              <a:rPr lang="es-ES" sz="2800" dirty="0"/>
              <a:t>Establecer las tareas del proyecto</a:t>
            </a:r>
            <a:endParaRPr lang="es-PE" sz="2800" dirty="0"/>
          </a:p>
          <a:p>
            <a:r>
              <a:rPr lang="es-ES" sz="2800" dirty="0"/>
              <a:t>Consultar agenda de experto.</a:t>
            </a:r>
            <a:endParaRPr lang="es-PE" sz="2800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58029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s-PE" sz="2800" b="1" dirty="0" smtClean="0">
                <a:solidFill>
                  <a:schemeClr val="tx1"/>
                </a:solidFill>
              </a:rPr>
              <a:t>Módulo de Reportes</a:t>
            </a:r>
            <a:br>
              <a:rPr lang="es-PE" sz="2800" b="1" dirty="0" smtClean="0">
                <a:solidFill>
                  <a:schemeClr val="tx1"/>
                </a:solidFill>
              </a:rPr>
            </a:b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sz="3200" dirty="0"/>
          </a:p>
          <a:p>
            <a:r>
              <a:rPr lang="es-ES" sz="3200" dirty="0"/>
              <a:t>Diagrama de Gantt del proyecto</a:t>
            </a:r>
            <a:endParaRPr lang="es-PE" sz="3600" dirty="0"/>
          </a:p>
          <a:p>
            <a:r>
              <a:rPr lang="es-ES" sz="3200" dirty="0"/>
              <a:t>Diagrama de Avance Ejecutado Vs. Programado </a:t>
            </a:r>
            <a:endParaRPr lang="es-PE" sz="3600" dirty="0"/>
          </a:p>
          <a:p>
            <a:r>
              <a:rPr lang="es-ES" sz="3200" dirty="0"/>
              <a:t>Consultar tiempos de experto por proyecto.</a:t>
            </a:r>
            <a:endParaRPr lang="es-PE" sz="3600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463660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Estructura del desarrollo Ágil.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064896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653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Vista de Despliegue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36" y="1988840"/>
            <a:ext cx="4511032" cy="2960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2198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923928" y="4653136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s-PE" sz="4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CONTRUCCION</a:t>
            </a:r>
            <a:endParaRPr lang="es-PE" sz="46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39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Alcance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600200"/>
            <a:ext cx="8568952" cy="4525963"/>
          </a:xfrm>
        </p:spPr>
        <p:txBody>
          <a:bodyPr>
            <a:normAutofit lnSpcReduction="10000"/>
          </a:bodyPr>
          <a:lstStyle/>
          <a:p>
            <a:pPr lvl="0"/>
            <a:r>
              <a:rPr lang="es-ES" dirty="0"/>
              <a:t>Desarrollar la aplicación en un 50% de su funcionalidad, sobre todo en lo que respecta a la administración de los proyectos.</a:t>
            </a:r>
            <a:endParaRPr lang="es-PE" dirty="0"/>
          </a:p>
          <a:p>
            <a:pPr lvl="0"/>
            <a:r>
              <a:rPr lang="es-ES" dirty="0"/>
              <a:t>Implementar la aplicación desarrollada como demostración y prueba de funcionalidad de una oficina de gestión de proyectos en la Subgerencia de Educación.</a:t>
            </a:r>
            <a:endParaRPr lang="es-PE" dirty="0"/>
          </a:p>
          <a:p>
            <a:pPr lvl="0"/>
            <a:r>
              <a:rPr lang="es-ES" dirty="0"/>
              <a:t>Posibilitar la posterior implementación  de la aplicación en todas las subgerencias de la Gerencia de Educación, Cultura y Deportes.</a:t>
            </a:r>
            <a:endParaRPr lang="es-PE" dirty="0"/>
          </a:p>
          <a:p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20688"/>
            <a:ext cx="8136904" cy="864096"/>
          </a:xfrm>
        </p:spPr>
        <p:txBody>
          <a:bodyPr>
            <a:normAutofit fontScale="90000"/>
          </a:bodyPr>
          <a:lstStyle/>
          <a:p>
            <a:pPr lvl="0"/>
            <a:r>
              <a:rPr lang="es-PE" b="1" dirty="0"/>
              <a:t>Patrón MVC(</a:t>
            </a:r>
            <a:r>
              <a:rPr lang="es-PE" b="1" dirty="0" err="1"/>
              <a:t>Model</a:t>
            </a:r>
            <a:r>
              <a:rPr lang="es-PE" b="1" dirty="0"/>
              <a:t> View </a:t>
            </a:r>
            <a:r>
              <a:rPr lang="es-PE" b="1" dirty="0" err="1"/>
              <a:t>Controller</a:t>
            </a:r>
            <a:r>
              <a:rPr lang="es-PE" b="1" dirty="0"/>
              <a:t>)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690" y="1943857"/>
            <a:ext cx="9174410" cy="1597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55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ngel\Desktop\Exposicion\DiagramadeCl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20" y="188640"/>
            <a:ext cx="9036496" cy="630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18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1560" y="3501008"/>
            <a:ext cx="81724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s-PE" sz="4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Observaciones</a:t>
            </a:r>
            <a:r>
              <a:rPr lang="es-PE" sz="46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, conclusiones y </a:t>
            </a:r>
            <a:r>
              <a:rPr lang="es-PE" sz="4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recomendaciones</a:t>
            </a:r>
            <a:endParaRPr lang="es-PE" sz="46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4847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b="1" dirty="0"/>
              <a:t>Conclusiones</a:t>
            </a:r>
            <a:br>
              <a:rPr lang="es-PE" b="1" dirty="0"/>
            </a:b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7467600" cy="4525963"/>
          </a:xfrm>
        </p:spPr>
        <p:txBody>
          <a:bodyPr>
            <a:normAutofit fontScale="47500" lnSpcReduction="20000"/>
          </a:bodyPr>
          <a:lstStyle/>
          <a:p>
            <a:endParaRPr lang="es-PE" b="1" dirty="0"/>
          </a:p>
          <a:p>
            <a:endParaRPr lang="es-PE" b="1" dirty="0"/>
          </a:p>
          <a:p>
            <a:r>
              <a:rPr lang="es-ES" dirty="0"/>
              <a:t>Después del trabajo realizado se ha concluido lo siguiente:</a:t>
            </a:r>
            <a:endParaRPr lang="es-PE" dirty="0"/>
          </a:p>
          <a:p>
            <a:pPr lvl="0"/>
            <a:r>
              <a:rPr lang="es-ES" dirty="0"/>
              <a:t>La metodología elegida permitió llevar el control de todo el ciclo de vida del proyecto de manera organizada permitiendo desarrollar los requerimientos más relevantes sin presentar mayores retrasos y sobre todo cumplir con los atributos de calidad planteados.</a:t>
            </a:r>
            <a:endParaRPr lang="es-PE" dirty="0"/>
          </a:p>
          <a:p>
            <a:pPr lvl="0"/>
            <a:r>
              <a:rPr lang="es-ES" dirty="0"/>
              <a:t>La inversión de tiempo en análisis y diseño redujo riesgos en el desarrollo y pérdidas de tiempo y costos, debido a que una buena definición de las funcionalidades y la aceptación del usuario del prototipo propuesto aseguran cambios mínimos y la aceptación del producto final.</a:t>
            </a:r>
            <a:endParaRPr lang="es-PE" dirty="0"/>
          </a:p>
          <a:p>
            <a:pPr lvl="0"/>
            <a:r>
              <a:rPr lang="es-ES" dirty="0"/>
              <a:t>La arquitectura elegida permitió el desarrollo del sistema de manera rápida y ordenada. Así mismo, se logró independizar la interfaz gráfica, la lógica de negocio y los datos, con ello se obtuvieron un sistema flexible y fácil de mantener. Si a futuro se requiere cambiar el motor de base de datos o el diseño de la interfaz de usuario, este cambio no originaría algún impacto en los componentes de la lógica de negocio.</a:t>
            </a:r>
            <a:endParaRPr lang="es-PE" dirty="0"/>
          </a:p>
          <a:p>
            <a:pPr lvl="0"/>
            <a:r>
              <a:rPr lang="es-ES" dirty="0"/>
              <a:t>La selección de algunas herramientas para la implementación ahorraron tiempo, pues el desarrollador ya no debe preocuparse por la configuración de archivos.</a:t>
            </a:r>
            <a:endParaRPr lang="es-PE" dirty="0"/>
          </a:p>
          <a:p>
            <a:endParaRPr lang="es-PE" b="1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9730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Conclusiones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rPr lang="es-ES" dirty="0"/>
              <a:t>La documentación del proyecto (anexos) permiten a las personas que deseen continuar con el desarrollo del sistema, agregando funcionalidades o mejorando las existentes, hacerlo de manera fácil y adecuada. Así mismo, si el sistema pasa por una auditoría a futuro, la documentación existente servirá de apoyo para el mejor entendimiento del sistema.</a:t>
            </a:r>
            <a:endParaRPr lang="es-PE" dirty="0"/>
          </a:p>
          <a:p>
            <a:pPr lvl="0"/>
            <a:r>
              <a:rPr lang="es-ES" dirty="0"/>
              <a:t>El sistema está diseñado en un principio para el manejo de proyectos en una municipalidad pero es fácilmente adaptable a las necesidades de otros negocios.</a:t>
            </a:r>
            <a:endParaRPr lang="es-PE" dirty="0"/>
          </a:p>
          <a:p>
            <a:pPr lvl="0"/>
            <a:r>
              <a:rPr lang="es-ES" dirty="0"/>
              <a:t>El análisis realizado a partir de los requerimientos del usuario final (Municipalidad de Lima), nos permitió incrementar nuestros conocimientos acerca de posibilidades de negocios y la variabilidad de los mismos.</a:t>
            </a:r>
            <a:endParaRPr lang="es-PE" dirty="0"/>
          </a:p>
          <a:p>
            <a:pPr lvl="0"/>
            <a:r>
              <a:rPr lang="es-ES" dirty="0"/>
              <a:t>Así mismo, el administrar un proyecto adecuadamente permitirá al usuario culminar el proyecto satisfactoriamente y mediante la posibilidad de almacenar todo los documentos relacionados al proyecto, generar una Base de Conocimiento utilizable para proyectos futuros.</a:t>
            </a:r>
            <a:endParaRPr lang="es-PE" dirty="0"/>
          </a:p>
          <a:p>
            <a:pPr lvl="0"/>
            <a:r>
              <a:rPr lang="es-ES" dirty="0"/>
              <a:t>El fin de tener una Oficina de Proyectos se centra en poder resolver fácilmente los problemas que puedan ir apareciendo en el transcurso del proyecto a través de los Expertos evitando así los fracasos y pérdidas de dinero por no poseer el conocimiento para resolver un problema.</a:t>
            </a:r>
            <a:endParaRPr lang="es-PE" dirty="0"/>
          </a:p>
          <a:p>
            <a:pPr lvl="0"/>
            <a:r>
              <a:rPr lang="es-ES" dirty="0"/>
              <a:t>La administración de una Oficina de Proyectos no es factible para entidades pequeñas ya que acarrearía más gastos que beneficios, por el alto costo de profesionales especializados en ciertos campos; pero el administrar proyectos si es completamente necesario desde micro empresas hasta transnacionales.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694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612442" y="3244334"/>
            <a:ext cx="1019831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s-PE" sz="46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36536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87624" y="3356992"/>
            <a:ext cx="6480048" cy="2301240"/>
          </a:xfrm>
        </p:spPr>
        <p:txBody>
          <a:bodyPr/>
          <a:lstStyle/>
          <a:p>
            <a:r>
              <a:rPr lang="es-PE" dirty="0" smtClean="0"/>
              <a:t>Marco </a:t>
            </a:r>
            <a:r>
              <a:rPr lang="es-PE" dirty="0" smtClean="0"/>
              <a:t>REFERENCIAL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eorge\Desktop\Para tesis\marcoteoric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56"/>
            <a:ext cx="9144000" cy="62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>
            <a:hlinkClick r:id="rId4" action="ppaction://hlinksldjump"/>
          </p:cNvPr>
          <p:cNvSpPr/>
          <p:nvPr/>
        </p:nvSpPr>
        <p:spPr>
          <a:xfrm>
            <a:off x="1979712" y="2800747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6 Rectángulo">
            <a:hlinkClick r:id="rId5" action="ppaction://hlinksldjump"/>
          </p:cNvPr>
          <p:cNvSpPr/>
          <p:nvPr/>
        </p:nvSpPr>
        <p:spPr>
          <a:xfrm>
            <a:off x="1855057" y="5301208"/>
            <a:ext cx="1224136" cy="288032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8 Rectángulo">
            <a:hlinkClick r:id="rId6" action="ppaction://hlinksldjump"/>
          </p:cNvPr>
          <p:cNvSpPr/>
          <p:nvPr/>
        </p:nvSpPr>
        <p:spPr>
          <a:xfrm>
            <a:off x="2095614" y="1484784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9 Rectángulo">
            <a:hlinkClick r:id="rId7" action="ppaction://hlinksldjump"/>
          </p:cNvPr>
          <p:cNvSpPr/>
          <p:nvPr/>
        </p:nvSpPr>
        <p:spPr>
          <a:xfrm>
            <a:off x="6804248" y="1412776"/>
            <a:ext cx="1008112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Proyecto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Según Joseph </a:t>
            </a:r>
            <a:r>
              <a:rPr lang="es-ES" dirty="0"/>
              <a:t>Phillips (2004), un proyecto es un esfuerzo temporal emprendido para crear un único producto o servicio</a:t>
            </a:r>
            <a:r>
              <a:rPr lang="es-ES" dirty="0" smtClean="0"/>
              <a:t>.</a:t>
            </a:r>
          </a:p>
          <a:p>
            <a:r>
              <a:rPr lang="es-ES" dirty="0"/>
              <a:t>P</a:t>
            </a:r>
            <a:r>
              <a:rPr lang="es-ES" dirty="0" smtClean="0"/>
              <a:t>ara </a:t>
            </a:r>
            <a:r>
              <a:rPr lang="es-ES" dirty="0" err="1"/>
              <a:t>Clifford</a:t>
            </a:r>
            <a:r>
              <a:rPr lang="es-ES" dirty="0"/>
              <a:t> Gray y Erick </a:t>
            </a:r>
            <a:r>
              <a:rPr lang="es-ES" dirty="0" err="1"/>
              <a:t>Larson</a:t>
            </a:r>
            <a:r>
              <a:rPr lang="es-ES" dirty="0"/>
              <a:t> (2002), un proyecto es un múltiple, no rutinario y único esfuerzo que se realiza para el logro de un objetivo u objetivos determinados</a:t>
            </a:r>
            <a:r>
              <a:rPr lang="es-ES" dirty="0" smtClean="0"/>
              <a:t>.</a:t>
            </a:r>
          </a:p>
          <a:p>
            <a:r>
              <a:rPr lang="es-ES" dirty="0"/>
              <a:t>Por otra parte, David I. </a:t>
            </a:r>
            <a:r>
              <a:rPr lang="es-ES" dirty="0" err="1"/>
              <a:t>Cleland</a:t>
            </a:r>
            <a:r>
              <a:rPr lang="es-ES" dirty="0"/>
              <a:t> y Lewis R. </a:t>
            </a:r>
            <a:r>
              <a:rPr lang="es-ES" dirty="0" err="1"/>
              <a:t>Ireland</a:t>
            </a:r>
            <a:r>
              <a:rPr lang="es-ES" dirty="0"/>
              <a:t> (2002) lo definen como cualquier empresa que tiene objetivos finales que representan valores específicos para ser utilizados en la satisfacción de alguna necesidad o deseo.</a:t>
            </a:r>
            <a:endParaRPr lang="es-PE" dirty="0"/>
          </a:p>
        </p:txBody>
      </p:sp>
      <p:sp>
        <p:nvSpPr>
          <p:cNvPr id="4" name="3 Rectángulo">
            <a:hlinkClick r:id="rId3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6480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PE" sz="3400" dirty="0" smtClean="0"/>
              <a:t>Fases de un Proyecto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Ciclo de Vida del Proyecto</a:t>
            </a:r>
            <a:endParaRPr lang="es-PE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988840"/>
            <a:ext cx="74771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>
            <a:hlinkClick r:id="rId4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683568" y="620688"/>
            <a:ext cx="734481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400" dirty="0" smtClean="0"/>
              <a:t>Grupo de Procesos del Proyecto</a:t>
            </a:r>
            <a:endParaRPr lang="es-PE" sz="3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556792"/>
            <a:ext cx="685800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>
            <a:hlinkClick r:id="rId4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720</TotalTime>
  <Words>1696</Words>
  <Application>Microsoft Office PowerPoint</Application>
  <PresentationFormat>Presentación en pantalla (4:3)</PresentationFormat>
  <Paragraphs>301</Paragraphs>
  <Slides>45</Slides>
  <Notes>44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46" baseType="lpstr">
      <vt:lpstr>Técnico</vt:lpstr>
      <vt:lpstr>Planificación y Desarrollo de un Software basado en los principios de una Oficina de Gestión de Proyectos, Aplicado a la Municipalidad de Lima  </vt:lpstr>
      <vt:lpstr>Formulación del Problema</vt:lpstr>
      <vt:lpstr>Objetivo General</vt:lpstr>
      <vt:lpstr>Alcance</vt:lpstr>
      <vt:lpstr>Marco REFERENCIAL</vt:lpstr>
      <vt:lpstr>Presentación de PowerPoint</vt:lpstr>
      <vt:lpstr>Proyecto</vt:lpstr>
      <vt:lpstr>Ciclo de Vida del Proyecto</vt:lpstr>
      <vt:lpstr>Presentación de PowerPoint</vt:lpstr>
      <vt:lpstr>Presentación de PowerPoint</vt:lpstr>
      <vt:lpstr>Plan Estratégico</vt:lpstr>
      <vt:lpstr>Portafolio </vt:lpstr>
      <vt:lpstr>PMBOK vs PRINCE2</vt:lpstr>
      <vt:lpstr>Revisión del Estado del Arte</vt:lpstr>
      <vt:lpstr>Presentación de PowerPoint</vt:lpstr>
      <vt:lpstr>          Taxonomía   Según el sistema de clasificación de la ACM de 1998 nuestra obra estaría referenciada en: K. Computing Milieux (Los Ambientes de Informática)  K.6. Management of Computing and Information Systems (Gestión de Sistemas Informáticos y de Información)   K.6.1Project and People Management    (Gestión de Proyectos y Personas) Strategic Information Systems Planning (Sistemas De Información Estratégicos De Planificación) </vt:lpstr>
      <vt:lpstr>Presentación de PowerPoint</vt:lpstr>
      <vt:lpstr>Prince2</vt:lpstr>
      <vt:lpstr>PMI</vt:lpstr>
      <vt:lpstr>METODOLOGIA PARA GERENCIAR PROYECTOS DE INVESTIGACION DE MERCADOS. UNA PROPUESTA PARA LA EMPRESA DATOS INFORMATION RESOURCES </vt:lpstr>
      <vt:lpstr>ELABORACIÓN DE PLANES ESTRATEGICOS DE EJECUCION DE PROYECTOS (PEEP) </vt:lpstr>
      <vt:lpstr>DISEÑO DE UN SISTEMA AUTOMATIZADO DE CONTROL Y GESTION DE PROYECTOS EN CVG EDELCA</vt:lpstr>
      <vt:lpstr>DISEÑO DE UN SISTEMA INTEGRADO PARA EL CONTROL DE LA GESTION DE PROYECTOS DE LOS ORGANISMOS PUBLICOS VENEZOLANOS</vt:lpstr>
      <vt:lpstr>Presentación de PowerPoint</vt:lpstr>
      <vt:lpstr>Presentación de PowerPoint</vt:lpstr>
      <vt:lpstr>PLANIFICACIÓN, ASIGNACIÓN DE RECURSOS Y CONTROL DE PROYECTOS DE LA DIVISIÓN GERENCIA DEL FONDO DE DESARROLLO DE LAS TELECOMUNICACIONES</vt:lpstr>
      <vt:lpstr>Herramientas</vt:lpstr>
      <vt:lpstr>Presentación de PowerPoint</vt:lpstr>
      <vt:lpstr>Presentación de PowerPoint</vt:lpstr>
      <vt:lpstr>Presentación de PowerPoint</vt:lpstr>
      <vt:lpstr>Módulo de gestión de Seguridad </vt:lpstr>
      <vt:lpstr>Módulo de gestión de Archivos y Documentos </vt:lpstr>
      <vt:lpstr>Módulo de gestión de proyecto </vt:lpstr>
      <vt:lpstr>Módulo de Recursos Humanos </vt:lpstr>
      <vt:lpstr>Módulo de evaluación de impacto   </vt:lpstr>
      <vt:lpstr>Módulo de Reportes </vt:lpstr>
      <vt:lpstr>Estructura del desarrollo Ágil. </vt:lpstr>
      <vt:lpstr>Vista de Despliegue</vt:lpstr>
      <vt:lpstr>Presentación de PowerPoint</vt:lpstr>
      <vt:lpstr>Patrón MVC(Model View Controller) </vt:lpstr>
      <vt:lpstr>Presentación de PowerPoint</vt:lpstr>
      <vt:lpstr>Presentación de PowerPoint</vt:lpstr>
      <vt:lpstr>Conclusiones </vt:lpstr>
      <vt:lpstr>Conclusiones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Marco Teórico</dc:title>
  <dc:creator>George</dc:creator>
  <cp:lastModifiedBy>Angel Encalada Egusquiza</cp:lastModifiedBy>
  <cp:revision>65</cp:revision>
  <dcterms:created xsi:type="dcterms:W3CDTF">2011-07-19T02:47:19Z</dcterms:created>
  <dcterms:modified xsi:type="dcterms:W3CDTF">2012-09-03T07:09:15Z</dcterms:modified>
</cp:coreProperties>
</file>