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6"/>
  </p:notesMasterIdLst>
  <p:sldIdLst>
    <p:sldId id="256" r:id="rId2"/>
    <p:sldId id="8999" r:id="rId3"/>
    <p:sldId id="9000" r:id="rId4"/>
    <p:sldId id="8983" r:id="rId5"/>
    <p:sldId id="8984" r:id="rId6"/>
    <p:sldId id="8985" r:id="rId7"/>
    <p:sldId id="8986" r:id="rId8"/>
    <p:sldId id="8987" r:id="rId9"/>
    <p:sldId id="8988" r:id="rId10"/>
    <p:sldId id="8989" r:id="rId11"/>
    <p:sldId id="8994" r:id="rId12"/>
    <p:sldId id="8991" r:id="rId13"/>
    <p:sldId id="8993" r:id="rId14"/>
    <p:sldId id="8992" r:id="rId15"/>
    <p:sldId id="8995" r:id="rId16"/>
    <p:sldId id="8996" r:id="rId17"/>
    <p:sldId id="8997" r:id="rId18"/>
    <p:sldId id="9006" r:id="rId19"/>
    <p:sldId id="8998" r:id="rId20"/>
    <p:sldId id="9004" r:id="rId21"/>
    <p:sldId id="9001" r:id="rId22"/>
    <p:sldId id="9002" r:id="rId23"/>
    <p:sldId id="9003" r:id="rId24"/>
    <p:sldId id="90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6AFED-A698-4B18-A267-BC6523E00DF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FB673-306B-42F8-860A-5E10C9B0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1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66481DB-B0E8-4936-8908-E9DFC8AAB6B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081298-8589-4FD1-B833-FA1700AD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fficial logo Hero Vired">
            <a:extLst>
              <a:ext uri="{FF2B5EF4-FFF2-40B4-BE49-F238E27FC236}">
                <a16:creationId xmlns:a16="http://schemas.microsoft.com/office/drawing/2014/main" id="{165FDC76-FD6C-3588-EF9D-9DEC79C57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1" b="37102"/>
          <a:stretch/>
        </p:blipFill>
        <p:spPr bwMode="auto">
          <a:xfrm>
            <a:off x="4857787" y="6088020"/>
            <a:ext cx="2476425" cy="45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B206A-0A2F-E24F-093A-707BAE65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142" y="3279914"/>
            <a:ext cx="10923446" cy="1264478"/>
          </a:xfrm>
        </p:spPr>
        <p:txBody>
          <a:bodyPr>
            <a:norm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 Classification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4EF00D76-7729-2CC0-8CBB-85D4F2D07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51512"/>
            <a:ext cx="8558246" cy="807455"/>
          </a:xfrm>
        </p:spPr>
        <p:txBody>
          <a:bodyPr/>
          <a:lstStyle/>
          <a:p>
            <a:r>
              <a:rPr lang="en-GB" sz="2800" b="1" dirty="0">
                <a:solidFill>
                  <a:srgbClr val="C00000"/>
                </a:solidFill>
              </a:rPr>
              <a:t>Team: </a:t>
            </a:r>
            <a:r>
              <a:rPr lang="en-GB" b="1" dirty="0"/>
              <a:t>Mokshada Joshi, Mukesh Joshi, and Subhash Kumar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5C9348-8E26-C9C8-F38B-663ED7816FF1}"/>
              </a:ext>
            </a:extLst>
          </p:cNvPr>
          <p:cNvSpPr txBox="1">
            <a:spLocks/>
          </p:cNvSpPr>
          <p:nvPr/>
        </p:nvSpPr>
        <p:spPr>
          <a:xfrm>
            <a:off x="479659" y="2015436"/>
            <a:ext cx="11232682" cy="12644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22622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Count matrix or a </a:t>
            </a:r>
            <a:r>
              <a:rPr lang="en-GB" dirty="0" err="1"/>
              <a:t>tf-idf</a:t>
            </a:r>
            <a:r>
              <a:rPr lang="en-GB" dirty="0"/>
              <a:t> matrix</a:t>
            </a:r>
          </a:p>
          <a:p>
            <a:pPr lvl="1"/>
            <a:r>
              <a:rPr lang="en-GB" dirty="0"/>
              <a:t>Shape of TF-IDF matrix: (400, 3772)</a:t>
            </a:r>
          </a:p>
        </p:txBody>
      </p:sp>
    </p:spTree>
    <p:extLst>
      <p:ext uri="{BB962C8B-B14F-4D97-AF65-F5344CB8AC3E}">
        <p14:creationId xmlns:p14="http://schemas.microsoft.com/office/powerpoint/2010/main" val="188402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Count matrix or a </a:t>
            </a:r>
            <a:r>
              <a:rPr lang="en-GB" dirty="0" err="1"/>
              <a:t>tf-idf</a:t>
            </a:r>
            <a:r>
              <a:rPr lang="en-GB" dirty="0"/>
              <a:t> matrix</a:t>
            </a:r>
          </a:p>
          <a:p>
            <a:pPr lvl="1"/>
            <a:r>
              <a:rPr lang="en-GB" dirty="0"/>
              <a:t>Adding other features apart from TF-IDF matrix: 1. Sentiment Score and 2. Sentiment Level</a:t>
            </a:r>
          </a:p>
        </p:txBody>
      </p:sp>
    </p:spTree>
    <p:extLst>
      <p:ext uri="{BB962C8B-B14F-4D97-AF65-F5344CB8AC3E}">
        <p14:creationId xmlns:p14="http://schemas.microsoft.com/office/powerpoint/2010/main" val="256757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E77163-BC3B-E780-DF0A-A195CC85CD40}"/>
              </a:ext>
            </a:extLst>
          </p:cNvPr>
          <p:cNvSpPr/>
          <p:nvPr/>
        </p:nvSpPr>
        <p:spPr>
          <a:xfrm>
            <a:off x="516834" y="2563500"/>
            <a:ext cx="3876262" cy="114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8557"/>
            <a:ext cx="10058400" cy="4303643"/>
          </a:xfrm>
        </p:spPr>
        <p:txBody>
          <a:bodyPr/>
          <a:lstStyle/>
          <a:p>
            <a:r>
              <a:rPr lang="en-GB" dirty="0"/>
              <a:t>Sentiment analysis: Creating Word Clouds to visualize the most frequent words in complaints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9E27F2-7F28-2573-EE5E-9BDA850CB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55" y="2204275"/>
            <a:ext cx="75247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42A1D-B044-25D8-23B1-77F535485BD2}"/>
              </a:ext>
            </a:extLst>
          </p:cNvPr>
          <p:cNvSpPr txBox="1"/>
          <p:nvPr/>
        </p:nvSpPr>
        <p:spPr>
          <a:xfrm>
            <a:off x="633620" y="2668514"/>
            <a:ext cx="364020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As per Unigram analysis, data revolve around Payment, Account, Loan</a:t>
            </a:r>
          </a:p>
        </p:txBody>
      </p:sp>
    </p:spTree>
    <p:extLst>
      <p:ext uri="{BB962C8B-B14F-4D97-AF65-F5344CB8AC3E}">
        <p14:creationId xmlns:p14="http://schemas.microsoft.com/office/powerpoint/2010/main" val="244311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E77163-BC3B-E780-DF0A-A195CC85CD40}"/>
              </a:ext>
            </a:extLst>
          </p:cNvPr>
          <p:cNvSpPr/>
          <p:nvPr/>
        </p:nvSpPr>
        <p:spPr>
          <a:xfrm>
            <a:off x="516834" y="2563500"/>
            <a:ext cx="3876262" cy="114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8557"/>
            <a:ext cx="10058400" cy="4303643"/>
          </a:xfrm>
        </p:spPr>
        <p:txBody>
          <a:bodyPr/>
          <a:lstStyle/>
          <a:p>
            <a:r>
              <a:rPr lang="en-GB" dirty="0"/>
              <a:t>Sentiment analysis: Creating Word Clouds to visualize the most frequent words in complaints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42A1D-B044-25D8-23B1-77F535485BD2}"/>
              </a:ext>
            </a:extLst>
          </p:cNvPr>
          <p:cNvSpPr txBox="1"/>
          <p:nvPr/>
        </p:nvSpPr>
        <p:spPr>
          <a:xfrm>
            <a:off x="633620" y="2668514"/>
            <a:ext cx="364020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As per Bigram analysis, data revolve around Credit Card, Credit report, Checking account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5C17C-2DAA-F986-8E95-F239976B6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b="8657"/>
          <a:stretch/>
        </p:blipFill>
        <p:spPr bwMode="auto">
          <a:xfrm>
            <a:off x="5923722" y="2357918"/>
            <a:ext cx="4821928" cy="329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4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E77163-BC3B-E780-DF0A-A195CC85CD40}"/>
              </a:ext>
            </a:extLst>
          </p:cNvPr>
          <p:cNvSpPr/>
          <p:nvPr/>
        </p:nvSpPr>
        <p:spPr>
          <a:xfrm>
            <a:off x="516834" y="2563500"/>
            <a:ext cx="3876262" cy="1143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8557"/>
            <a:ext cx="10058400" cy="4303643"/>
          </a:xfrm>
        </p:spPr>
        <p:txBody>
          <a:bodyPr/>
          <a:lstStyle/>
          <a:p>
            <a:r>
              <a:rPr lang="en-GB" dirty="0"/>
              <a:t>Sentiment analysis: Creating Word Clouds to visualize the most frequent words in complaints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42A1D-B044-25D8-23B1-77F535485BD2}"/>
              </a:ext>
            </a:extLst>
          </p:cNvPr>
          <p:cNvSpPr txBox="1"/>
          <p:nvPr/>
        </p:nvSpPr>
        <p:spPr>
          <a:xfrm>
            <a:off x="633620" y="2668514"/>
            <a:ext cx="364020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As per Trigram analysis, data revolve around xx </a:t>
            </a:r>
            <a:r>
              <a:rPr lang="en-GB" dirty="0" err="1"/>
              <a:t>xx</a:t>
            </a:r>
            <a:r>
              <a:rPr lang="en-GB" dirty="0"/>
              <a:t> 2016, 00 per month, </a:t>
            </a:r>
            <a:r>
              <a:rPr lang="en-GB" dirty="0" err="1"/>
              <a:t>jp</a:t>
            </a:r>
            <a:r>
              <a:rPr lang="en-GB" dirty="0"/>
              <a:t> morgan chase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395864-C1FF-3B33-243A-C4DBDCDD4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b="8107"/>
          <a:stretch/>
        </p:blipFill>
        <p:spPr bwMode="auto">
          <a:xfrm>
            <a:off x="6024207" y="2351776"/>
            <a:ext cx="4819650" cy="33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55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C4E13-D87E-A57D-8376-99CF4B6C5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/>
              <a:t>Task 3: MODELING</a:t>
            </a:r>
          </a:p>
        </p:txBody>
      </p:sp>
    </p:spTree>
    <p:extLst>
      <p:ext uri="{BB962C8B-B14F-4D97-AF65-F5344CB8AC3E}">
        <p14:creationId xmlns:p14="http://schemas.microsoft.com/office/powerpoint/2010/main" val="319207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Models explored to create a ticket classification system are:</a:t>
            </a:r>
          </a:p>
          <a:p>
            <a:pPr lvl="1"/>
            <a:r>
              <a:rPr lang="en-GB" dirty="0"/>
              <a:t>Naive Bayes </a:t>
            </a:r>
          </a:p>
          <a:p>
            <a:pPr lvl="1"/>
            <a:r>
              <a:rPr lang="en-GB" dirty="0"/>
              <a:t>Linear Classifier</a:t>
            </a:r>
          </a:p>
          <a:p>
            <a:pPr lvl="1"/>
            <a:r>
              <a:rPr lang="en-GB" dirty="0"/>
              <a:t>SVM</a:t>
            </a:r>
          </a:p>
          <a:p>
            <a:pPr lvl="1"/>
            <a:r>
              <a:rPr lang="en-GB" dirty="0"/>
              <a:t> Tree-based ensembles</a:t>
            </a:r>
          </a:p>
          <a:p>
            <a:pPr lvl="1"/>
            <a:r>
              <a:rPr lang="en-GB" dirty="0"/>
              <a:t>KNN</a:t>
            </a:r>
          </a:p>
          <a:p>
            <a:pPr lvl="1"/>
            <a:r>
              <a:rPr lang="en-GB" dirty="0"/>
              <a:t>Bert Sequence Classifier</a:t>
            </a:r>
          </a:p>
        </p:txBody>
      </p:sp>
    </p:spTree>
    <p:extLst>
      <p:ext uri="{BB962C8B-B14F-4D97-AF65-F5344CB8AC3E}">
        <p14:creationId xmlns:p14="http://schemas.microsoft.com/office/powerpoint/2010/main" val="188390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Performance Evaluation</a:t>
            </a:r>
          </a:p>
          <a:p>
            <a:pPr marL="274320" lvl="1" indent="0">
              <a:buNone/>
            </a:pPr>
            <a:endParaRPr lang="en-GB" dirty="0"/>
          </a:p>
        </p:txBody>
      </p:sp>
      <p:pic>
        <p:nvPicPr>
          <p:cNvPr id="4" name="Google Shape;209;p27">
            <a:extLst>
              <a:ext uri="{FF2B5EF4-FFF2-40B4-BE49-F238E27FC236}">
                <a16:creationId xmlns:a16="http://schemas.microsoft.com/office/drawing/2014/main" id="{8B94C0B3-48C4-526C-9895-C0D0D65BFC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890"/>
          <a:stretch/>
        </p:blipFill>
        <p:spPr>
          <a:xfrm>
            <a:off x="2206899" y="2823882"/>
            <a:ext cx="7778202" cy="23494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0FB1F8-9C04-CD49-AF82-2A30A44AFE08}"/>
              </a:ext>
            </a:extLst>
          </p:cNvPr>
          <p:cNvSpPr/>
          <p:nvPr/>
        </p:nvSpPr>
        <p:spPr>
          <a:xfrm>
            <a:off x="994473" y="5567216"/>
            <a:ext cx="9920362" cy="806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CA88B-9071-259A-CF53-10A7D51A469D}"/>
              </a:ext>
            </a:extLst>
          </p:cNvPr>
          <p:cNvSpPr txBox="1"/>
          <p:nvPr/>
        </p:nvSpPr>
        <p:spPr>
          <a:xfrm>
            <a:off x="1063492" y="5647126"/>
            <a:ext cx="978232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As per the model performance matrix, the Bert Sequence Classifier shows the highest accuracy.</a:t>
            </a:r>
          </a:p>
        </p:txBody>
      </p:sp>
    </p:spTree>
    <p:extLst>
      <p:ext uri="{BB962C8B-B14F-4D97-AF65-F5344CB8AC3E}">
        <p14:creationId xmlns:p14="http://schemas.microsoft.com/office/powerpoint/2010/main" val="415963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Remarks on Model Performance Evaluation:</a:t>
            </a:r>
          </a:p>
          <a:p>
            <a:pPr lvl="1"/>
            <a:r>
              <a:rPr lang="en-GB" dirty="0"/>
              <a:t>The aim of the project is to provide an initial insight into the category of the complaint received.</a:t>
            </a:r>
          </a:p>
          <a:p>
            <a:pPr lvl="1"/>
            <a:r>
              <a:rPr lang="en-GB" dirty="0"/>
              <a:t>Here, the size of the data set is only 400 rows. So, to have better results more data points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26122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C4E13-D87E-A57D-8376-99CF4B6C5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/>
              <a:t>Task 4: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428229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BF5-B87B-4CD8-2ABA-27470EAF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351D-DA7C-2117-24BE-2B9C0D77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Automating ticket assignment process to reduce response time for customer queries.</a:t>
            </a:r>
          </a:p>
          <a:p>
            <a:r>
              <a:rPr lang="en-GB" dirty="0"/>
              <a:t>Targeting a reduction in first effective response time by 18 hours on average.</a:t>
            </a:r>
          </a:p>
          <a:p>
            <a:r>
              <a:rPr lang="en-GB" dirty="0"/>
              <a:t>Utilizing data-driven approaches to classify customer tickets accurately.</a:t>
            </a:r>
          </a:p>
          <a:p>
            <a:r>
              <a:rPr lang="en-GB" dirty="0"/>
              <a:t>Leveraging the dataset from the customer support desk for analysis and modelling.</a:t>
            </a:r>
          </a:p>
          <a:p>
            <a:r>
              <a:rPr lang="en-GB" dirty="0"/>
              <a:t>Improving overall customer satisfaction by resolving queries more efficiently.</a:t>
            </a:r>
          </a:p>
          <a:p>
            <a:r>
              <a:rPr lang="en-GB" dirty="0"/>
              <a:t>Enhancing operational efficiency and resource utilization within the bank.</a:t>
            </a:r>
          </a:p>
          <a:p>
            <a:r>
              <a:rPr lang="en-GB" dirty="0"/>
              <a:t>Streamlining communication channels between customers and relevant stakeholders.</a:t>
            </a:r>
          </a:p>
          <a:p>
            <a:r>
              <a:rPr lang="en-GB" dirty="0"/>
              <a:t>Potentially reducing workload and stress on support staff by automating ticket assignments.</a:t>
            </a:r>
          </a:p>
          <a:p>
            <a:r>
              <a:rPr lang="en-GB" dirty="0"/>
              <a:t> Aim for cost savings through improved efficiency and reduced manual intervention.</a:t>
            </a:r>
          </a:p>
        </p:txBody>
      </p:sp>
    </p:spTree>
    <p:extLst>
      <p:ext uri="{BB962C8B-B14F-4D97-AF65-F5344CB8AC3E}">
        <p14:creationId xmlns:p14="http://schemas.microsoft.com/office/powerpoint/2010/main" val="91480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6458-504D-C5B0-EC9E-3B4FF212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module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7A86-A33A-D3AC-F5A3-DC353D58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94744-7B05-0FF4-7582-AA46F552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5" y="2121408"/>
            <a:ext cx="11330609" cy="39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0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FFD0-7A53-08CA-A5E3-EC9DB1B2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896865" cy="1609344"/>
          </a:xfrm>
        </p:spPr>
        <p:txBody>
          <a:bodyPr>
            <a:normAutofit/>
          </a:bodyPr>
          <a:lstStyle/>
          <a:p>
            <a:r>
              <a:rPr lang="en-GB" sz="4900" dirty="0"/>
              <a:t>Local Host for checking specific complaints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8BB93-A1C5-3AF3-3B4F-0331C9D6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7" y="1656290"/>
            <a:ext cx="9710265" cy="48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3B75-90F0-0A68-F5AA-756AF961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119270"/>
            <a:ext cx="11122153" cy="1974706"/>
          </a:xfrm>
        </p:spPr>
        <p:txBody>
          <a:bodyPr>
            <a:normAutofit/>
          </a:bodyPr>
          <a:lstStyle/>
          <a:p>
            <a:r>
              <a:rPr lang="en-GB" sz="4900" dirty="0"/>
              <a:t>Entering complaints in Ticket classification Check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3B9E5-78F5-57B8-81E1-66BDDC45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71" y="1649058"/>
            <a:ext cx="9780494" cy="47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0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4CB2151-34E5-95A5-7CEB-0C10EF39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900" dirty="0"/>
              <a:t>Predicting type of Complaint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9F2E0-5703-1F2E-BBCD-7C82C8DE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1537188"/>
            <a:ext cx="9870142" cy="50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9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AE4BF82-70D3-BC0A-76FC-9B92B8B34D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3800" dirty="0"/>
              <a:t>Thank You!</a:t>
            </a:r>
          </a:p>
        </p:txBody>
      </p:sp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EA5C7AE4-3CD6-E3EB-0A97-D9142A972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208929"/>
            <a:ext cx="914400" cy="914400"/>
          </a:xfrm>
          <a:prstGeom prst="rect">
            <a:avLst/>
          </a:prstGeom>
        </p:spPr>
      </p:pic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EA2407A5-C582-774F-17DC-70A998EF5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871" y="2823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1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BF5-B87B-4CD8-2ABA-27470EAF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351D-DA7C-2117-24BE-2B9C0D77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entire work has been approached in three tasks:</a:t>
            </a:r>
          </a:p>
          <a:p>
            <a:pPr marL="0" indent="0">
              <a:buNone/>
            </a:pPr>
            <a:r>
              <a:rPr lang="en-GB" dirty="0"/>
              <a:t>Task 1: Data Understanding</a:t>
            </a:r>
          </a:p>
          <a:p>
            <a:pPr marL="0" indent="0">
              <a:buNone/>
            </a:pPr>
            <a:r>
              <a:rPr lang="en-GB" dirty="0"/>
              <a:t>Task 2: Feature Engineering</a:t>
            </a:r>
          </a:p>
          <a:p>
            <a:pPr marL="0" indent="0">
              <a:buNone/>
            </a:pPr>
            <a:r>
              <a:rPr lang="en-GB" dirty="0"/>
              <a:t>Task 3: Modelling</a:t>
            </a:r>
          </a:p>
          <a:p>
            <a:pPr marL="0" indent="0">
              <a:buNone/>
            </a:pPr>
            <a:r>
              <a:rPr lang="en-GB" dirty="0"/>
              <a:t>Task 4: Deployment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12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C4E13-D87E-A57D-8376-99CF4B6C5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/>
              <a:t>Task 1: 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76667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 of labelled customer complaints: 400</a:t>
            </a:r>
          </a:p>
        </p:txBody>
      </p:sp>
    </p:spTree>
    <p:extLst>
      <p:ext uri="{BB962C8B-B14F-4D97-AF65-F5344CB8AC3E}">
        <p14:creationId xmlns:p14="http://schemas.microsoft.com/office/powerpoint/2010/main" val="360892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8557"/>
            <a:ext cx="10058400" cy="4303643"/>
          </a:xfrm>
        </p:spPr>
        <p:txBody>
          <a:bodyPr/>
          <a:lstStyle/>
          <a:p>
            <a:r>
              <a:rPr lang="en-GB" dirty="0"/>
              <a:t>Relative frequency of tags in the dataset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C5536D-BE18-4EAA-3319-383485505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"/>
          <a:stretch/>
        </p:blipFill>
        <p:spPr bwMode="auto">
          <a:xfrm>
            <a:off x="0" y="2360852"/>
            <a:ext cx="7755007" cy="439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C0B4E-4A04-EB72-D85E-9DDAF106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70" y="366713"/>
            <a:ext cx="4446607" cy="6006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93EC6-0B15-1A3E-52E1-D431B7CC876C}"/>
              </a:ext>
            </a:extLst>
          </p:cNvPr>
          <p:cNvSpPr txBox="1"/>
          <p:nvPr/>
        </p:nvSpPr>
        <p:spPr>
          <a:xfrm>
            <a:off x="7844460" y="56341"/>
            <a:ext cx="627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47214-D7B4-6C06-EC33-E2A78810ED79}"/>
              </a:ext>
            </a:extLst>
          </p:cNvPr>
          <p:cNvSpPr txBox="1"/>
          <p:nvPr/>
        </p:nvSpPr>
        <p:spPr>
          <a:xfrm>
            <a:off x="10995170" y="36463"/>
            <a:ext cx="1189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15441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8557"/>
            <a:ext cx="10058400" cy="4303643"/>
          </a:xfrm>
        </p:spPr>
        <p:txBody>
          <a:bodyPr/>
          <a:lstStyle/>
          <a:p>
            <a:r>
              <a:rPr lang="en-GB" dirty="0"/>
              <a:t>Checking for encoding issues: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File read successfully with encoding: utf-8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File read successfully with encoding: latin1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Error reading file with encoding utf-16: 'utf-16-le' codec can't decode byte 0x0a in position 287344: truncated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File read successfully with encoding: iso-8859-1</a:t>
            </a:r>
          </a:p>
        </p:txBody>
      </p:sp>
    </p:spTree>
    <p:extLst>
      <p:ext uri="{BB962C8B-B14F-4D97-AF65-F5344CB8AC3E}">
        <p14:creationId xmlns:p14="http://schemas.microsoft.com/office/powerpoint/2010/main" val="165533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84C-3741-F152-0970-9ABC323A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E724-3106-753D-6319-51596754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8557"/>
            <a:ext cx="10058400" cy="4303643"/>
          </a:xfrm>
        </p:spPr>
        <p:txBody>
          <a:bodyPr/>
          <a:lstStyle/>
          <a:p>
            <a:r>
              <a:rPr lang="en-GB" dirty="0" err="1"/>
              <a:t>Stopwords</a:t>
            </a:r>
            <a:r>
              <a:rPr lang="en-GB" dirty="0"/>
              <a:t> in each complain:</a:t>
            </a:r>
          </a:p>
          <a:p>
            <a:pPr lvl="1"/>
            <a:r>
              <a:rPr lang="en-GB" dirty="0"/>
              <a:t>Minimum </a:t>
            </a:r>
            <a:r>
              <a:rPr lang="en-GB" dirty="0" err="1"/>
              <a:t>stopwords</a:t>
            </a:r>
            <a:r>
              <a:rPr lang="en-GB" dirty="0"/>
              <a:t> %: 29.0%</a:t>
            </a:r>
          </a:p>
          <a:p>
            <a:pPr lvl="1"/>
            <a:r>
              <a:rPr lang="en-GB" dirty="0"/>
              <a:t>Maximum </a:t>
            </a:r>
            <a:r>
              <a:rPr lang="en-GB" dirty="0" err="1"/>
              <a:t>stopwords</a:t>
            </a:r>
            <a:r>
              <a:rPr lang="en-GB" dirty="0"/>
              <a:t> %: 50.0% </a:t>
            </a:r>
          </a:p>
          <a:p>
            <a:pPr lvl="1"/>
            <a:r>
              <a:rPr lang="en-GB" dirty="0"/>
              <a:t>Mean </a:t>
            </a:r>
            <a:r>
              <a:rPr lang="en-GB" dirty="0" err="1"/>
              <a:t>stopwords</a:t>
            </a:r>
            <a:r>
              <a:rPr lang="en-GB" dirty="0"/>
              <a:t> %: 37.815%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324C66-D7D7-0A9D-898E-62700DBA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008" y="1583288"/>
            <a:ext cx="5661991" cy="46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2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C4E13-D87E-A57D-8376-99CF4B6C5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/>
              <a:t>Task 2: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17938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8256</TotalTime>
  <Words>517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Rockwell</vt:lpstr>
      <vt:lpstr>Rockwell Condensed</vt:lpstr>
      <vt:lpstr>Wingdings</vt:lpstr>
      <vt:lpstr>Wood Type</vt:lpstr>
      <vt:lpstr>Ticket Classification</vt:lpstr>
      <vt:lpstr>Business Motivation</vt:lpstr>
      <vt:lpstr>Approach</vt:lpstr>
      <vt:lpstr>Task 1: Data Understanding</vt:lpstr>
      <vt:lpstr>Data Understanding</vt:lpstr>
      <vt:lpstr>Data Understanding</vt:lpstr>
      <vt:lpstr>Data Understanding</vt:lpstr>
      <vt:lpstr>Data Understanding</vt:lpstr>
      <vt:lpstr>Task 2: 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Task 3: MODELING</vt:lpstr>
      <vt:lpstr>Model building</vt:lpstr>
      <vt:lpstr>Model building</vt:lpstr>
      <vt:lpstr>Model building</vt:lpstr>
      <vt:lpstr>Task 4: Model Deployment</vt:lpstr>
      <vt:lpstr>prediction module Directory</vt:lpstr>
      <vt:lpstr>Local Host for checking specific complaints</vt:lpstr>
      <vt:lpstr>Entering complaints in Ticket classification Check box</vt:lpstr>
      <vt:lpstr>Predicting type of Complaint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Subhash</dc:creator>
  <cp:lastModifiedBy>Mokshada Joshi</cp:lastModifiedBy>
  <cp:revision>25</cp:revision>
  <dcterms:created xsi:type="dcterms:W3CDTF">2022-05-31T08:02:32Z</dcterms:created>
  <dcterms:modified xsi:type="dcterms:W3CDTF">2024-03-17T12:57:26Z</dcterms:modified>
</cp:coreProperties>
</file>