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80" r:id="rId20"/>
    <p:sldId id="282" r:id="rId21"/>
    <p:sldId id="283" r:id="rId22"/>
    <p:sldId id="281" r:id="rId23"/>
    <p:sldId id="275" r:id="rId24"/>
    <p:sldId id="276" r:id="rId25"/>
    <p:sldId id="277" r:id="rId26"/>
    <p:sldId id="278"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c599789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c599789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b7e726bd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b7e726bd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d21cad98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9d21cad98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d21cad98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9d21cad98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d21cad9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1cad9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9a1acfc0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9a1acfc0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a1acfc0d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9a1acfc0d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a1608c166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a1608c16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9d21cad98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9d21cad98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a1c98a056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a1c98a056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689343b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689343b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3750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a069126e46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a069126e4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9c5997899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9c5997899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9b7e726b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9b7e726b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9689343bc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9689343bc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9c5997899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9c5997899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9a0ba722a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9a0ba722a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a069126e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a069126e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689343bc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689343bc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c5997899e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c5997899e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9d21cad98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9d21cad98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b7e726bd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b7e726b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c5997899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c5997899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youtu.be/KIDjxMGVKeA"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digi.com/resources/documentation/Digidocs/90001942-13/concepts/c_xbee_comparing_at_api_modes.htm?TocPath=How%20XBee%20devices%20work%7CSerial%20communication%7C_____2"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elprocus.com/mq135-air-quality-senso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Zigbee-based Sensor Network</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ENGR 391: Networking and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Configuration of Xbee modules</a:t>
            </a:r>
            <a:endParaRPr/>
          </a:p>
        </p:txBody>
      </p:sp>
      <p:sp>
        <p:nvSpPr>
          <p:cNvPr id="117" name="Google Shape;117;p22"/>
          <p:cNvSpPr txBox="1">
            <a:spLocks noGrp="1"/>
          </p:cNvSpPr>
          <p:nvPr>
            <p:ph type="body" idx="1"/>
          </p:nvPr>
        </p:nvSpPr>
        <p:spPr>
          <a:xfrm>
            <a:off x="311700" y="1391150"/>
            <a:ext cx="4260300" cy="30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mode</a:t>
            </a:r>
            <a:endParaRPr/>
          </a:p>
          <a:p>
            <a:pPr marL="457200" lvl="0" indent="-330200" algn="l" rtl="0">
              <a:spcBef>
                <a:spcPts val="1200"/>
              </a:spcBef>
              <a:spcAft>
                <a:spcPts val="0"/>
              </a:spcAft>
              <a:buSzPts val="1600"/>
              <a:buChar char="●"/>
            </a:pPr>
            <a:r>
              <a:rPr lang="en" sz="1600"/>
              <a:t>Simple to use</a:t>
            </a:r>
            <a:endParaRPr sz="1600"/>
          </a:p>
          <a:p>
            <a:pPr marL="457200" lvl="0" indent="-330200" algn="l" rtl="0">
              <a:spcBef>
                <a:spcPts val="1000"/>
              </a:spcBef>
              <a:spcAft>
                <a:spcPts val="0"/>
              </a:spcAft>
              <a:buSzPts val="1600"/>
              <a:buChar char="●"/>
            </a:pPr>
            <a:r>
              <a:rPr lang="en" sz="1600"/>
              <a:t>Looks like serial communication for both the sender and receiver</a:t>
            </a:r>
            <a:endParaRPr sz="1600"/>
          </a:p>
          <a:p>
            <a:pPr marL="457200" lvl="0" indent="-330200" algn="l" rtl="0">
              <a:spcBef>
                <a:spcPts val="1000"/>
              </a:spcBef>
              <a:spcAft>
                <a:spcPts val="0"/>
              </a:spcAft>
              <a:buSzPts val="1600"/>
              <a:buChar char="●"/>
            </a:pPr>
            <a:r>
              <a:rPr lang="en" sz="1600"/>
              <a:t>Can be used on a dumb device like an arduino uno</a:t>
            </a:r>
            <a:endParaRPr sz="1600"/>
          </a:p>
          <a:p>
            <a:pPr marL="0" lvl="0" indent="0" algn="l" rtl="0">
              <a:spcBef>
                <a:spcPts val="1000"/>
              </a:spcBef>
              <a:spcAft>
                <a:spcPts val="0"/>
              </a:spcAft>
              <a:buNone/>
            </a:pPr>
            <a:endParaRPr sz="1600"/>
          </a:p>
          <a:p>
            <a:pPr marL="0" lvl="0" indent="0" algn="l" rtl="0">
              <a:spcBef>
                <a:spcPts val="1200"/>
              </a:spcBef>
              <a:spcAft>
                <a:spcPts val="1200"/>
              </a:spcAft>
              <a:buNone/>
            </a:pPr>
            <a:endParaRPr/>
          </a:p>
        </p:txBody>
      </p:sp>
      <p:sp>
        <p:nvSpPr>
          <p:cNvPr id="118" name="Google Shape;118;p22"/>
          <p:cNvSpPr txBox="1">
            <a:spLocks noGrp="1"/>
          </p:cNvSpPr>
          <p:nvPr>
            <p:ph type="body" idx="1"/>
          </p:nvPr>
        </p:nvSpPr>
        <p:spPr>
          <a:xfrm>
            <a:off x="4572000" y="1391275"/>
            <a:ext cx="4260300" cy="30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API mode</a:t>
            </a:r>
            <a:endParaRPr/>
          </a:p>
          <a:p>
            <a:pPr marL="457200" lvl="0" indent="-330200" algn="l" rtl="0">
              <a:spcBef>
                <a:spcPts val="1200"/>
              </a:spcBef>
              <a:spcAft>
                <a:spcPts val="0"/>
              </a:spcAft>
              <a:buSzPts val="1600"/>
              <a:buChar char="●"/>
            </a:pPr>
            <a:r>
              <a:rPr lang="en" sz="1600"/>
              <a:t>More complex</a:t>
            </a:r>
            <a:endParaRPr sz="1600"/>
          </a:p>
          <a:p>
            <a:pPr marL="457200" lvl="0" indent="-330200" algn="l" rtl="0">
              <a:spcBef>
                <a:spcPts val="1000"/>
              </a:spcBef>
              <a:spcAft>
                <a:spcPts val="0"/>
              </a:spcAft>
              <a:buSzPts val="1600"/>
              <a:buChar char="●"/>
            </a:pPr>
            <a:r>
              <a:rPr lang="en" sz="1600"/>
              <a:t>Gives more control</a:t>
            </a:r>
            <a:endParaRPr sz="1600"/>
          </a:p>
          <a:p>
            <a:pPr marL="914400" lvl="1" indent="-330200" algn="l" rtl="0">
              <a:spcBef>
                <a:spcPts val="0"/>
              </a:spcBef>
              <a:spcAft>
                <a:spcPts val="0"/>
              </a:spcAft>
              <a:buSzPts val="1600"/>
              <a:buChar char="○"/>
            </a:pPr>
            <a:r>
              <a:rPr lang="en" sz="1600"/>
              <a:t>packets can be crafted</a:t>
            </a:r>
            <a:endParaRPr sz="1600"/>
          </a:p>
          <a:p>
            <a:pPr marL="914400" lvl="1" indent="-330200" algn="l" rtl="0">
              <a:spcBef>
                <a:spcPts val="0"/>
              </a:spcBef>
              <a:spcAft>
                <a:spcPts val="0"/>
              </a:spcAft>
              <a:buSzPts val="1600"/>
              <a:buChar char="○"/>
            </a:pPr>
            <a:r>
              <a:rPr lang="en" sz="1600"/>
              <a:t>addresses can be set</a:t>
            </a:r>
            <a:endParaRPr sz="1600"/>
          </a:p>
          <a:p>
            <a:pPr marL="457200" lvl="0" indent="-330200" algn="l" rtl="0">
              <a:spcBef>
                <a:spcPts val="1000"/>
              </a:spcBef>
              <a:spcAft>
                <a:spcPts val="0"/>
              </a:spcAft>
              <a:buSzPts val="1600"/>
              <a:buChar char="●"/>
            </a:pPr>
            <a:r>
              <a:rPr lang="en" sz="1600"/>
              <a:t>Device configuration</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Base station system topology</a:t>
            </a:r>
            <a:endParaRPr/>
          </a:p>
        </p:txBody>
      </p:sp>
      <p:sp>
        <p:nvSpPr>
          <p:cNvPr id="124" name="Google Shape;124;p23"/>
          <p:cNvSpPr txBox="1">
            <a:spLocks noGrp="1"/>
          </p:cNvSpPr>
          <p:nvPr>
            <p:ph type="body" idx="1"/>
          </p:nvPr>
        </p:nvSpPr>
        <p:spPr>
          <a:xfrm>
            <a:off x="311700" y="1152475"/>
            <a:ext cx="8520600" cy="720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Consists of 2 modules running concurrently:</a:t>
            </a:r>
            <a:endParaRPr/>
          </a:p>
        </p:txBody>
      </p:sp>
      <p:sp>
        <p:nvSpPr>
          <p:cNvPr id="125" name="Google Shape;125;p23"/>
          <p:cNvSpPr/>
          <p:nvPr/>
        </p:nvSpPr>
        <p:spPr>
          <a:xfrm>
            <a:off x="3308675" y="2684575"/>
            <a:ext cx="1722000" cy="76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a:t>
            </a:r>
            <a:r>
              <a:rPr lang="en"/>
              <a:t>ata_collector.py</a:t>
            </a:r>
            <a:endParaRPr/>
          </a:p>
        </p:txBody>
      </p:sp>
      <p:sp>
        <p:nvSpPr>
          <p:cNvPr id="126" name="Google Shape;126;p23"/>
          <p:cNvSpPr/>
          <p:nvPr/>
        </p:nvSpPr>
        <p:spPr>
          <a:xfrm>
            <a:off x="736925" y="4000475"/>
            <a:ext cx="4293900" cy="511500"/>
          </a:xfrm>
          <a:prstGeom prst="rect">
            <a:avLst/>
          </a:prstGeom>
          <a:gradFill>
            <a:gsLst>
              <a:gs pos="0">
                <a:srgbClr val="FFFFFF"/>
              </a:gs>
              <a:gs pos="100000">
                <a:srgbClr val="B3B3B3"/>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Base station (Pi)</a:t>
            </a:r>
            <a:endParaRPr/>
          </a:p>
        </p:txBody>
      </p:sp>
      <p:sp>
        <p:nvSpPr>
          <p:cNvPr id="127" name="Google Shape;127;p23"/>
          <p:cNvSpPr/>
          <p:nvPr/>
        </p:nvSpPr>
        <p:spPr>
          <a:xfrm>
            <a:off x="736925" y="2692075"/>
            <a:ext cx="1722000" cy="76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a:t>
            </a:r>
            <a:r>
              <a:rPr lang="en"/>
              <a:t>isplayer.py</a:t>
            </a:r>
            <a:endParaRPr/>
          </a:p>
        </p:txBody>
      </p:sp>
      <p:sp>
        <p:nvSpPr>
          <p:cNvPr id="128" name="Google Shape;128;p23"/>
          <p:cNvSpPr/>
          <p:nvPr/>
        </p:nvSpPr>
        <p:spPr>
          <a:xfrm rot="10800000">
            <a:off x="1515275" y="3496575"/>
            <a:ext cx="165300" cy="4587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23"/>
          <p:cNvSpPr/>
          <p:nvPr/>
        </p:nvSpPr>
        <p:spPr>
          <a:xfrm>
            <a:off x="3953175" y="3496575"/>
            <a:ext cx="165300" cy="4587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23"/>
          <p:cNvSpPr/>
          <p:nvPr/>
        </p:nvSpPr>
        <p:spPr>
          <a:xfrm rot="10800000">
            <a:off x="4255950" y="3500325"/>
            <a:ext cx="165300" cy="4587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23"/>
          <p:cNvSpPr/>
          <p:nvPr/>
        </p:nvSpPr>
        <p:spPr>
          <a:xfrm rot="5400000">
            <a:off x="5729125" y="3527825"/>
            <a:ext cx="165300" cy="14568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23"/>
          <p:cNvSpPr/>
          <p:nvPr/>
        </p:nvSpPr>
        <p:spPr>
          <a:xfrm>
            <a:off x="6604275" y="3745075"/>
            <a:ext cx="646800" cy="76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Xbee</a:t>
            </a:r>
            <a:endParaRPr/>
          </a:p>
        </p:txBody>
      </p:sp>
      <p:cxnSp>
        <p:nvCxnSpPr>
          <p:cNvPr id="133" name="Google Shape;133;p23"/>
          <p:cNvCxnSpPr>
            <a:stCxn id="132" idx="0"/>
          </p:cNvCxnSpPr>
          <p:nvPr/>
        </p:nvCxnSpPr>
        <p:spPr>
          <a:xfrm rot="10800000">
            <a:off x="6927675" y="3376675"/>
            <a:ext cx="0" cy="368400"/>
          </a:xfrm>
          <a:prstGeom prst="straightConnector1">
            <a:avLst/>
          </a:prstGeom>
          <a:noFill/>
          <a:ln w="9525" cap="flat" cmpd="sng">
            <a:solidFill>
              <a:schemeClr val="dk2"/>
            </a:solidFill>
            <a:prstDash val="solid"/>
            <a:round/>
            <a:headEnd type="none" w="med" len="med"/>
            <a:tailEnd type="oval" w="med" len="med"/>
          </a:ln>
        </p:spPr>
      </p:cxnSp>
      <p:sp>
        <p:nvSpPr>
          <p:cNvPr id="134" name="Google Shape;134;p23"/>
          <p:cNvSpPr txBox="1"/>
          <p:nvPr/>
        </p:nvSpPr>
        <p:spPr>
          <a:xfrm>
            <a:off x="4345050" y="3523113"/>
            <a:ext cx="1054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FF0000"/>
                </a:solidFill>
                <a:latin typeface="Consolas"/>
                <a:ea typeface="Consolas"/>
                <a:cs typeface="Consolas"/>
                <a:sym typeface="Consolas"/>
              </a:rPr>
              <a:t>ttys0</a:t>
            </a:r>
            <a:endParaRPr sz="1300">
              <a:solidFill>
                <a:srgbClr val="FF0000"/>
              </a:solidFill>
              <a:latin typeface="Consolas"/>
              <a:ea typeface="Consolas"/>
              <a:cs typeface="Consolas"/>
              <a:sym typeface="Consolas"/>
            </a:endParaRPr>
          </a:p>
        </p:txBody>
      </p:sp>
      <p:sp>
        <p:nvSpPr>
          <p:cNvPr id="135" name="Google Shape;135;p23"/>
          <p:cNvSpPr txBox="1"/>
          <p:nvPr/>
        </p:nvSpPr>
        <p:spPr>
          <a:xfrm>
            <a:off x="5083363" y="3850100"/>
            <a:ext cx="733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FF0000"/>
                </a:solidFill>
              </a:rPr>
              <a:t>RX</a:t>
            </a:r>
            <a:endParaRPr sz="1200">
              <a:solidFill>
                <a:srgbClr val="FF0000"/>
              </a:solidFill>
            </a:endParaRPr>
          </a:p>
        </p:txBody>
      </p:sp>
      <p:sp>
        <p:nvSpPr>
          <p:cNvPr id="136" name="Google Shape;136;p23"/>
          <p:cNvSpPr txBox="1"/>
          <p:nvPr/>
        </p:nvSpPr>
        <p:spPr>
          <a:xfrm>
            <a:off x="6194175" y="3850100"/>
            <a:ext cx="733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FF0000"/>
                </a:solidFill>
              </a:rPr>
              <a:t>TX</a:t>
            </a:r>
            <a:endParaRPr sz="1200">
              <a:solidFill>
                <a:srgbClr val="FF0000"/>
              </a:solidFill>
            </a:endParaRPr>
          </a:p>
        </p:txBody>
      </p:sp>
      <p:sp>
        <p:nvSpPr>
          <p:cNvPr id="137" name="Google Shape;137;p23"/>
          <p:cNvSpPr txBox="1"/>
          <p:nvPr/>
        </p:nvSpPr>
        <p:spPr>
          <a:xfrm>
            <a:off x="1597325" y="3533475"/>
            <a:ext cx="1996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rPr>
              <a:t>open(“sensor_data.csv”)</a:t>
            </a:r>
            <a:endParaRPr sz="12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Collector (Gory detail)</a:t>
            </a:r>
            <a:endParaRPr/>
          </a:p>
        </p:txBody>
      </p:sp>
      <p:sp>
        <p:nvSpPr>
          <p:cNvPr id="143" name="Google Shape;143;p24"/>
          <p:cNvSpPr txBox="1">
            <a:spLocks noGrp="1"/>
          </p:cNvSpPr>
          <p:nvPr>
            <p:ph type="body" idx="1"/>
          </p:nvPr>
        </p:nvSpPr>
        <p:spPr>
          <a:xfrm>
            <a:off x="311700" y="1152474"/>
            <a:ext cx="7230600" cy="38917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data_collector.py</a:t>
            </a:r>
            <a:endParaRPr sz="1600"/>
          </a:p>
          <a:p>
            <a:pPr marL="457200" lvl="0" indent="-351948" algn="l" rtl="0">
              <a:spcBef>
                <a:spcPts val="1200"/>
              </a:spcBef>
              <a:spcAft>
                <a:spcPts val="0"/>
              </a:spcAft>
              <a:buSzPct val="116666"/>
              <a:buChar char="●"/>
            </a:pPr>
            <a:r>
              <a:rPr lang="en" sz="1400"/>
              <a:t>Open serial port</a:t>
            </a:r>
            <a:endParaRPr sz="1400"/>
          </a:p>
          <a:p>
            <a:pPr marL="914400" lvl="1" indent="-299085" algn="l" rtl="0">
              <a:spcBef>
                <a:spcPts val="0"/>
              </a:spcBef>
              <a:spcAft>
                <a:spcPts val="0"/>
              </a:spcAft>
              <a:buSzPct val="100000"/>
              <a:buChar char="○"/>
            </a:pPr>
            <a:r>
              <a:rPr lang="en" sz="1100">
                <a:latin typeface="Consolas"/>
                <a:ea typeface="Consolas"/>
                <a:cs typeface="Consolas"/>
                <a:sym typeface="Consolas"/>
              </a:rPr>
              <a:t>ser = serial.</a:t>
            </a:r>
            <a:r>
              <a:rPr lang="en" sz="1100">
                <a:solidFill>
                  <a:schemeClr val="accent1"/>
                </a:solidFill>
                <a:latin typeface="Consolas"/>
                <a:ea typeface="Consolas"/>
                <a:cs typeface="Consolas"/>
                <a:sym typeface="Consolas"/>
              </a:rPr>
              <a:t>Serial</a:t>
            </a:r>
            <a:r>
              <a:rPr lang="en" sz="1100">
                <a:latin typeface="Consolas"/>
                <a:ea typeface="Consolas"/>
                <a:cs typeface="Consolas"/>
                <a:sym typeface="Consolas"/>
              </a:rPr>
              <a:t>(</a:t>
            </a:r>
            <a:r>
              <a:rPr lang="en" sz="1100">
                <a:solidFill>
                  <a:srgbClr val="BF9000"/>
                </a:solidFill>
                <a:latin typeface="Consolas"/>
                <a:ea typeface="Consolas"/>
                <a:cs typeface="Consolas"/>
                <a:sym typeface="Consolas"/>
              </a:rPr>
              <a:t>“/dev/ttyUSB0”</a:t>
            </a:r>
            <a:r>
              <a:rPr lang="en" sz="1100">
                <a:latin typeface="Consolas"/>
                <a:ea typeface="Consolas"/>
                <a:cs typeface="Consolas"/>
                <a:sym typeface="Consolas"/>
              </a:rPr>
              <a:t>, 9600, timeout=1)</a:t>
            </a:r>
            <a:r>
              <a:rPr lang="en" sz="1100"/>
              <a:t> </a:t>
            </a:r>
            <a:endParaRPr sz="1100"/>
          </a:p>
          <a:p>
            <a:pPr marL="457200" lvl="0" indent="-334327" algn="l" rtl="0">
              <a:spcBef>
                <a:spcPts val="0"/>
              </a:spcBef>
              <a:spcAft>
                <a:spcPts val="0"/>
              </a:spcAft>
              <a:buSzPct val="100000"/>
              <a:buChar char="●"/>
            </a:pPr>
            <a:r>
              <a:rPr lang="en" sz="1600"/>
              <a:t>Read data (line by line)</a:t>
            </a:r>
            <a:endParaRPr sz="1600"/>
          </a:p>
          <a:p>
            <a:pPr marL="914400" lvl="1" indent="-296148" algn="l" rtl="0">
              <a:spcBef>
                <a:spcPts val="0"/>
              </a:spcBef>
              <a:spcAft>
                <a:spcPts val="0"/>
              </a:spcAft>
              <a:buSzPct val="100000"/>
              <a:buFont typeface="Consolas"/>
              <a:buChar char="○"/>
            </a:pPr>
            <a:r>
              <a:rPr lang="en" sz="1100">
                <a:latin typeface="Consolas"/>
                <a:ea typeface="Consolas"/>
                <a:cs typeface="Consolas"/>
                <a:sym typeface="Consolas"/>
              </a:rPr>
              <a:t>line = ser.</a:t>
            </a:r>
            <a:r>
              <a:rPr lang="en" sz="1100">
                <a:solidFill>
                  <a:srgbClr val="4A86E8"/>
                </a:solidFill>
                <a:latin typeface="Consolas"/>
                <a:ea typeface="Consolas"/>
                <a:cs typeface="Consolas"/>
                <a:sym typeface="Consolas"/>
              </a:rPr>
              <a:t>readline</a:t>
            </a:r>
            <a:r>
              <a:rPr lang="en" sz="1100">
                <a:latin typeface="Consolas"/>
                <a:ea typeface="Consolas"/>
                <a:cs typeface="Consolas"/>
                <a:sym typeface="Consolas"/>
              </a:rPr>
              <a:t>().</a:t>
            </a:r>
            <a:r>
              <a:rPr lang="en" sz="1100">
                <a:solidFill>
                  <a:schemeClr val="accent1"/>
                </a:solidFill>
                <a:latin typeface="Consolas"/>
                <a:ea typeface="Consolas"/>
                <a:cs typeface="Consolas"/>
                <a:sym typeface="Consolas"/>
              </a:rPr>
              <a:t>decode</a:t>
            </a:r>
            <a:r>
              <a:rPr lang="en" sz="1100">
                <a:latin typeface="Consolas"/>
                <a:ea typeface="Consolas"/>
                <a:cs typeface="Consolas"/>
                <a:sym typeface="Consolas"/>
              </a:rPr>
              <a:t>(</a:t>
            </a:r>
            <a:r>
              <a:rPr lang="en" sz="1100">
                <a:solidFill>
                  <a:srgbClr val="BF9000"/>
                </a:solidFill>
                <a:latin typeface="Consolas"/>
                <a:ea typeface="Consolas"/>
                <a:cs typeface="Consolas"/>
                <a:sym typeface="Consolas"/>
              </a:rPr>
              <a:t>'utf-8'</a:t>
            </a:r>
            <a:r>
              <a:rPr lang="en" sz="1100">
                <a:latin typeface="Consolas"/>
                <a:ea typeface="Consolas"/>
                <a:cs typeface="Consolas"/>
                <a:sym typeface="Consolas"/>
              </a:rPr>
              <a:t>).</a:t>
            </a:r>
            <a:r>
              <a:rPr lang="en" sz="1100">
                <a:solidFill>
                  <a:srgbClr val="4A86E8"/>
                </a:solidFill>
                <a:latin typeface="Consolas"/>
                <a:ea typeface="Consolas"/>
                <a:cs typeface="Consolas"/>
                <a:sym typeface="Consolas"/>
              </a:rPr>
              <a:t>rstrip</a:t>
            </a:r>
            <a:r>
              <a:rPr lang="en" sz="1100">
                <a:latin typeface="Consolas"/>
                <a:ea typeface="Consolas"/>
                <a:cs typeface="Consolas"/>
                <a:sym typeface="Consolas"/>
              </a:rPr>
              <a:t>()</a:t>
            </a:r>
            <a:endParaRPr sz="1100">
              <a:latin typeface="Consolas"/>
              <a:ea typeface="Consolas"/>
              <a:cs typeface="Consolas"/>
              <a:sym typeface="Consolas"/>
            </a:endParaRPr>
          </a:p>
          <a:p>
            <a:pPr marL="457200" lvl="0" indent="-334327" algn="l" rtl="0">
              <a:spcBef>
                <a:spcPts val="0"/>
              </a:spcBef>
              <a:spcAft>
                <a:spcPts val="0"/>
              </a:spcAft>
              <a:buSzPct val="100000"/>
              <a:buChar char="●"/>
            </a:pPr>
            <a:r>
              <a:rPr lang="en" sz="1600"/>
              <a:t>Save the data</a:t>
            </a:r>
            <a:endParaRPr sz="1600"/>
          </a:p>
          <a:p>
            <a:pPr marL="914400" lvl="1" indent="-310832" algn="l" rtl="0">
              <a:spcBef>
                <a:spcPts val="0"/>
              </a:spcBef>
              <a:spcAft>
                <a:spcPts val="0"/>
              </a:spcAft>
              <a:buSzPct val="100000"/>
              <a:buChar char="○"/>
            </a:pPr>
            <a:r>
              <a:rPr lang="en" sz="1200"/>
              <a:t>split up line into ID,VALUE pieces</a:t>
            </a:r>
            <a:endParaRPr sz="1200"/>
          </a:p>
          <a:p>
            <a:pPr marL="914400" lvl="1" indent="-310832" algn="l" rtl="0">
              <a:spcBef>
                <a:spcPts val="0"/>
              </a:spcBef>
              <a:spcAft>
                <a:spcPts val="0"/>
              </a:spcAft>
              <a:buSzPct val="100000"/>
              <a:buChar char="○"/>
            </a:pPr>
            <a:r>
              <a:rPr lang="en" sz="1200"/>
              <a:t>keep the VALUE piece</a:t>
            </a:r>
            <a:endParaRPr sz="1200"/>
          </a:p>
          <a:p>
            <a:pPr marL="914400" lvl="1" indent="-310832" algn="l" rtl="0">
              <a:spcBef>
                <a:spcPts val="0"/>
              </a:spcBef>
              <a:spcAft>
                <a:spcPts val="0"/>
              </a:spcAft>
              <a:buSzPct val="100000"/>
              <a:buChar char="○"/>
            </a:pPr>
            <a:r>
              <a:rPr lang="en" sz="1200"/>
              <a:t>append ISO8601 timestamp</a:t>
            </a:r>
            <a:endParaRPr sz="1200"/>
          </a:p>
          <a:p>
            <a:pPr marL="457200" lvl="0" indent="-334327" algn="l" rtl="0">
              <a:spcBef>
                <a:spcPts val="0"/>
              </a:spcBef>
              <a:spcAft>
                <a:spcPts val="0"/>
              </a:spcAft>
              <a:buSzPct val="100000"/>
              <a:buChar char="●"/>
            </a:pPr>
            <a:r>
              <a:rPr lang="en" sz="1400"/>
              <a:t>Write to file</a:t>
            </a:r>
            <a:endParaRPr sz="1400"/>
          </a:p>
          <a:p>
            <a:pPr marL="914400" lvl="1" indent="-304958" algn="l" rtl="0">
              <a:spcBef>
                <a:spcPts val="0"/>
              </a:spcBef>
              <a:spcAft>
                <a:spcPts val="0"/>
              </a:spcAft>
              <a:buSzPct val="100000"/>
              <a:buFont typeface="Consolas"/>
              <a:buChar char="○"/>
            </a:pPr>
            <a:r>
              <a:rPr lang="en" sz="1200">
                <a:solidFill>
                  <a:srgbClr val="999999"/>
                </a:solidFill>
                <a:latin typeface="Consolas"/>
                <a:ea typeface="Consolas"/>
                <a:cs typeface="Consolas"/>
                <a:sym typeface="Consolas"/>
              </a:rPr>
              <a:t>2023-11-17T21:31:51.089225</a:t>
            </a:r>
            <a:r>
              <a:rPr lang="en" sz="1200">
                <a:latin typeface="Consolas"/>
                <a:ea typeface="Consolas"/>
                <a:cs typeface="Consolas"/>
                <a:sym typeface="Consolas"/>
              </a:rPr>
              <a:t>,282</a:t>
            </a:r>
            <a:endParaRPr sz="1200">
              <a:latin typeface="Consolas"/>
              <a:ea typeface="Consolas"/>
              <a:cs typeface="Consolas"/>
              <a:sym typeface="Consolas"/>
            </a:endParaRPr>
          </a:p>
          <a:p>
            <a:pPr marL="914400" lvl="1" indent="-304958" algn="l" rtl="0">
              <a:spcBef>
                <a:spcPts val="0"/>
              </a:spcBef>
              <a:spcAft>
                <a:spcPts val="0"/>
              </a:spcAft>
              <a:buSzPct val="100000"/>
              <a:buFont typeface="Consolas"/>
              <a:buChar char="○"/>
            </a:pPr>
            <a:r>
              <a:rPr lang="en" sz="1200">
                <a:solidFill>
                  <a:srgbClr val="999999"/>
                </a:solidFill>
                <a:latin typeface="Consolas"/>
                <a:ea typeface="Consolas"/>
                <a:cs typeface="Consolas"/>
                <a:sym typeface="Consolas"/>
              </a:rPr>
              <a:t>2023-11-17T21:31:52.090266</a:t>
            </a:r>
            <a:r>
              <a:rPr lang="en" sz="1200">
                <a:latin typeface="Consolas"/>
                <a:ea typeface="Consolas"/>
                <a:cs typeface="Consolas"/>
                <a:sym typeface="Consolas"/>
              </a:rPr>
              <a:t>,281</a:t>
            </a:r>
            <a:endParaRPr sz="1200">
              <a:latin typeface="Consolas"/>
              <a:ea typeface="Consolas"/>
              <a:cs typeface="Consolas"/>
              <a:sym typeface="Consolas"/>
            </a:endParaRPr>
          </a:p>
          <a:p>
            <a:pPr marL="914400" lvl="1" indent="-304958" algn="l" rtl="0">
              <a:spcBef>
                <a:spcPts val="0"/>
              </a:spcBef>
              <a:spcAft>
                <a:spcPts val="0"/>
              </a:spcAft>
              <a:buSzPct val="100000"/>
              <a:buFont typeface="Consolas"/>
              <a:buChar char="○"/>
            </a:pPr>
            <a:r>
              <a:rPr lang="en" sz="1200">
                <a:solidFill>
                  <a:srgbClr val="999999"/>
                </a:solidFill>
                <a:latin typeface="Consolas"/>
                <a:ea typeface="Consolas"/>
                <a:cs typeface="Consolas"/>
                <a:sym typeface="Consolas"/>
              </a:rPr>
              <a:t>2023-11-17T21:31:53.091818</a:t>
            </a:r>
            <a:r>
              <a:rPr lang="en" sz="1200">
                <a:latin typeface="Consolas"/>
                <a:ea typeface="Consolas"/>
                <a:cs typeface="Consolas"/>
                <a:sym typeface="Consolas"/>
              </a:rPr>
              <a:t>,279</a:t>
            </a:r>
            <a:endParaRPr sz="1200">
              <a:latin typeface="Consolas"/>
              <a:ea typeface="Consolas"/>
              <a:cs typeface="Consolas"/>
              <a:sym typeface="Consolas"/>
            </a:endParaRPr>
          </a:p>
          <a:p>
            <a:pPr marL="914400" lvl="1" indent="-304958" algn="l" rtl="0">
              <a:spcBef>
                <a:spcPts val="0"/>
              </a:spcBef>
              <a:spcAft>
                <a:spcPts val="0"/>
              </a:spcAft>
              <a:buSzPct val="100000"/>
              <a:buFont typeface="Consolas"/>
              <a:buChar char="○"/>
            </a:pPr>
            <a:r>
              <a:rPr lang="en" sz="1200">
                <a:solidFill>
                  <a:srgbClr val="999999"/>
                </a:solidFill>
                <a:latin typeface="Consolas"/>
                <a:ea typeface="Consolas"/>
                <a:cs typeface="Consolas"/>
                <a:sym typeface="Consolas"/>
              </a:rPr>
              <a:t>2023-11-17T21:31:54.091791</a:t>
            </a:r>
            <a:r>
              <a:rPr lang="en" sz="1200">
                <a:latin typeface="Consolas"/>
                <a:ea typeface="Consolas"/>
                <a:cs typeface="Consolas"/>
                <a:sym typeface="Consolas"/>
              </a:rPr>
              <a:t>,278</a:t>
            </a:r>
            <a:endParaRPr sz="12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Display App</a:t>
            </a:r>
            <a:endParaRPr/>
          </a:p>
        </p:txBody>
      </p:sp>
      <p:sp>
        <p:nvSpPr>
          <p:cNvPr id="149" name="Google Shape;149;p25"/>
          <p:cNvSpPr txBox="1">
            <a:spLocks noGrp="1"/>
          </p:cNvSpPr>
          <p:nvPr>
            <p:ph type="body" idx="1"/>
          </p:nvPr>
        </p:nvSpPr>
        <p:spPr>
          <a:xfrm>
            <a:off x="311700" y="1152475"/>
            <a:ext cx="6065100" cy="37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displayer.py</a:t>
            </a:r>
            <a:endParaRPr sz="1600"/>
          </a:p>
          <a:p>
            <a:pPr marL="457200" lvl="0" indent="-342900" algn="l" rtl="0">
              <a:spcBef>
                <a:spcPts val="1200"/>
              </a:spcBef>
              <a:spcAft>
                <a:spcPts val="0"/>
              </a:spcAft>
              <a:buSzPts val="1800"/>
              <a:buChar char="●"/>
            </a:pPr>
            <a:r>
              <a:rPr lang="en" sz="1600"/>
              <a:t>open data file</a:t>
            </a:r>
            <a:endParaRPr sz="1600"/>
          </a:p>
          <a:p>
            <a:pPr marL="914400" lvl="1" indent="-317500" algn="l" rtl="0">
              <a:spcBef>
                <a:spcPts val="0"/>
              </a:spcBef>
              <a:spcAft>
                <a:spcPts val="0"/>
              </a:spcAft>
              <a:buSzPts val="1400"/>
              <a:buFont typeface="Consolas"/>
              <a:buChar char="○"/>
            </a:pPr>
            <a:r>
              <a:rPr lang="en" sz="1200">
                <a:latin typeface="Consolas"/>
                <a:ea typeface="Consolas"/>
                <a:cs typeface="Consolas"/>
                <a:sym typeface="Consolas"/>
              </a:rPr>
              <a:t>f = open(</a:t>
            </a:r>
            <a:r>
              <a:rPr lang="en" sz="1200">
                <a:solidFill>
                  <a:srgbClr val="BF9000"/>
                </a:solidFill>
                <a:latin typeface="Consolas"/>
                <a:ea typeface="Consolas"/>
                <a:cs typeface="Consolas"/>
                <a:sym typeface="Consolas"/>
              </a:rPr>
              <a:t>“sensor_data.csv”</a:t>
            </a:r>
            <a:r>
              <a:rPr lang="en" sz="1200">
                <a:latin typeface="Consolas"/>
                <a:ea typeface="Consolas"/>
                <a:cs typeface="Consolas"/>
                <a:sym typeface="Consolas"/>
              </a:rPr>
              <a:t>, </a:t>
            </a:r>
            <a:r>
              <a:rPr lang="en" sz="1200">
                <a:solidFill>
                  <a:srgbClr val="BF9000"/>
                </a:solidFill>
                <a:latin typeface="Consolas"/>
                <a:ea typeface="Consolas"/>
                <a:cs typeface="Consolas"/>
                <a:sym typeface="Consolas"/>
              </a:rPr>
              <a:t>'rb'</a:t>
            </a:r>
            <a:r>
              <a:rPr lang="en" sz="1200">
                <a:latin typeface="Consolas"/>
                <a:ea typeface="Consolas"/>
                <a:cs typeface="Consolas"/>
                <a:sym typeface="Consolas"/>
              </a:rPr>
              <a:t>)</a:t>
            </a:r>
            <a:endParaRPr sz="1200">
              <a:latin typeface="Consolas"/>
              <a:ea typeface="Consolas"/>
              <a:cs typeface="Consolas"/>
              <a:sym typeface="Consolas"/>
            </a:endParaRPr>
          </a:p>
          <a:p>
            <a:pPr marL="457200" lvl="0" indent="-342900" algn="l" rtl="0">
              <a:spcBef>
                <a:spcPts val="0"/>
              </a:spcBef>
              <a:spcAft>
                <a:spcPts val="0"/>
              </a:spcAft>
              <a:buSzPts val="1800"/>
              <a:buChar char="●"/>
            </a:pPr>
            <a:r>
              <a:rPr lang="en" sz="1600"/>
              <a:t>read last 25 lines</a:t>
            </a:r>
            <a:endParaRPr sz="1600"/>
          </a:p>
          <a:p>
            <a:pPr marL="914400" lvl="1" indent="-317500" algn="l" rtl="0">
              <a:spcBef>
                <a:spcPts val="0"/>
              </a:spcBef>
              <a:spcAft>
                <a:spcPts val="0"/>
              </a:spcAft>
              <a:buSzPts val="1400"/>
              <a:buFont typeface="Consolas"/>
              <a:buChar char="○"/>
            </a:pPr>
            <a:r>
              <a:rPr lang="en" sz="1200">
                <a:latin typeface="Consolas"/>
                <a:ea typeface="Consolas"/>
                <a:cs typeface="Consolas"/>
                <a:sym typeface="Consolas"/>
              </a:rPr>
              <a:t>last_n_lines = utils.</a:t>
            </a:r>
            <a:r>
              <a:rPr lang="en" sz="1200">
                <a:solidFill>
                  <a:srgbClr val="4A86E8"/>
                </a:solidFill>
                <a:latin typeface="Consolas"/>
                <a:ea typeface="Consolas"/>
                <a:cs typeface="Consolas"/>
                <a:sym typeface="Consolas"/>
              </a:rPr>
              <a:t>read_last_n_lines</a:t>
            </a:r>
            <a:r>
              <a:rPr lang="en" sz="1200">
                <a:latin typeface="Consolas"/>
                <a:ea typeface="Consolas"/>
                <a:cs typeface="Consolas"/>
                <a:sym typeface="Consolas"/>
              </a:rPr>
              <a:t>(f, 25)</a:t>
            </a:r>
            <a:endParaRPr sz="1200">
              <a:latin typeface="Consolas"/>
              <a:ea typeface="Consolas"/>
              <a:cs typeface="Consolas"/>
              <a:sym typeface="Consolas"/>
            </a:endParaRPr>
          </a:p>
          <a:p>
            <a:pPr marL="457200" lvl="0" indent="-342900" algn="l" rtl="0">
              <a:spcBef>
                <a:spcPts val="0"/>
              </a:spcBef>
              <a:spcAft>
                <a:spcPts val="0"/>
              </a:spcAft>
              <a:buSzPts val="1800"/>
              <a:buChar char="●"/>
            </a:pPr>
            <a:r>
              <a:rPr lang="en" sz="1600"/>
              <a:t>break up each line</a:t>
            </a:r>
            <a:endParaRPr sz="1600"/>
          </a:p>
          <a:p>
            <a:pPr marL="914400" lvl="1" indent="-317500" algn="l" rtl="0">
              <a:spcBef>
                <a:spcPts val="0"/>
              </a:spcBef>
              <a:spcAft>
                <a:spcPts val="0"/>
              </a:spcAft>
              <a:buSzPts val="1400"/>
              <a:buFont typeface="Consolas"/>
              <a:buChar char="○"/>
            </a:pPr>
            <a:r>
              <a:rPr lang="en" sz="1200">
                <a:latin typeface="Consolas"/>
                <a:ea typeface="Consolas"/>
                <a:cs typeface="Consolas"/>
                <a:sym typeface="Consolas"/>
              </a:rPr>
              <a:t>curline = last_n_lines[0]</a:t>
            </a:r>
            <a:endParaRPr sz="1200">
              <a:latin typeface="Consolas"/>
              <a:ea typeface="Consolas"/>
              <a:cs typeface="Consolas"/>
              <a:sym typeface="Consolas"/>
            </a:endParaRPr>
          </a:p>
          <a:p>
            <a:pPr marL="914400" lvl="1" indent="-317500" algn="l" rtl="0">
              <a:spcBef>
                <a:spcPts val="0"/>
              </a:spcBef>
              <a:spcAft>
                <a:spcPts val="0"/>
              </a:spcAft>
              <a:buSzPts val="1400"/>
              <a:buFont typeface="Consolas"/>
              <a:buChar char="○"/>
            </a:pPr>
            <a:r>
              <a:rPr lang="en" sz="1200">
                <a:latin typeface="Consolas"/>
                <a:ea typeface="Consolas"/>
                <a:cs typeface="Consolas"/>
                <a:sym typeface="Consolas"/>
              </a:rPr>
              <a:t>ID,value = curline.</a:t>
            </a:r>
            <a:r>
              <a:rPr lang="en" sz="1200">
                <a:solidFill>
                  <a:srgbClr val="4A86E8"/>
                </a:solidFill>
                <a:latin typeface="Consolas"/>
                <a:ea typeface="Consolas"/>
                <a:cs typeface="Consolas"/>
                <a:sym typeface="Consolas"/>
              </a:rPr>
              <a:t>split</a:t>
            </a:r>
            <a:r>
              <a:rPr lang="en" sz="1200">
                <a:latin typeface="Consolas"/>
                <a:ea typeface="Consolas"/>
                <a:cs typeface="Consolas"/>
                <a:sym typeface="Consolas"/>
              </a:rPr>
              <a:t>(</a:t>
            </a:r>
            <a:r>
              <a:rPr lang="en" sz="1200">
                <a:solidFill>
                  <a:srgbClr val="BF9000"/>
                </a:solidFill>
                <a:latin typeface="Consolas"/>
                <a:ea typeface="Consolas"/>
                <a:cs typeface="Consolas"/>
                <a:sym typeface="Consolas"/>
              </a:rPr>
              <a:t>','</a:t>
            </a:r>
            <a:r>
              <a:rPr lang="en" sz="1200">
                <a:latin typeface="Consolas"/>
                <a:ea typeface="Consolas"/>
                <a:cs typeface="Consolas"/>
                <a:sym typeface="Consolas"/>
              </a:rPr>
              <a:t>)</a:t>
            </a:r>
            <a:endParaRPr sz="1200">
              <a:latin typeface="Consolas"/>
              <a:ea typeface="Consolas"/>
              <a:cs typeface="Consolas"/>
              <a:sym typeface="Consolas"/>
            </a:endParaRPr>
          </a:p>
          <a:p>
            <a:pPr marL="457200" lvl="0" indent="-342900" algn="l" rtl="0">
              <a:spcBef>
                <a:spcPts val="0"/>
              </a:spcBef>
              <a:spcAft>
                <a:spcPts val="0"/>
              </a:spcAft>
              <a:buSzPts val="1800"/>
              <a:buChar char="●"/>
            </a:pPr>
            <a:r>
              <a:rPr lang="en" sz="1600"/>
              <a:t>Save the values in an array</a:t>
            </a:r>
            <a:endParaRPr sz="1600"/>
          </a:p>
          <a:p>
            <a:pPr marL="457200" lvl="0" indent="-342900" algn="l" rtl="0">
              <a:spcBef>
                <a:spcPts val="0"/>
              </a:spcBef>
              <a:spcAft>
                <a:spcPts val="0"/>
              </a:spcAft>
              <a:buSzPts val="1800"/>
              <a:buChar char="●"/>
            </a:pPr>
            <a:r>
              <a:rPr lang="en" sz="1600"/>
              <a:t>Plot the values</a:t>
            </a:r>
            <a:endParaRPr sz="105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Sensor topology</a:t>
            </a:r>
            <a:endParaRPr/>
          </a:p>
        </p:txBody>
      </p:sp>
      <p:sp>
        <p:nvSpPr>
          <p:cNvPr id="155" name="Google Shape;155;p26"/>
          <p:cNvSpPr txBox="1">
            <a:spLocks noGrp="1"/>
          </p:cNvSpPr>
          <p:nvPr>
            <p:ph type="body" idx="1"/>
          </p:nvPr>
        </p:nvSpPr>
        <p:spPr>
          <a:xfrm>
            <a:off x="311700" y="1152475"/>
            <a:ext cx="8520600" cy="720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1 program: Data acquisition and transmission.</a:t>
            </a:r>
            <a:endParaRPr/>
          </a:p>
        </p:txBody>
      </p:sp>
      <p:sp>
        <p:nvSpPr>
          <p:cNvPr id="156" name="Google Shape;156;p26"/>
          <p:cNvSpPr/>
          <p:nvPr/>
        </p:nvSpPr>
        <p:spPr>
          <a:xfrm>
            <a:off x="2032325" y="4000475"/>
            <a:ext cx="1774800" cy="511500"/>
          </a:xfrm>
          <a:prstGeom prst="rect">
            <a:avLst/>
          </a:prstGeom>
          <a:gradFill>
            <a:gsLst>
              <a:gs pos="0">
                <a:srgbClr val="FFFFFF"/>
              </a:gs>
              <a:gs pos="100000">
                <a:srgbClr val="B3B3B3"/>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Sensor (Arduino)</a:t>
            </a:r>
            <a:endParaRPr/>
          </a:p>
        </p:txBody>
      </p:sp>
      <p:sp>
        <p:nvSpPr>
          <p:cNvPr id="157" name="Google Shape;157;p26"/>
          <p:cNvSpPr/>
          <p:nvPr/>
        </p:nvSpPr>
        <p:spPr>
          <a:xfrm>
            <a:off x="2032325" y="2692075"/>
            <a:ext cx="1722000" cy="766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DAQ + Transmit</a:t>
            </a:r>
            <a:endParaRPr/>
          </a:p>
        </p:txBody>
      </p:sp>
      <p:sp>
        <p:nvSpPr>
          <p:cNvPr id="158" name="Google Shape;158;p26"/>
          <p:cNvSpPr/>
          <p:nvPr/>
        </p:nvSpPr>
        <p:spPr>
          <a:xfrm>
            <a:off x="2810675" y="3496575"/>
            <a:ext cx="165300" cy="4587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26"/>
          <p:cNvSpPr/>
          <p:nvPr/>
        </p:nvSpPr>
        <p:spPr>
          <a:xfrm rot="-5400000">
            <a:off x="4550525" y="3527925"/>
            <a:ext cx="165300" cy="14568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 name="Google Shape;160;p26"/>
          <p:cNvSpPr/>
          <p:nvPr/>
        </p:nvSpPr>
        <p:spPr>
          <a:xfrm>
            <a:off x="5425675" y="3745175"/>
            <a:ext cx="646800" cy="76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Xbee</a:t>
            </a:r>
            <a:endParaRPr/>
          </a:p>
        </p:txBody>
      </p:sp>
      <p:cxnSp>
        <p:nvCxnSpPr>
          <p:cNvPr id="161" name="Google Shape;161;p26"/>
          <p:cNvCxnSpPr>
            <a:stCxn id="160" idx="0"/>
          </p:cNvCxnSpPr>
          <p:nvPr/>
        </p:nvCxnSpPr>
        <p:spPr>
          <a:xfrm rot="10800000">
            <a:off x="5749075" y="3376775"/>
            <a:ext cx="0" cy="368400"/>
          </a:xfrm>
          <a:prstGeom prst="straightConnector1">
            <a:avLst/>
          </a:prstGeom>
          <a:noFill/>
          <a:ln w="9525" cap="flat" cmpd="sng">
            <a:solidFill>
              <a:schemeClr val="dk2"/>
            </a:solidFill>
            <a:prstDash val="solid"/>
            <a:round/>
            <a:headEnd type="none" w="med" len="med"/>
            <a:tailEnd type="oval" w="med" len="med"/>
          </a:ln>
        </p:spPr>
      </p:cxnSp>
      <p:sp>
        <p:nvSpPr>
          <p:cNvPr id="162" name="Google Shape;162;p26"/>
          <p:cNvSpPr txBox="1"/>
          <p:nvPr/>
        </p:nvSpPr>
        <p:spPr>
          <a:xfrm>
            <a:off x="4965038" y="3943925"/>
            <a:ext cx="733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FF0000"/>
                </a:solidFill>
              </a:rPr>
              <a:t>RX</a:t>
            </a:r>
            <a:endParaRPr sz="1200">
              <a:solidFill>
                <a:srgbClr val="FF0000"/>
              </a:solidFill>
            </a:endParaRPr>
          </a:p>
        </p:txBody>
      </p:sp>
      <p:sp>
        <p:nvSpPr>
          <p:cNvPr id="163" name="Google Shape;163;p26"/>
          <p:cNvSpPr txBox="1"/>
          <p:nvPr/>
        </p:nvSpPr>
        <p:spPr>
          <a:xfrm>
            <a:off x="3834075" y="3943925"/>
            <a:ext cx="733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FF0000"/>
                </a:solidFill>
              </a:rPr>
              <a:t>TX</a:t>
            </a:r>
            <a:endParaRPr sz="1200">
              <a:solidFill>
                <a:srgbClr val="FF0000"/>
              </a:solidFill>
            </a:endParaRPr>
          </a:p>
        </p:txBody>
      </p:sp>
      <p:sp>
        <p:nvSpPr>
          <p:cNvPr id="164" name="Google Shape;164;p26"/>
          <p:cNvSpPr/>
          <p:nvPr/>
        </p:nvSpPr>
        <p:spPr>
          <a:xfrm>
            <a:off x="5479745" y="3225275"/>
            <a:ext cx="469800" cy="458700"/>
          </a:xfrm>
          <a:prstGeom prst="arc">
            <a:avLst>
              <a:gd name="adj1" fmla="val 16200000"/>
              <a:gd name="adj2" fmla="val 0"/>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26"/>
          <p:cNvSpPr/>
          <p:nvPr/>
        </p:nvSpPr>
        <p:spPr>
          <a:xfrm>
            <a:off x="5293075" y="2955250"/>
            <a:ext cx="912000" cy="912000"/>
          </a:xfrm>
          <a:prstGeom prst="arc">
            <a:avLst>
              <a:gd name="adj1" fmla="val 16577759"/>
              <a:gd name="adj2" fmla="val 21241700"/>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26"/>
          <p:cNvSpPr/>
          <p:nvPr/>
        </p:nvSpPr>
        <p:spPr>
          <a:xfrm>
            <a:off x="5293075" y="2571750"/>
            <a:ext cx="1241700" cy="1241700"/>
          </a:xfrm>
          <a:prstGeom prst="arc">
            <a:avLst>
              <a:gd name="adj1" fmla="val 1620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Considerations</a:t>
            </a:r>
            <a:endParaRPr/>
          </a:p>
        </p:txBody>
      </p:sp>
      <p:sp>
        <p:nvSpPr>
          <p:cNvPr id="172" name="Google Shape;17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Data format</a:t>
            </a:r>
            <a:endParaRPr/>
          </a:p>
          <a:p>
            <a:pPr marL="914400" lvl="1" indent="-317500" algn="l" rtl="0">
              <a:lnSpc>
                <a:spcPct val="150000"/>
              </a:lnSpc>
              <a:spcBef>
                <a:spcPts val="0"/>
              </a:spcBef>
              <a:spcAft>
                <a:spcPts val="0"/>
              </a:spcAft>
              <a:buSzPts val="1400"/>
              <a:buChar char="○"/>
            </a:pPr>
            <a:r>
              <a:rPr lang="en"/>
              <a:t>In what format do the sensors send data to the base station?</a:t>
            </a:r>
            <a:endParaRPr/>
          </a:p>
          <a:p>
            <a:pPr marL="914400" lvl="1" indent="-317500" algn="l" rtl="0">
              <a:lnSpc>
                <a:spcPct val="150000"/>
              </a:lnSpc>
              <a:spcBef>
                <a:spcPts val="0"/>
              </a:spcBef>
              <a:spcAft>
                <a:spcPts val="0"/>
              </a:spcAft>
              <a:buSzPts val="1400"/>
              <a:buChar char="○"/>
            </a:pPr>
            <a:r>
              <a:rPr lang="en"/>
              <a:t>Is that format scalable?</a:t>
            </a:r>
            <a:endParaRPr/>
          </a:p>
          <a:p>
            <a:pPr marL="0" lvl="0" indent="0" algn="l" rtl="0">
              <a:lnSpc>
                <a:spcPct val="150000"/>
              </a:lnSpc>
              <a:spcBef>
                <a:spcPts val="1200"/>
              </a:spcBef>
              <a:spcAft>
                <a:spcPts val="0"/>
              </a:spcAft>
              <a:buNone/>
            </a:pPr>
            <a:endParaRPr/>
          </a:p>
          <a:p>
            <a:pPr marL="457200" lvl="0" indent="-342900" algn="l" rtl="0">
              <a:lnSpc>
                <a:spcPct val="150000"/>
              </a:lnSpc>
              <a:spcBef>
                <a:spcPts val="1200"/>
              </a:spcBef>
              <a:spcAft>
                <a:spcPts val="0"/>
              </a:spcAft>
              <a:buSzPts val="1800"/>
              <a:buChar char="●"/>
            </a:pPr>
            <a:r>
              <a:rPr lang="en"/>
              <a:t>Concurrency</a:t>
            </a:r>
            <a:endParaRPr/>
          </a:p>
          <a:p>
            <a:pPr marL="914400" lvl="1" indent="-317500" algn="l" rtl="0">
              <a:lnSpc>
                <a:spcPct val="150000"/>
              </a:lnSpc>
              <a:spcBef>
                <a:spcPts val="0"/>
              </a:spcBef>
              <a:spcAft>
                <a:spcPts val="0"/>
              </a:spcAft>
              <a:buSzPts val="1400"/>
              <a:buChar char="○"/>
            </a:pPr>
            <a:r>
              <a:rPr lang="en"/>
              <a:t>On base station, multiple processes are accessing the same file</a:t>
            </a:r>
            <a:endParaRPr/>
          </a:p>
          <a:p>
            <a:pPr marL="914400" lvl="1" indent="-317500" algn="l" rtl="0">
              <a:lnSpc>
                <a:spcPct val="150000"/>
              </a:lnSpc>
              <a:spcBef>
                <a:spcPts val="0"/>
              </a:spcBef>
              <a:spcAft>
                <a:spcPts val="0"/>
              </a:spcAft>
              <a:buSzPts val="1400"/>
              <a:buChar char="○"/>
            </a:pPr>
            <a:r>
              <a:rPr lang="en"/>
              <a:t>What is the update rate of the </a:t>
            </a:r>
            <a:r>
              <a:rPr lang="en" b="1"/>
              <a:t>data collector </a:t>
            </a:r>
            <a:r>
              <a:rPr lang="en"/>
              <a:t>and </a:t>
            </a:r>
            <a:r>
              <a:rPr lang="en" b="1"/>
              <a:t>data displayer?</a:t>
            </a:r>
            <a:endParaRPr b="1"/>
          </a:p>
          <a:p>
            <a:pPr marL="0" lvl="0" indent="0" algn="l" rtl="0">
              <a:lnSpc>
                <a:spcPct val="150000"/>
              </a:lnSpc>
              <a:spcBef>
                <a:spcPts val="1200"/>
              </a:spcBef>
              <a:spcAft>
                <a:spcPts val="12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Format Example</a:t>
            </a:r>
            <a:endParaRPr/>
          </a:p>
        </p:txBody>
      </p:sp>
      <p:sp>
        <p:nvSpPr>
          <p:cNvPr id="178" name="Google Shape;178;p28"/>
          <p:cNvSpPr txBox="1">
            <a:spLocks noGrp="1"/>
          </p:cNvSpPr>
          <p:nvPr>
            <p:ph type="body" idx="1"/>
          </p:nvPr>
        </p:nvSpPr>
        <p:spPr>
          <a:xfrm>
            <a:off x="311700" y="1152475"/>
            <a:ext cx="3876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approach </a:t>
            </a:r>
            <a:endParaRPr/>
          </a:p>
          <a:p>
            <a:pPr marL="0" lvl="0" indent="0" algn="l" rtl="0">
              <a:spcBef>
                <a:spcPts val="1200"/>
              </a:spcBef>
              <a:spcAft>
                <a:spcPts val="0"/>
              </a:spcAft>
              <a:buNone/>
            </a:pPr>
            <a:r>
              <a:rPr lang="en-US">
                <a:latin typeface="Consolas"/>
                <a:ea typeface="Consolas"/>
                <a:cs typeface="Consolas"/>
                <a:sym typeface="Consolas"/>
              </a:rPr>
              <a:t> </a:t>
            </a:r>
            <a:endParaRPr lang="en-US"/>
          </a:p>
          <a:p>
            <a:pPr marL="0" lvl="0" indent="0" algn="ctr" rtl="0">
              <a:lnSpc>
                <a:spcPct val="100000"/>
              </a:lnSpc>
              <a:spcBef>
                <a:spcPts val="1200"/>
              </a:spcBef>
              <a:spcAft>
                <a:spcPts val="0"/>
              </a:spcAft>
              <a:buClr>
                <a:schemeClr val="dk1"/>
              </a:buClr>
              <a:buSzPts val="1100"/>
              <a:buFont typeface="Arial"/>
              <a:buNone/>
            </a:pPr>
            <a:r>
              <a:rPr lang="en" sz="1200">
                <a:solidFill>
                  <a:srgbClr val="CC0000"/>
                </a:solidFill>
                <a:latin typeface="Consolas"/>
                <a:ea typeface="Consolas"/>
                <a:cs typeface="Consolas"/>
                <a:sym typeface="Consolas"/>
              </a:rPr>
              <a:t>69</a:t>
            </a:r>
            <a:endParaRPr sz="1200">
              <a:solidFill>
                <a:srgbClr val="CC0000"/>
              </a:solidFill>
              <a:latin typeface="Consolas"/>
              <a:ea typeface="Consolas"/>
              <a:cs typeface="Consolas"/>
              <a:sym typeface="Consolas"/>
            </a:endParaRPr>
          </a:p>
          <a:p>
            <a:pPr marL="0" lvl="0" indent="0" algn="ctr" rtl="0">
              <a:lnSpc>
                <a:spcPct val="100000"/>
              </a:lnSpc>
              <a:spcBef>
                <a:spcPts val="0"/>
              </a:spcBef>
              <a:spcAft>
                <a:spcPts val="0"/>
              </a:spcAft>
              <a:buClr>
                <a:schemeClr val="dk1"/>
              </a:buClr>
              <a:buSzPts val="1100"/>
              <a:buFont typeface="Arial"/>
              <a:buNone/>
            </a:pPr>
            <a:r>
              <a:rPr lang="en" sz="1200">
                <a:solidFill>
                  <a:srgbClr val="CC0000"/>
                </a:solidFill>
                <a:latin typeface="Consolas"/>
                <a:ea typeface="Consolas"/>
                <a:cs typeface="Consolas"/>
                <a:sym typeface="Consolas"/>
              </a:rPr>
              <a:t>67</a:t>
            </a:r>
            <a:endParaRPr sz="1200">
              <a:solidFill>
                <a:srgbClr val="CC0000"/>
              </a:solidFill>
              <a:latin typeface="Consolas"/>
              <a:ea typeface="Consolas"/>
              <a:cs typeface="Consolas"/>
              <a:sym typeface="Consolas"/>
            </a:endParaRPr>
          </a:p>
          <a:p>
            <a:pPr marL="0" lvl="0" indent="0" algn="ctr" rtl="0">
              <a:lnSpc>
                <a:spcPct val="100000"/>
              </a:lnSpc>
              <a:spcBef>
                <a:spcPts val="0"/>
              </a:spcBef>
              <a:spcAft>
                <a:spcPts val="0"/>
              </a:spcAft>
              <a:buClr>
                <a:schemeClr val="dk1"/>
              </a:buClr>
              <a:buSzPts val="1100"/>
              <a:buFont typeface="Arial"/>
              <a:buNone/>
            </a:pPr>
            <a:r>
              <a:rPr lang="en" sz="1200">
                <a:solidFill>
                  <a:srgbClr val="CC0000"/>
                </a:solidFill>
                <a:latin typeface="Consolas"/>
                <a:ea typeface="Consolas"/>
                <a:cs typeface="Consolas"/>
                <a:sym typeface="Consolas"/>
              </a:rPr>
              <a:t>68</a:t>
            </a:r>
            <a:endParaRPr sz="1200">
              <a:solidFill>
                <a:srgbClr val="CC0000"/>
              </a:solidFill>
              <a:latin typeface="Consolas"/>
              <a:ea typeface="Consolas"/>
              <a:cs typeface="Consolas"/>
              <a:sym typeface="Consolas"/>
            </a:endParaRPr>
          </a:p>
          <a:p>
            <a:pPr marL="0" lvl="0" indent="0" algn="ctr" rtl="0">
              <a:lnSpc>
                <a:spcPct val="100000"/>
              </a:lnSpc>
              <a:spcBef>
                <a:spcPts val="0"/>
              </a:spcBef>
              <a:spcAft>
                <a:spcPts val="0"/>
              </a:spcAft>
              <a:buClr>
                <a:schemeClr val="dk1"/>
              </a:buClr>
              <a:buSzPts val="1100"/>
              <a:buFont typeface="Arial"/>
              <a:buNone/>
            </a:pPr>
            <a:r>
              <a:rPr lang="en" sz="1200">
                <a:solidFill>
                  <a:srgbClr val="CC0000"/>
                </a:solidFill>
                <a:latin typeface="Consolas"/>
                <a:ea typeface="Consolas"/>
                <a:cs typeface="Consolas"/>
                <a:sym typeface="Consolas"/>
              </a:rPr>
              <a:t>69</a:t>
            </a:r>
            <a:endParaRPr sz="1200">
              <a:solidFill>
                <a:srgbClr val="CC0000"/>
              </a:solidFill>
              <a:latin typeface="Consolas"/>
              <a:ea typeface="Consolas"/>
              <a:cs typeface="Consolas"/>
              <a:sym typeface="Consolas"/>
            </a:endParaRPr>
          </a:p>
          <a:p>
            <a:pPr marL="0" lvl="0" indent="0" algn="ctr" rtl="0">
              <a:lnSpc>
                <a:spcPct val="100000"/>
              </a:lnSpc>
              <a:spcBef>
                <a:spcPts val="0"/>
              </a:spcBef>
              <a:spcAft>
                <a:spcPts val="0"/>
              </a:spcAft>
              <a:buClr>
                <a:schemeClr val="dk1"/>
              </a:buClr>
              <a:buSzPts val="1100"/>
              <a:buFont typeface="Arial"/>
              <a:buNone/>
            </a:pPr>
            <a:r>
              <a:rPr lang="en" sz="1200">
                <a:solidFill>
                  <a:srgbClr val="CC0000"/>
                </a:solidFill>
                <a:latin typeface="Consolas"/>
                <a:ea typeface="Consolas"/>
                <a:cs typeface="Consolas"/>
                <a:sym typeface="Consolas"/>
              </a:rPr>
              <a:t>68</a:t>
            </a:r>
            <a:endParaRPr sz="1200">
              <a:solidFill>
                <a:srgbClr val="CC0000"/>
              </a:solidFill>
              <a:latin typeface="Consolas"/>
              <a:ea typeface="Consolas"/>
              <a:cs typeface="Consolas"/>
              <a:sym typeface="Consolas"/>
            </a:endParaRPr>
          </a:p>
          <a:p>
            <a:pPr marL="0" lvl="0" indent="0" algn="ctr" rtl="0">
              <a:lnSpc>
                <a:spcPct val="100000"/>
              </a:lnSpc>
              <a:spcBef>
                <a:spcPts val="0"/>
              </a:spcBef>
              <a:spcAft>
                <a:spcPts val="0"/>
              </a:spcAft>
              <a:buClr>
                <a:schemeClr val="dk1"/>
              </a:buClr>
              <a:buSzPts val="1100"/>
              <a:buFont typeface="Arial"/>
              <a:buNone/>
            </a:pPr>
            <a:r>
              <a:rPr lang="en" sz="1200">
                <a:solidFill>
                  <a:srgbClr val="CC0000"/>
                </a:solidFill>
                <a:latin typeface="Consolas"/>
                <a:ea typeface="Consolas"/>
                <a:cs typeface="Consolas"/>
                <a:sym typeface="Consolas"/>
              </a:rPr>
              <a:t>59</a:t>
            </a:r>
            <a:endParaRPr sz="1200">
              <a:solidFill>
                <a:srgbClr val="CC0000"/>
              </a:solidFill>
              <a:latin typeface="Consolas"/>
              <a:ea typeface="Consolas"/>
              <a:cs typeface="Consolas"/>
              <a:sym typeface="Consolas"/>
            </a:endParaRPr>
          </a:p>
          <a:p>
            <a:pPr marL="0" lvl="0" indent="0" algn="ctr" rtl="0">
              <a:lnSpc>
                <a:spcPct val="100000"/>
              </a:lnSpc>
              <a:spcBef>
                <a:spcPts val="0"/>
              </a:spcBef>
              <a:spcAft>
                <a:spcPts val="0"/>
              </a:spcAft>
              <a:buClr>
                <a:schemeClr val="dk1"/>
              </a:buClr>
              <a:buSzPts val="1100"/>
              <a:buFont typeface="Arial"/>
              <a:buNone/>
            </a:pPr>
            <a:r>
              <a:rPr lang="en" sz="1200" b="1">
                <a:solidFill>
                  <a:srgbClr val="CC0000"/>
                </a:solidFill>
                <a:latin typeface="Consolas"/>
                <a:ea typeface="Consolas"/>
                <a:cs typeface="Consolas"/>
                <a:sym typeface="Consolas"/>
              </a:rPr>
              <a:t>10</a:t>
            </a:r>
            <a:endParaRPr sz="1200" b="1">
              <a:solidFill>
                <a:srgbClr val="CC0000"/>
              </a:solidFill>
              <a:latin typeface="Consolas"/>
              <a:ea typeface="Consolas"/>
              <a:cs typeface="Consolas"/>
              <a:sym typeface="Consolas"/>
            </a:endParaRPr>
          </a:p>
          <a:p>
            <a:pPr marL="0" lvl="0" indent="0" algn="ctr" rtl="0">
              <a:lnSpc>
                <a:spcPct val="100000"/>
              </a:lnSpc>
              <a:spcBef>
                <a:spcPts val="0"/>
              </a:spcBef>
              <a:spcAft>
                <a:spcPts val="0"/>
              </a:spcAft>
              <a:buClr>
                <a:schemeClr val="dk1"/>
              </a:buClr>
              <a:buSzPts val="1100"/>
              <a:buFont typeface="Arial"/>
              <a:buNone/>
            </a:pPr>
            <a:r>
              <a:rPr lang="en" sz="1200">
                <a:solidFill>
                  <a:srgbClr val="CC0000"/>
                </a:solidFill>
                <a:latin typeface="Consolas"/>
                <a:ea typeface="Consolas"/>
                <a:cs typeface="Consolas"/>
                <a:sym typeface="Consolas"/>
              </a:rPr>
              <a:t>65</a:t>
            </a:r>
            <a:endParaRPr sz="1200">
              <a:solidFill>
                <a:srgbClr val="CC0000"/>
              </a:solidFill>
              <a:latin typeface="Consolas"/>
              <a:ea typeface="Consolas"/>
              <a:cs typeface="Consolas"/>
              <a:sym typeface="Consolas"/>
            </a:endParaRPr>
          </a:p>
          <a:p>
            <a:pPr marL="0" lvl="0" indent="0" algn="ctr" rtl="0">
              <a:lnSpc>
                <a:spcPct val="100000"/>
              </a:lnSpc>
              <a:spcBef>
                <a:spcPts val="0"/>
              </a:spcBef>
              <a:spcAft>
                <a:spcPts val="0"/>
              </a:spcAft>
              <a:buClr>
                <a:schemeClr val="dk1"/>
              </a:buClr>
              <a:buSzPts val="1100"/>
              <a:buFont typeface="Arial"/>
              <a:buNone/>
            </a:pPr>
            <a:r>
              <a:rPr lang="en" sz="1200">
                <a:solidFill>
                  <a:srgbClr val="CC0000"/>
                </a:solidFill>
                <a:latin typeface="Consolas"/>
                <a:ea typeface="Consolas"/>
                <a:cs typeface="Consolas"/>
                <a:sym typeface="Consolas"/>
              </a:rPr>
              <a:t>64</a:t>
            </a:r>
            <a:endParaRPr sz="1200">
              <a:solidFill>
                <a:srgbClr val="CC0000"/>
              </a:solidFill>
              <a:latin typeface="Consolas"/>
              <a:ea typeface="Consolas"/>
              <a:cs typeface="Consolas"/>
              <a:sym typeface="Consolas"/>
            </a:endParaRPr>
          </a:p>
          <a:p>
            <a:pPr marL="0" lvl="0" indent="0" algn="ctr" rtl="0">
              <a:lnSpc>
                <a:spcPct val="100000"/>
              </a:lnSpc>
              <a:spcBef>
                <a:spcPts val="0"/>
              </a:spcBef>
              <a:spcAft>
                <a:spcPts val="0"/>
              </a:spcAft>
              <a:buClr>
                <a:schemeClr val="dk1"/>
              </a:buClr>
              <a:buSzPts val="1100"/>
              <a:buFont typeface="Arial"/>
              <a:buNone/>
            </a:pPr>
            <a:r>
              <a:rPr lang="en" sz="1200">
                <a:solidFill>
                  <a:srgbClr val="CC0000"/>
                </a:solidFill>
                <a:latin typeface="Consolas"/>
                <a:ea typeface="Consolas"/>
                <a:cs typeface="Consolas"/>
                <a:sym typeface="Consolas"/>
              </a:rPr>
              <a:t>62</a:t>
            </a:r>
            <a:endParaRPr sz="1200">
              <a:solidFill>
                <a:srgbClr val="CC0000"/>
              </a:solidFill>
              <a:latin typeface="Consolas"/>
              <a:ea typeface="Consolas"/>
              <a:cs typeface="Consolas"/>
              <a:sym typeface="Consolas"/>
            </a:endParaRPr>
          </a:p>
          <a:p>
            <a:pPr marL="0" lvl="0" indent="0" algn="ctr" rtl="0">
              <a:lnSpc>
                <a:spcPct val="100000"/>
              </a:lnSpc>
              <a:spcBef>
                <a:spcPts val="0"/>
              </a:spcBef>
              <a:spcAft>
                <a:spcPts val="0"/>
              </a:spcAft>
              <a:buClr>
                <a:schemeClr val="dk1"/>
              </a:buClr>
              <a:buSzPts val="1100"/>
              <a:buFont typeface="Arial"/>
              <a:buNone/>
            </a:pPr>
            <a:r>
              <a:rPr lang="en" sz="1200">
                <a:solidFill>
                  <a:srgbClr val="CC0000"/>
                </a:solidFill>
                <a:latin typeface="Consolas"/>
                <a:ea typeface="Consolas"/>
                <a:cs typeface="Consolas"/>
                <a:sym typeface="Consolas"/>
              </a:rPr>
              <a:t>58</a:t>
            </a:r>
            <a:endParaRPr sz="1200">
              <a:solidFill>
                <a:srgbClr val="CC0000"/>
              </a:solidFill>
              <a:latin typeface="Consolas"/>
              <a:ea typeface="Consolas"/>
              <a:cs typeface="Consolas"/>
              <a:sym typeface="Consolas"/>
            </a:endParaRPr>
          </a:p>
          <a:p>
            <a:pPr marL="0" lvl="0" indent="0" algn="l" rtl="0">
              <a:spcBef>
                <a:spcPts val="0"/>
              </a:spcBef>
              <a:spcAft>
                <a:spcPts val="1200"/>
              </a:spcAft>
              <a:buNone/>
            </a:pPr>
            <a:endParaRPr sz="2221"/>
          </a:p>
        </p:txBody>
      </p:sp>
      <p:sp>
        <p:nvSpPr>
          <p:cNvPr id="179" name="Google Shape;179;p28"/>
          <p:cNvSpPr txBox="1">
            <a:spLocks noGrp="1"/>
          </p:cNvSpPr>
          <p:nvPr>
            <p:ph type="body" idx="1"/>
          </p:nvPr>
        </p:nvSpPr>
        <p:spPr>
          <a:xfrm>
            <a:off x="4572000" y="1152475"/>
            <a:ext cx="3876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sensor identity</a:t>
            </a:r>
            <a:endParaRPr/>
          </a:p>
          <a:p>
            <a:pPr marL="0" lvl="0" indent="0" algn="l" rtl="0">
              <a:spcBef>
                <a:spcPts val="1200"/>
              </a:spcBef>
              <a:spcAft>
                <a:spcPts val="0"/>
              </a:spcAft>
              <a:buNone/>
            </a:pPr>
            <a:r>
              <a:rPr lang="en">
                <a:latin typeface="Consolas"/>
                <a:ea typeface="Consolas"/>
                <a:cs typeface="Consolas"/>
                <a:sym typeface="Consolas"/>
              </a:rPr>
              <a:t>(identity,value)</a:t>
            </a:r>
            <a:r>
              <a:rPr lang="en"/>
              <a:t> tuples</a:t>
            </a:r>
            <a:endParaRPr/>
          </a:p>
          <a:p>
            <a:pPr marL="0" lvl="0" indent="0" algn="l" rtl="0">
              <a:lnSpc>
                <a:spcPct val="115000"/>
              </a:lnSpc>
              <a:spcBef>
                <a:spcPts val="1200"/>
              </a:spcBef>
              <a:spcAft>
                <a:spcPts val="0"/>
              </a:spcAft>
              <a:buClr>
                <a:schemeClr val="dk1"/>
              </a:buClr>
              <a:buSzPts val="1100"/>
              <a:buFont typeface="Arial"/>
              <a:buNone/>
            </a:pPr>
            <a:r>
              <a:rPr lang="en" sz="1200">
                <a:solidFill>
                  <a:srgbClr val="CC0000"/>
                </a:solidFill>
                <a:latin typeface="Consolas"/>
                <a:ea typeface="Consolas"/>
                <a:cs typeface="Consolas"/>
                <a:sym typeface="Consolas"/>
              </a:rPr>
              <a:t>HUMIDITY_ROOM600,62</a:t>
            </a:r>
            <a:endParaRPr sz="1200">
              <a:solidFill>
                <a:srgbClr val="CC0000"/>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CC0000"/>
                </a:solidFill>
                <a:latin typeface="Consolas"/>
                <a:ea typeface="Consolas"/>
                <a:cs typeface="Consolas"/>
                <a:sym typeface="Consolas"/>
              </a:rPr>
              <a:t>PRESSR1,106</a:t>
            </a:r>
            <a:endParaRPr sz="1200">
              <a:solidFill>
                <a:srgbClr val="CC0000"/>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CC0000"/>
                </a:solidFill>
                <a:latin typeface="Consolas"/>
                <a:ea typeface="Consolas"/>
                <a:cs typeface="Consolas"/>
                <a:sym typeface="Consolas"/>
              </a:rPr>
              <a:t>PRESSR1,105</a:t>
            </a:r>
            <a:endParaRPr sz="1200">
              <a:solidFill>
                <a:srgbClr val="CC0000"/>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CC0000"/>
                </a:solidFill>
                <a:latin typeface="Consolas"/>
                <a:ea typeface="Consolas"/>
                <a:cs typeface="Consolas"/>
                <a:sym typeface="Consolas"/>
              </a:rPr>
              <a:t>TEMP_PUMP13,68</a:t>
            </a:r>
            <a:endParaRPr sz="1200">
              <a:solidFill>
                <a:srgbClr val="CC0000"/>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CC0000"/>
                </a:solidFill>
                <a:latin typeface="Consolas"/>
                <a:ea typeface="Consolas"/>
                <a:cs typeface="Consolas"/>
                <a:sym typeface="Consolas"/>
              </a:rPr>
              <a:t>TEMP_PUMP13,59</a:t>
            </a:r>
            <a:endParaRPr sz="1200">
              <a:solidFill>
                <a:srgbClr val="CC0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200">
                <a:solidFill>
                  <a:srgbClr val="CC0000"/>
                </a:solidFill>
                <a:latin typeface="Consolas"/>
                <a:ea typeface="Consolas"/>
                <a:cs typeface="Consolas"/>
                <a:sym typeface="Consolas"/>
              </a:rPr>
              <a:t>HUMIDITY_ROOM600,62</a:t>
            </a:r>
            <a:endParaRPr sz="1200">
              <a:solidFill>
                <a:srgbClr val="CC0000"/>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CC0000"/>
                </a:solidFill>
                <a:latin typeface="Consolas"/>
                <a:ea typeface="Consolas"/>
                <a:cs typeface="Consolas"/>
                <a:sym typeface="Consolas"/>
              </a:rPr>
              <a:t>TEMP_PUMP13,65</a:t>
            </a:r>
            <a:endParaRPr sz="1200">
              <a:solidFill>
                <a:srgbClr val="CC0000"/>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CC0000"/>
                </a:solidFill>
                <a:latin typeface="Consolas"/>
                <a:ea typeface="Consolas"/>
                <a:cs typeface="Consolas"/>
                <a:sym typeface="Consolas"/>
              </a:rPr>
              <a:t>TEMP_PUMP13,64</a:t>
            </a:r>
            <a:endParaRPr sz="1200">
              <a:solidFill>
                <a:srgbClr val="CC0000"/>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CC0000"/>
                </a:solidFill>
                <a:latin typeface="Consolas"/>
                <a:ea typeface="Consolas"/>
                <a:cs typeface="Consolas"/>
                <a:sym typeface="Consolas"/>
              </a:rPr>
              <a:t>HUMIDITY_ROOM600,62</a:t>
            </a:r>
            <a:endParaRPr sz="1200">
              <a:solidFill>
                <a:srgbClr val="CC0000"/>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CC0000"/>
                </a:solidFill>
                <a:latin typeface="Consolas"/>
                <a:ea typeface="Consolas"/>
                <a:cs typeface="Consolas"/>
                <a:sym typeface="Consolas"/>
              </a:rPr>
              <a:t>HUMIDITY_ROOM205,58</a:t>
            </a:r>
            <a:endParaRPr sz="222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Format</a:t>
            </a:r>
            <a:endParaRPr/>
          </a:p>
        </p:txBody>
      </p:sp>
      <p:sp>
        <p:nvSpPr>
          <p:cNvPr id="185" name="Google Shape;18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the IDENTITY,VALUE format, we can save data from multiple sensors</a:t>
            </a:r>
            <a:endParaRPr/>
          </a:p>
          <a:p>
            <a:pPr marL="457200" lvl="0" indent="-342900" algn="l" rtl="0">
              <a:spcBef>
                <a:spcPts val="1000"/>
              </a:spcBef>
              <a:spcAft>
                <a:spcPts val="1000"/>
              </a:spcAft>
              <a:buSzPts val="1800"/>
              <a:buChar char="●"/>
            </a:pPr>
            <a:r>
              <a:rPr lang="en"/>
              <a:t>One CSV file for each sensor</a:t>
            </a:r>
            <a:endParaRPr/>
          </a:p>
        </p:txBody>
      </p:sp>
      <p:pic>
        <p:nvPicPr>
          <p:cNvPr id="186" name="Google Shape;186;p29"/>
          <p:cNvPicPr preferRelativeResize="0"/>
          <p:nvPr/>
        </p:nvPicPr>
        <p:blipFill>
          <a:blip r:embed="rId3">
            <a:alphaModFix/>
          </a:blip>
          <a:stretch>
            <a:fillRect/>
          </a:stretch>
        </p:blipFill>
        <p:spPr>
          <a:xfrm>
            <a:off x="888000" y="2292388"/>
            <a:ext cx="4743450" cy="2276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End results – Basestation</a:t>
            </a:r>
            <a:endParaRPr/>
          </a:p>
          <a:p>
            <a:pPr marL="0" lvl="0" indent="0" algn="l" rtl="0">
              <a:spcBef>
                <a:spcPts val="0"/>
              </a:spcBef>
              <a:spcAft>
                <a:spcPts val="0"/>
              </a:spcAft>
              <a:buNone/>
            </a:pPr>
            <a:endParaRPr/>
          </a:p>
        </p:txBody>
      </p:sp>
      <p:sp>
        <p:nvSpPr>
          <p:cNvPr id="186" name="Google Shape;186;p27"/>
          <p:cNvSpPr txBox="1">
            <a:spLocks noGrp="1"/>
          </p:cNvSpPr>
          <p:nvPr>
            <p:ph type="body" idx="1"/>
          </p:nvPr>
        </p:nvSpPr>
        <p:spPr>
          <a:xfrm>
            <a:off x="311700" y="1152475"/>
            <a:ext cx="4132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Base station</a:t>
            </a:r>
            <a:endParaRPr b="1"/>
          </a:p>
          <a:p>
            <a:pPr marL="457200" lvl="0" indent="-342900" algn="l" rtl="0">
              <a:lnSpc>
                <a:spcPct val="150000"/>
              </a:lnSpc>
              <a:spcBef>
                <a:spcPts val="1200"/>
              </a:spcBef>
              <a:spcAft>
                <a:spcPts val="0"/>
              </a:spcAft>
              <a:buSzPts val="1800"/>
              <a:buChar char="●"/>
            </a:pPr>
            <a:r>
              <a:rPr lang="en"/>
              <a:t>Collects data from sensor</a:t>
            </a:r>
            <a:endParaRPr/>
          </a:p>
          <a:p>
            <a:pPr marL="914400" lvl="1" indent="-317500" algn="l" rtl="0">
              <a:lnSpc>
                <a:spcPct val="150000"/>
              </a:lnSpc>
              <a:spcBef>
                <a:spcPts val="1000"/>
              </a:spcBef>
              <a:spcAft>
                <a:spcPts val="0"/>
              </a:spcAft>
              <a:buSzPts val="1400"/>
              <a:buChar char="○"/>
            </a:pPr>
            <a:r>
              <a:rPr lang="en"/>
              <a:t>Data is saved to separate CSV files</a:t>
            </a:r>
            <a:endParaRPr/>
          </a:p>
          <a:p>
            <a:pPr marL="914400" lvl="1" indent="-317500" algn="l" rtl="0">
              <a:lnSpc>
                <a:spcPct val="150000"/>
              </a:lnSpc>
              <a:spcBef>
                <a:spcPts val="1000"/>
              </a:spcBef>
              <a:spcAft>
                <a:spcPts val="0"/>
              </a:spcAft>
              <a:buSzPts val="1400"/>
              <a:buChar char="○"/>
            </a:pPr>
            <a:r>
              <a:rPr lang="en"/>
              <a:t>Can distinguish between good and bad data</a:t>
            </a:r>
            <a:endParaRPr/>
          </a:p>
          <a:p>
            <a:pPr marL="457200" lvl="0" indent="-342900" algn="l" rtl="0">
              <a:lnSpc>
                <a:spcPct val="150000"/>
              </a:lnSpc>
              <a:spcBef>
                <a:spcPts val="1000"/>
              </a:spcBef>
              <a:spcAft>
                <a:spcPts val="0"/>
              </a:spcAft>
              <a:buSzPts val="1800"/>
              <a:buChar char="●"/>
            </a:pPr>
            <a:r>
              <a:rPr lang="en"/>
              <a:t>Displays data in a window</a:t>
            </a:r>
            <a:endParaRPr/>
          </a:p>
        </p:txBody>
      </p:sp>
      <p:pic>
        <p:nvPicPr>
          <p:cNvPr id="187" name="Google Shape;187;p27"/>
          <p:cNvPicPr preferRelativeResize="0"/>
          <p:nvPr/>
        </p:nvPicPr>
        <p:blipFill rotWithShape="1">
          <a:blip r:embed="rId3">
            <a:alphaModFix/>
          </a:blip>
          <a:srcRect l="29770"/>
          <a:stretch/>
        </p:blipFill>
        <p:spPr>
          <a:xfrm>
            <a:off x="4684800" y="1212000"/>
            <a:ext cx="2932675" cy="313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End results – Sensor node</a:t>
            </a:r>
            <a:endParaRPr/>
          </a:p>
          <a:p>
            <a:pPr marL="0" lvl="0" indent="0" algn="l" rtl="0">
              <a:spcBef>
                <a:spcPts val="0"/>
              </a:spcBef>
              <a:spcAft>
                <a:spcPts val="0"/>
              </a:spcAft>
              <a:buNone/>
            </a:pPr>
            <a:endParaRPr/>
          </a:p>
        </p:txBody>
      </p:sp>
      <p:sp>
        <p:nvSpPr>
          <p:cNvPr id="193" name="Google Shape;193;p2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Sensor node</a:t>
            </a:r>
            <a:endParaRPr b="1"/>
          </a:p>
          <a:p>
            <a:pPr marL="457200" lvl="0" indent="-342900" algn="l" rtl="0">
              <a:lnSpc>
                <a:spcPct val="150000"/>
              </a:lnSpc>
              <a:spcBef>
                <a:spcPts val="1200"/>
              </a:spcBef>
              <a:spcAft>
                <a:spcPts val="0"/>
              </a:spcAft>
              <a:buSzPts val="1800"/>
              <a:buChar char="●"/>
            </a:pPr>
            <a:r>
              <a:rPr lang="en"/>
              <a:t>Acquires data from sensor</a:t>
            </a:r>
            <a:endParaRPr/>
          </a:p>
          <a:p>
            <a:pPr marL="457200" lvl="0" indent="-342900" algn="l" rtl="0">
              <a:lnSpc>
                <a:spcPct val="150000"/>
              </a:lnSpc>
              <a:spcBef>
                <a:spcPts val="0"/>
              </a:spcBef>
              <a:spcAft>
                <a:spcPts val="0"/>
              </a:spcAft>
              <a:buSzPts val="1800"/>
              <a:buChar char="●"/>
            </a:pPr>
            <a:r>
              <a:rPr lang="en"/>
              <a:t>Transmits the data</a:t>
            </a:r>
            <a:endParaRPr b="1"/>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94" name="Google Shape;194;p28"/>
          <p:cNvPicPr preferRelativeResize="0"/>
          <p:nvPr/>
        </p:nvPicPr>
        <p:blipFill>
          <a:blip r:embed="rId3">
            <a:alphaModFix/>
          </a:blip>
          <a:stretch>
            <a:fillRect/>
          </a:stretch>
        </p:blipFill>
        <p:spPr>
          <a:xfrm>
            <a:off x="4122825" y="1260475"/>
            <a:ext cx="4064426" cy="304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Overview</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A wireless sensor network consisting of</a:t>
            </a:r>
          </a:p>
          <a:p>
            <a:pPr marL="457200" lvl="0" indent="-342900" algn="l" rtl="0">
              <a:spcBef>
                <a:spcPts val="1200"/>
              </a:spcBef>
              <a:spcAft>
                <a:spcPts val="0"/>
              </a:spcAft>
              <a:buSzPts val="1800"/>
              <a:buChar char="●"/>
            </a:pPr>
            <a:r>
              <a:rPr lang="en"/>
              <a:t>Base station (Raspberry Pi)</a:t>
            </a:r>
            <a:endParaRPr/>
          </a:p>
          <a:p>
            <a:pPr marL="914400" lvl="1" indent="-317500" algn="l" rtl="0">
              <a:spcBef>
                <a:spcPts val="0"/>
              </a:spcBef>
              <a:spcAft>
                <a:spcPts val="0"/>
              </a:spcAft>
              <a:buSzPts val="1400"/>
              <a:buChar char="○"/>
            </a:pPr>
            <a:r>
              <a:rPr lang="en"/>
              <a:t>Zigbee Radio</a:t>
            </a:r>
            <a:endParaRPr/>
          </a:p>
          <a:p>
            <a:pPr marL="914400" lvl="1" indent="-317500" algn="l" rtl="0">
              <a:spcBef>
                <a:spcPts val="0"/>
              </a:spcBef>
              <a:spcAft>
                <a:spcPts val="0"/>
              </a:spcAft>
              <a:buSzPts val="1400"/>
              <a:buChar char="○"/>
            </a:pPr>
            <a:r>
              <a:rPr lang="en"/>
              <a:t>Sensor data collector</a:t>
            </a:r>
            <a:endParaRPr/>
          </a:p>
          <a:p>
            <a:pPr marL="914400" lvl="1" indent="-317500" algn="l" rtl="0">
              <a:spcBef>
                <a:spcPts val="0"/>
              </a:spcBef>
              <a:spcAft>
                <a:spcPts val="0"/>
              </a:spcAft>
              <a:buSzPts val="1400"/>
              <a:buChar char="○"/>
            </a:pPr>
            <a:r>
              <a:rPr lang="en"/>
              <a:t>Data display</a:t>
            </a:r>
            <a:endParaRPr/>
          </a:p>
          <a:p>
            <a:pPr marL="914400" lvl="1" indent="-317500" algn="l" rtl="0">
              <a:spcBef>
                <a:spcPts val="0"/>
              </a:spcBef>
              <a:spcAft>
                <a:spcPts val="0"/>
              </a:spcAft>
              <a:buSzPts val="1400"/>
              <a:buChar char="○"/>
            </a:pPr>
            <a:r>
              <a:rPr lang="en"/>
              <a:t>HTTP server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Sensor node (Arduino)</a:t>
            </a:r>
            <a:endParaRPr/>
          </a:p>
          <a:p>
            <a:pPr marL="914400" lvl="1" indent="-317500" algn="l" rtl="0">
              <a:spcBef>
                <a:spcPts val="0"/>
              </a:spcBef>
              <a:spcAft>
                <a:spcPts val="0"/>
              </a:spcAft>
              <a:buSzPts val="1400"/>
              <a:buChar char="○"/>
            </a:pPr>
            <a:r>
              <a:rPr lang="en"/>
              <a:t>Zigbee Radio</a:t>
            </a:r>
            <a:endParaRPr/>
          </a:p>
          <a:p>
            <a:pPr marL="914400" lvl="1" indent="-317500" algn="l" rtl="0">
              <a:spcBef>
                <a:spcPts val="0"/>
              </a:spcBef>
              <a:spcAft>
                <a:spcPts val="0"/>
              </a:spcAft>
              <a:buSzPts val="1400"/>
              <a:buChar char="○"/>
            </a:pPr>
            <a:r>
              <a:rPr lang="en"/>
              <a:t>Sensor of some kind</a:t>
            </a:r>
            <a:endParaRPr/>
          </a:p>
        </p:txBody>
      </p:sp>
      <p:pic>
        <p:nvPicPr>
          <p:cNvPr id="62" name="Google Shape;62;p14"/>
          <p:cNvPicPr preferRelativeResize="0"/>
          <p:nvPr/>
        </p:nvPicPr>
        <p:blipFill>
          <a:blip r:embed="rId3">
            <a:alphaModFix/>
          </a:blip>
          <a:stretch>
            <a:fillRect/>
          </a:stretch>
        </p:blipFill>
        <p:spPr>
          <a:xfrm>
            <a:off x="4955500" y="1639300"/>
            <a:ext cx="2101950" cy="1661875"/>
          </a:xfrm>
          <a:prstGeom prst="rect">
            <a:avLst/>
          </a:prstGeom>
          <a:noFill/>
          <a:ln>
            <a:noFill/>
          </a:ln>
        </p:spPr>
      </p:pic>
      <p:pic>
        <p:nvPicPr>
          <p:cNvPr id="63" name="Google Shape;63;p14"/>
          <p:cNvPicPr preferRelativeResize="0"/>
          <p:nvPr/>
        </p:nvPicPr>
        <p:blipFill>
          <a:blip r:embed="rId4">
            <a:alphaModFix/>
          </a:blip>
          <a:stretch>
            <a:fillRect/>
          </a:stretch>
        </p:blipFill>
        <p:spPr>
          <a:xfrm>
            <a:off x="5437725" y="3379375"/>
            <a:ext cx="1247325" cy="1189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66FC-C802-FAFF-99AE-A64CC13B9E22}"/>
              </a:ext>
            </a:extLst>
          </p:cNvPr>
          <p:cNvSpPr>
            <a:spLocks noGrp="1"/>
          </p:cNvSpPr>
          <p:nvPr>
            <p:ph type="title"/>
          </p:nvPr>
        </p:nvSpPr>
        <p:spPr/>
        <p:txBody>
          <a:bodyPr>
            <a:normAutofit fontScale="90000"/>
          </a:bodyPr>
          <a:lstStyle/>
          <a:p>
            <a:r>
              <a:rPr lang="en-US"/>
              <a:t>What next?</a:t>
            </a:r>
          </a:p>
        </p:txBody>
      </p:sp>
      <p:sp>
        <p:nvSpPr>
          <p:cNvPr id="3" name="Text Placeholder 2">
            <a:extLst>
              <a:ext uri="{FF2B5EF4-FFF2-40B4-BE49-F238E27FC236}">
                <a16:creationId xmlns:a16="http://schemas.microsoft.com/office/drawing/2014/main" id="{B8BEDF6F-2406-8844-CDB5-6A1D36D415E3}"/>
              </a:ext>
            </a:extLst>
          </p:cNvPr>
          <p:cNvSpPr>
            <a:spLocks noGrp="1"/>
          </p:cNvSpPr>
          <p:nvPr>
            <p:ph type="body" idx="1"/>
          </p:nvPr>
        </p:nvSpPr>
        <p:spPr/>
        <p:txBody>
          <a:bodyPr>
            <a:normAutofit fontScale="92500" lnSpcReduction="20000"/>
          </a:bodyPr>
          <a:lstStyle/>
          <a:p>
            <a:r>
              <a:rPr lang="en-US" b="1" dirty="0"/>
              <a:t>CSV files</a:t>
            </a:r>
            <a:r>
              <a:rPr lang="en-US" dirty="0"/>
              <a:t>: how big do we allow them to get? Create a system that enumerates the CSV file names and creates new ones as needed. For example: sensor1.csv, sensor1-1.csv, sensor1-2.csv</a:t>
            </a:r>
          </a:p>
          <a:p>
            <a:endParaRPr lang="en-US" dirty="0"/>
          </a:p>
          <a:p>
            <a:pPr marL="114300" indent="0">
              <a:buNone/>
            </a:pPr>
            <a:endParaRPr lang="en-US" dirty="0"/>
          </a:p>
          <a:p>
            <a:r>
              <a:rPr lang="en-US" b="1" dirty="0"/>
              <a:t>Better Graphical display</a:t>
            </a:r>
            <a:r>
              <a:rPr lang="en-US" dirty="0"/>
              <a:t>: Matplotlib is great for 1 graph in one window, but what if we want to display multiple data streams?</a:t>
            </a:r>
          </a:p>
          <a:p>
            <a:endParaRPr lang="en-US" dirty="0"/>
          </a:p>
          <a:p>
            <a:pPr marL="114300" indent="0">
              <a:buNone/>
            </a:pPr>
            <a:endParaRPr lang="en-US" dirty="0"/>
          </a:p>
          <a:p>
            <a:r>
              <a:rPr lang="en-US" b="1" dirty="0"/>
              <a:t>HTTP server</a:t>
            </a:r>
            <a:r>
              <a:rPr lang="en-US" dirty="0"/>
              <a:t>: Create the web server that displays all data on some kind of dashboard. To start out, the web server could be accessed by the base station’s IP address assuming you were on the same network.</a:t>
            </a:r>
          </a:p>
          <a:p>
            <a:endParaRPr lang="en-US" dirty="0"/>
          </a:p>
        </p:txBody>
      </p:sp>
    </p:spTree>
    <p:extLst>
      <p:ext uri="{BB962C8B-B14F-4D97-AF65-F5344CB8AC3E}">
        <p14:creationId xmlns:p14="http://schemas.microsoft.com/office/powerpoint/2010/main" val="902598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151A-32CD-CE8B-26A3-ABBED2A15791}"/>
              </a:ext>
            </a:extLst>
          </p:cNvPr>
          <p:cNvSpPr>
            <a:spLocks noGrp="1"/>
          </p:cNvSpPr>
          <p:nvPr>
            <p:ph type="title"/>
          </p:nvPr>
        </p:nvSpPr>
        <p:spPr/>
        <p:txBody>
          <a:bodyPr>
            <a:normAutofit fontScale="90000"/>
          </a:bodyPr>
          <a:lstStyle/>
          <a:p>
            <a:r>
              <a:rPr lang="en-US" dirty="0"/>
              <a:t>What next?</a:t>
            </a:r>
          </a:p>
        </p:txBody>
      </p:sp>
      <p:sp>
        <p:nvSpPr>
          <p:cNvPr id="3" name="Text Placeholder 2">
            <a:extLst>
              <a:ext uri="{FF2B5EF4-FFF2-40B4-BE49-F238E27FC236}">
                <a16:creationId xmlns:a16="http://schemas.microsoft.com/office/drawing/2014/main" id="{1B0C5615-3F2C-C59B-C97C-03AAAD476410}"/>
              </a:ext>
            </a:extLst>
          </p:cNvPr>
          <p:cNvSpPr>
            <a:spLocks noGrp="1"/>
          </p:cNvSpPr>
          <p:nvPr>
            <p:ph type="body" idx="1"/>
          </p:nvPr>
        </p:nvSpPr>
        <p:spPr/>
        <p:txBody>
          <a:bodyPr/>
          <a:lstStyle/>
          <a:p>
            <a:r>
              <a:rPr lang="en-US"/>
              <a:t>Do away with CSV files entirely? Use some kind of database perhaps?</a:t>
            </a:r>
          </a:p>
          <a:p>
            <a:endParaRPr lang="en-US"/>
          </a:p>
          <a:p>
            <a:endParaRPr lang="en-US"/>
          </a:p>
          <a:p>
            <a:r>
              <a:rPr lang="en-US"/>
              <a:t>Combine the data displayer and collector into one program – more efficient?</a:t>
            </a:r>
          </a:p>
        </p:txBody>
      </p:sp>
    </p:spTree>
    <p:extLst>
      <p:ext uri="{BB962C8B-B14F-4D97-AF65-F5344CB8AC3E}">
        <p14:creationId xmlns:p14="http://schemas.microsoft.com/office/powerpoint/2010/main" val="1279062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body" idx="1"/>
          </p:nvPr>
        </p:nvSpPr>
        <p:spPr>
          <a:xfrm>
            <a:off x="249625" y="2105850"/>
            <a:ext cx="8520600" cy="9318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1200"/>
              </a:spcAft>
              <a:buNone/>
            </a:pPr>
            <a:r>
              <a:rPr lang="en" sz="4500"/>
              <a:t>Demonstration</a:t>
            </a:r>
            <a:endParaRPr sz="4500"/>
          </a:p>
        </p:txBody>
      </p:sp>
      <p:sp>
        <p:nvSpPr>
          <p:cNvPr id="200" name="Google Shape;200;p29"/>
          <p:cNvSpPr txBox="1"/>
          <p:nvPr/>
        </p:nvSpPr>
        <p:spPr>
          <a:xfrm>
            <a:off x="2344225" y="3256050"/>
            <a:ext cx="4331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u="sng">
                <a:solidFill>
                  <a:schemeClr val="hlink"/>
                </a:solidFill>
                <a:hlinkClick r:id="rId3"/>
              </a:rPr>
              <a:t>https://youtu.be/KIDjxMGVKeA</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415200" y="139725"/>
            <a:ext cx="8520600" cy="992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BEGIN </a:t>
            </a:r>
            <a:endParaRPr dirty="0"/>
          </a:p>
          <a:p>
            <a:pPr marL="0" lvl="0" indent="0" algn="ctr" rtl="0">
              <a:spcBef>
                <a:spcPts val="0"/>
              </a:spcBef>
              <a:spcAft>
                <a:spcPts val="0"/>
              </a:spcAft>
              <a:buNone/>
            </a:pPr>
            <a:r>
              <a:rPr lang="en" dirty="0"/>
              <a:t>Internal notes</a:t>
            </a:r>
            <a:endParaRPr dirty="0"/>
          </a:p>
        </p:txBody>
      </p:sp>
      <p:sp>
        <p:nvSpPr>
          <p:cNvPr id="205" name="Google Shape;205;p32"/>
          <p:cNvSpPr txBox="1"/>
          <p:nvPr/>
        </p:nvSpPr>
        <p:spPr>
          <a:xfrm>
            <a:off x="384975" y="1297775"/>
            <a:ext cx="8424300" cy="36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Tools used</a:t>
            </a:r>
            <a:endParaRPr/>
          </a:p>
        </p:txBody>
      </p:sp>
      <p:sp>
        <p:nvSpPr>
          <p:cNvPr id="211" name="Google Shape;21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Python: Programming language of choice</a:t>
            </a:r>
            <a:endParaRPr/>
          </a:p>
          <a:p>
            <a:pPr marL="457200" lvl="0" indent="-342900" algn="l" rtl="0">
              <a:spcBef>
                <a:spcPts val="1200"/>
              </a:spcBef>
              <a:spcAft>
                <a:spcPts val="0"/>
              </a:spcAft>
              <a:buSzPts val="1800"/>
              <a:buChar char="●"/>
            </a:pPr>
            <a:r>
              <a:rPr lang="en" b="1"/>
              <a:t>matplotlib</a:t>
            </a:r>
            <a:r>
              <a:rPr lang="en"/>
              <a:t> - graphs</a:t>
            </a:r>
            <a:endParaRPr/>
          </a:p>
          <a:p>
            <a:pPr marL="457200" lvl="0" indent="-342900" algn="l" rtl="0">
              <a:spcBef>
                <a:spcPts val="0"/>
              </a:spcBef>
              <a:spcAft>
                <a:spcPts val="0"/>
              </a:spcAft>
              <a:buSzPts val="1800"/>
              <a:buChar char="●"/>
            </a:pPr>
            <a:r>
              <a:rPr lang="en" b="1"/>
              <a:t>pyserial </a:t>
            </a:r>
            <a:r>
              <a:rPr lang="en"/>
              <a:t>- serial communication with the Xbee</a:t>
            </a:r>
            <a:endParaRPr/>
          </a:p>
          <a:p>
            <a:pPr marL="0" lvl="0" indent="0" algn="l" rtl="0">
              <a:spcBef>
                <a:spcPts val="1200"/>
              </a:spcBef>
              <a:spcAft>
                <a:spcPts val="0"/>
              </a:spcAft>
              <a:buNone/>
            </a:pPr>
            <a:r>
              <a:rPr lang="en"/>
              <a:t>XCTU: software for setting up Xbee modules</a:t>
            </a:r>
            <a:endParaRPr/>
          </a:p>
          <a:p>
            <a:pPr marL="457200" lvl="0" indent="-342900" algn="l" rtl="0">
              <a:spcBef>
                <a:spcPts val="1200"/>
              </a:spcBef>
              <a:spcAft>
                <a:spcPts val="0"/>
              </a:spcAft>
              <a:buSzPts val="1800"/>
              <a:buChar char="●"/>
            </a:pPr>
            <a:r>
              <a:rPr lang="en"/>
              <a:t>set PAN id for each device</a:t>
            </a:r>
            <a:endParaRPr/>
          </a:p>
          <a:p>
            <a:pPr marL="457200" lvl="0" indent="-342900" algn="l" rtl="0">
              <a:spcBef>
                <a:spcPts val="0"/>
              </a:spcBef>
              <a:spcAft>
                <a:spcPts val="0"/>
              </a:spcAft>
              <a:buSzPts val="1800"/>
              <a:buChar char="●"/>
            </a:pPr>
            <a:r>
              <a:rPr lang="en"/>
              <a:t>set destination address</a:t>
            </a:r>
            <a:endParaRPr/>
          </a:p>
          <a:p>
            <a:pPr marL="457200" lvl="0" indent="-342900" algn="l" rtl="0">
              <a:spcBef>
                <a:spcPts val="0"/>
              </a:spcBef>
              <a:spcAft>
                <a:spcPts val="0"/>
              </a:spcAft>
              <a:buSzPts val="1800"/>
              <a:buChar char="●"/>
            </a:pPr>
            <a:r>
              <a:rPr lang="en"/>
              <a:t>set coordinator (CE) flag</a:t>
            </a:r>
            <a:endParaRPr/>
          </a:p>
          <a:p>
            <a:pPr marL="914400" lvl="0" indent="0" algn="l" rtl="0">
              <a:spcBef>
                <a:spcPts val="12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configure the Xbee module</a:t>
            </a:r>
            <a:endParaRPr/>
          </a:p>
        </p:txBody>
      </p:sp>
      <p:sp>
        <p:nvSpPr>
          <p:cNvPr id="217" name="Google Shape;217;p3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285750" indent="-285750"/>
            <a:r>
              <a:rPr lang="en-US"/>
              <a:t>To add a sensor to the network, you must first configure the Xbee modules with the XCTU software.</a:t>
            </a:r>
          </a:p>
          <a:p>
            <a:pPr marL="285750" indent="-285750"/>
            <a:endParaRPr lang="en-US"/>
          </a:p>
          <a:p>
            <a:pPr marL="285750" indent="-285750"/>
            <a:r>
              <a:rPr lang="en-US"/>
              <a:t>Each device on the network must share the same </a:t>
            </a:r>
            <a:r>
              <a:rPr lang="en-US" b="1"/>
              <a:t>PAN ID</a:t>
            </a:r>
            <a:r>
              <a:rPr lang="en-US"/>
              <a:t>. This number can be anything.</a:t>
            </a:r>
          </a:p>
          <a:p>
            <a:pPr marL="285750" indent="-285750"/>
            <a:endParaRPr lang="en-US"/>
          </a:p>
          <a:p>
            <a:pPr marL="285750" indent="-285750"/>
            <a:r>
              <a:rPr lang="en-US"/>
              <a:t>Coordinator has CE bit enabled</a:t>
            </a:r>
            <a:endParaRPr/>
          </a:p>
        </p:txBody>
      </p:sp>
      <p:pic>
        <p:nvPicPr>
          <p:cNvPr id="218" name="Google Shape;218;p34"/>
          <p:cNvPicPr preferRelativeResize="0"/>
          <p:nvPr/>
        </p:nvPicPr>
        <p:blipFill>
          <a:blip r:embed="rId3">
            <a:alphaModFix/>
          </a:blip>
          <a:stretch>
            <a:fillRect/>
          </a:stretch>
        </p:blipFill>
        <p:spPr>
          <a:xfrm>
            <a:off x="4572000" y="972600"/>
            <a:ext cx="4323126" cy="3095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 mode and API mode</a:t>
            </a:r>
            <a:endParaRPr/>
          </a:p>
        </p:txBody>
      </p:sp>
      <p:sp>
        <p:nvSpPr>
          <p:cNvPr id="224" name="Google Shape;22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summary, transparent mode is </a:t>
            </a:r>
            <a:r>
              <a:rPr lang="en" b="1"/>
              <a:t>simpler </a:t>
            </a:r>
            <a:r>
              <a:rPr lang="en"/>
              <a:t>to use but lacks the advanced features of API mode. API mode is more complex but provides more control over the network and offers advanced features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Click here for more: </a:t>
            </a:r>
            <a:r>
              <a:rPr lang="en" sz="1100" u="sng">
                <a:solidFill>
                  <a:schemeClr val="hlink"/>
                </a:solidFill>
                <a:hlinkClick r:id="rId3"/>
              </a:rPr>
              <a:t>Comparison of transparent and API modes (digi.com)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Project Overview</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Highlights</a:t>
            </a:r>
          </a:p>
          <a:p>
            <a:pPr marL="457200" lvl="0" indent="-342900" algn="l" rtl="0">
              <a:spcBef>
                <a:spcPts val="1200"/>
              </a:spcBef>
              <a:spcAft>
                <a:spcPts val="0"/>
              </a:spcAft>
              <a:buSzPts val="1800"/>
              <a:buChar char="●"/>
            </a:pPr>
            <a:r>
              <a:rPr lang="en"/>
              <a:t>Use a </a:t>
            </a:r>
            <a:r>
              <a:rPr lang="en" b="1"/>
              <a:t>Pi </a:t>
            </a:r>
            <a:r>
              <a:rPr lang="en"/>
              <a:t>for the basestation and a </a:t>
            </a:r>
            <a:r>
              <a:rPr lang="en" b="1"/>
              <a:t>microcontroller </a:t>
            </a:r>
            <a:r>
              <a:rPr lang="en"/>
              <a:t>for the sensor.</a:t>
            </a:r>
            <a:endParaRPr/>
          </a:p>
          <a:p>
            <a:pPr marL="914400" lvl="1" indent="-317500" algn="l" rtl="0">
              <a:spcBef>
                <a:spcPts val="1000"/>
              </a:spcBef>
              <a:spcAft>
                <a:spcPts val="0"/>
              </a:spcAft>
              <a:buSzPts val="1400"/>
              <a:buChar char="○"/>
            </a:pPr>
            <a:r>
              <a:rPr lang="en"/>
              <a:t>Sensor is dumb and cheap</a:t>
            </a:r>
            <a:endParaRPr/>
          </a:p>
          <a:p>
            <a:pPr marL="914400" lvl="1" indent="-317500" algn="l" rtl="0">
              <a:spcBef>
                <a:spcPts val="1000"/>
              </a:spcBef>
              <a:spcAft>
                <a:spcPts val="0"/>
              </a:spcAft>
              <a:buSzPts val="1400"/>
              <a:buChar char="○"/>
            </a:pPr>
            <a:r>
              <a:rPr lang="en"/>
              <a:t>Base station is complex and more expensive, but</a:t>
            </a:r>
            <a:endParaRPr/>
          </a:p>
          <a:p>
            <a:pPr marL="1371600" lvl="2" indent="-317500" algn="l" rtl="0">
              <a:spcBef>
                <a:spcPts val="0"/>
              </a:spcBef>
              <a:spcAft>
                <a:spcPts val="0"/>
              </a:spcAft>
              <a:buSzPts val="1400"/>
              <a:buChar char="■"/>
            </a:pPr>
            <a:r>
              <a:rPr lang="en"/>
              <a:t>more features</a:t>
            </a:r>
            <a:endParaRPr/>
          </a:p>
          <a:p>
            <a:pPr marL="1371600" lvl="2" indent="-317500" algn="l" rtl="0">
              <a:spcBef>
                <a:spcPts val="0"/>
              </a:spcBef>
              <a:spcAft>
                <a:spcPts val="0"/>
              </a:spcAft>
              <a:buSzPts val="1400"/>
              <a:buChar char="■"/>
            </a:pPr>
            <a:r>
              <a:rPr lang="en"/>
              <a:t>allows for concurrency (multiple processes) easily</a:t>
            </a:r>
            <a:endParaRPr/>
          </a:p>
          <a:p>
            <a:pPr marL="457200" lvl="0" indent="-342900" algn="l" rtl="0">
              <a:spcBef>
                <a:spcPts val="1000"/>
              </a:spcBef>
              <a:spcAft>
                <a:spcPts val="0"/>
              </a:spcAft>
              <a:buSzPts val="1800"/>
              <a:buChar char="●"/>
            </a:pPr>
            <a:r>
              <a:rPr lang="en"/>
              <a:t>Use a high level language to enable more rich functionality</a:t>
            </a:r>
            <a:endParaRPr/>
          </a:p>
          <a:p>
            <a:pPr marL="914400" lvl="1" indent="-317500" algn="l" rtl="0">
              <a:spcBef>
                <a:spcPts val="0"/>
              </a:spcBef>
              <a:spcAft>
                <a:spcPts val="0"/>
              </a:spcAft>
              <a:buSzPts val="1400"/>
              <a:buChar char="○"/>
            </a:pPr>
            <a:r>
              <a:rPr lang="en"/>
              <a:t>web </a:t>
            </a:r>
            <a:r>
              <a:rPr lang="en-US"/>
              <a:t>server</a:t>
            </a:r>
            <a:endParaRPr/>
          </a:p>
          <a:p>
            <a:pPr marL="914400" lvl="1" indent="-317500" algn="l" rtl="0">
              <a:spcBef>
                <a:spcPts val="0"/>
              </a:spcBef>
              <a:spcAft>
                <a:spcPts val="0"/>
              </a:spcAft>
              <a:buSzPts val="1400"/>
              <a:buChar char="○"/>
            </a:pPr>
            <a:r>
              <a:rPr lang="en"/>
              <a:t>graphical data dashboards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Sensor Module</a:t>
            </a:r>
            <a:endParaRPr/>
          </a:p>
        </p:txBody>
      </p:sp>
      <p:sp>
        <p:nvSpPr>
          <p:cNvPr id="75" name="Google Shape;75;p16"/>
          <p:cNvSpPr txBox="1">
            <a:spLocks noGrp="1"/>
          </p:cNvSpPr>
          <p:nvPr>
            <p:ph type="body" idx="1"/>
          </p:nvPr>
        </p:nvSpPr>
        <p:spPr>
          <a:xfrm>
            <a:off x="311700" y="1152475"/>
            <a:ext cx="8520600" cy="41400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Ximimark MQ135 Air Quality Sensor</a:t>
            </a:r>
            <a:endParaRPr sz="1400"/>
          </a:p>
          <a:p>
            <a:pPr marL="914400" lvl="1" indent="-317500" algn="l" rtl="0">
              <a:lnSpc>
                <a:spcPct val="150000"/>
              </a:lnSpc>
              <a:spcBef>
                <a:spcPts val="0"/>
              </a:spcBef>
              <a:spcAft>
                <a:spcPts val="0"/>
              </a:spcAft>
              <a:buSzPts val="1400"/>
              <a:buChar char="○"/>
            </a:pPr>
            <a:r>
              <a:rPr lang="en" sz="1350">
                <a:solidFill>
                  <a:srgbClr val="666666"/>
                </a:solidFill>
                <a:highlight>
                  <a:srgbClr val="FFFFFF"/>
                </a:highlight>
              </a:rPr>
              <a:t>Detects gases present in air like ammonia, benzene, smoke, carbon dioxide, etc.</a:t>
            </a:r>
            <a:endParaRPr sz="1350">
              <a:solidFill>
                <a:srgbClr val="666666"/>
              </a:solidFill>
              <a:highlight>
                <a:srgbClr val="FFFFFF"/>
              </a:highlight>
            </a:endParaRPr>
          </a:p>
          <a:p>
            <a:pPr marL="914400" lvl="1" indent="-314325" algn="l" rtl="0">
              <a:lnSpc>
                <a:spcPct val="150000"/>
              </a:lnSpc>
              <a:spcBef>
                <a:spcPts val="0"/>
              </a:spcBef>
              <a:spcAft>
                <a:spcPts val="0"/>
              </a:spcAft>
              <a:buClr>
                <a:srgbClr val="666666"/>
              </a:buClr>
              <a:buSzPts val="1350"/>
              <a:buChar char="○"/>
            </a:pPr>
            <a:r>
              <a:rPr lang="en" sz="1350">
                <a:solidFill>
                  <a:srgbClr val="666666"/>
                </a:solidFill>
                <a:highlight>
                  <a:srgbClr val="FFFFFF"/>
                </a:highlight>
              </a:rPr>
              <a:t>Analog reading between 0V - 5V</a:t>
            </a:r>
            <a:endParaRPr sz="1350">
              <a:solidFill>
                <a:srgbClr val="666666"/>
              </a:solidFill>
              <a:highlight>
                <a:srgbClr val="FFFFFF"/>
              </a:highlight>
            </a:endParaRPr>
          </a:p>
          <a:p>
            <a:pPr marL="914400" lvl="1" indent="-314325" algn="l" rtl="0">
              <a:lnSpc>
                <a:spcPct val="150000"/>
              </a:lnSpc>
              <a:spcBef>
                <a:spcPts val="0"/>
              </a:spcBef>
              <a:spcAft>
                <a:spcPts val="0"/>
              </a:spcAft>
              <a:buClr>
                <a:srgbClr val="666666"/>
              </a:buClr>
              <a:buSzPts val="1350"/>
              <a:buChar char="○"/>
            </a:pPr>
            <a:r>
              <a:rPr lang="en" sz="1350">
                <a:solidFill>
                  <a:srgbClr val="666666"/>
                </a:solidFill>
                <a:highlight>
                  <a:srgbClr val="FFFFFF"/>
                </a:highlight>
              </a:rPr>
              <a:t>Can also be used as a digital threshold</a:t>
            </a:r>
            <a:endParaRPr sz="1350">
              <a:solidFill>
                <a:srgbClr val="666666"/>
              </a:solidFill>
              <a:highlight>
                <a:srgbClr val="FFFFFF"/>
              </a:highlight>
            </a:endParaRPr>
          </a:p>
          <a:p>
            <a:pPr marL="457200" lvl="0" indent="-314325" algn="l" rtl="0">
              <a:lnSpc>
                <a:spcPct val="150000"/>
              </a:lnSpc>
              <a:spcBef>
                <a:spcPts val="0"/>
              </a:spcBef>
              <a:spcAft>
                <a:spcPts val="0"/>
              </a:spcAft>
              <a:buClr>
                <a:srgbClr val="666666"/>
              </a:buClr>
              <a:buSzPts val="1350"/>
              <a:buChar char="●"/>
            </a:pPr>
            <a:r>
              <a:rPr lang="en" sz="1350">
                <a:solidFill>
                  <a:srgbClr val="666666"/>
                </a:solidFill>
                <a:highlight>
                  <a:srgbClr val="FFFFFF"/>
                </a:highlight>
              </a:rPr>
              <a:t>Has a set resistance in clean air and volatiles decrease this resistance causing a voltage increase</a:t>
            </a:r>
            <a:endParaRPr sz="1350">
              <a:solidFill>
                <a:srgbClr val="666666"/>
              </a:solidFill>
              <a:highlight>
                <a:srgbClr val="FFFFFF"/>
              </a:highlight>
            </a:endParaRPr>
          </a:p>
          <a:p>
            <a:pPr marL="457200" lvl="0" indent="-314325" algn="l" rtl="0">
              <a:lnSpc>
                <a:spcPct val="150000"/>
              </a:lnSpc>
              <a:spcBef>
                <a:spcPts val="0"/>
              </a:spcBef>
              <a:spcAft>
                <a:spcPts val="0"/>
              </a:spcAft>
              <a:buClr>
                <a:srgbClr val="666666"/>
              </a:buClr>
              <a:buSzPts val="1350"/>
              <a:buChar char="●"/>
            </a:pPr>
            <a:r>
              <a:rPr lang="en" sz="1350">
                <a:solidFill>
                  <a:srgbClr val="666666"/>
                </a:solidFill>
                <a:highlight>
                  <a:srgbClr val="FFFFFF"/>
                </a:highlight>
              </a:rPr>
              <a:t>Output threshold can be set to determine a safe environment</a:t>
            </a:r>
            <a:endParaRPr sz="1350">
              <a:solidFill>
                <a:srgbClr val="666666"/>
              </a:solidFill>
              <a:highlight>
                <a:srgbClr val="FFFFFF"/>
              </a:highlight>
            </a:endParaRPr>
          </a:p>
          <a:p>
            <a:pPr marL="457200" lvl="0" indent="-314325" algn="l" rtl="0">
              <a:lnSpc>
                <a:spcPct val="150000"/>
              </a:lnSpc>
              <a:spcBef>
                <a:spcPts val="0"/>
              </a:spcBef>
              <a:spcAft>
                <a:spcPts val="0"/>
              </a:spcAft>
              <a:buClr>
                <a:srgbClr val="666666"/>
              </a:buClr>
              <a:buSzPts val="1350"/>
              <a:buChar char="●"/>
            </a:pPr>
            <a:r>
              <a:rPr lang="en" sz="1350">
                <a:solidFill>
                  <a:srgbClr val="666666"/>
                </a:solidFill>
                <a:highlight>
                  <a:srgbClr val="FFFFFF"/>
                </a:highlight>
              </a:rPr>
              <a:t>Graph in the bottom right can be used to determine PPM value of volatiles</a:t>
            </a:r>
            <a:endParaRPr sz="1350">
              <a:solidFill>
                <a:srgbClr val="666666"/>
              </a:solidFill>
              <a:highlight>
                <a:srgbClr val="FFFFFF"/>
              </a:highlight>
            </a:endParaRPr>
          </a:p>
          <a:p>
            <a:pPr marL="914400" lvl="1" indent="-314325" algn="l" rtl="0">
              <a:lnSpc>
                <a:spcPct val="150000"/>
              </a:lnSpc>
              <a:spcBef>
                <a:spcPts val="0"/>
              </a:spcBef>
              <a:spcAft>
                <a:spcPts val="0"/>
              </a:spcAft>
              <a:buClr>
                <a:srgbClr val="666666"/>
              </a:buClr>
              <a:buSzPts val="1350"/>
              <a:buChar char="○"/>
            </a:pPr>
            <a:r>
              <a:rPr lang="en" sz="1350">
                <a:solidFill>
                  <a:srgbClr val="666666"/>
                </a:solidFill>
                <a:highlight>
                  <a:srgbClr val="FFFFFF"/>
                </a:highlight>
              </a:rPr>
              <a:t>Where Ro is the resistance of the sensor in clean air</a:t>
            </a:r>
            <a:endParaRPr sz="1350">
              <a:solidFill>
                <a:srgbClr val="666666"/>
              </a:solidFill>
              <a:highlight>
                <a:srgbClr val="FFFFFF"/>
              </a:highlight>
            </a:endParaRPr>
          </a:p>
          <a:p>
            <a:pPr marL="914400" lvl="1" indent="-314325" algn="l" rtl="0">
              <a:lnSpc>
                <a:spcPct val="150000"/>
              </a:lnSpc>
              <a:spcBef>
                <a:spcPts val="0"/>
              </a:spcBef>
              <a:spcAft>
                <a:spcPts val="0"/>
              </a:spcAft>
              <a:buClr>
                <a:srgbClr val="666666"/>
              </a:buClr>
              <a:buSzPts val="1350"/>
              <a:buChar char="○"/>
            </a:pPr>
            <a:r>
              <a:rPr lang="en" sz="1350">
                <a:solidFill>
                  <a:srgbClr val="666666"/>
                </a:solidFill>
                <a:highlight>
                  <a:srgbClr val="FFFFFF"/>
                </a:highlight>
              </a:rPr>
              <a:t>And Rs is the sensor resistance at gas concentration</a:t>
            </a:r>
            <a:endParaRPr sz="1350">
              <a:solidFill>
                <a:srgbClr val="666666"/>
              </a:solidFill>
              <a:highlight>
                <a:srgbClr val="FFFFFF"/>
              </a:highlight>
            </a:endParaRPr>
          </a:p>
          <a:p>
            <a:pPr marL="0" lvl="0" indent="0" algn="l" rtl="0">
              <a:lnSpc>
                <a:spcPct val="150000"/>
              </a:lnSpc>
              <a:spcBef>
                <a:spcPts val="1200"/>
              </a:spcBef>
              <a:spcAft>
                <a:spcPts val="0"/>
              </a:spcAft>
              <a:buNone/>
            </a:pPr>
            <a:r>
              <a:rPr lang="en" sz="1100" u="sng">
                <a:solidFill>
                  <a:schemeClr val="hlink"/>
                </a:solidFill>
                <a:hlinkClick r:id="rId3"/>
              </a:rPr>
              <a:t>MQ135 Air Quality Sensor Datasheet : Working &amp; Its Applications (elprocus.com)</a:t>
            </a:r>
            <a:endParaRPr sz="1350">
              <a:solidFill>
                <a:srgbClr val="666666"/>
              </a:solidFill>
              <a:highlight>
                <a:srgbClr val="FFFFFF"/>
              </a:highlight>
            </a:endParaRPr>
          </a:p>
          <a:p>
            <a:pPr marL="0" lvl="0" indent="0" algn="l" rtl="0">
              <a:spcBef>
                <a:spcPts val="1200"/>
              </a:spcBef>
              <a:spcAft>
                <a:spcPts val="0"/>
              </a:spcAft>
              <a:buNone/>
            </a:pPr>
            <a:endParaRPr sz="1350">
              <a:solidFill>
                <a:srgbClr val="666666"/>
              </a:solidFill>
              <a:highlight>
                <a:srgbClr val="FFFFFF"/>
              </a:highlight>
            </a:endParaRPr>
          </a:p>
          <a:p>
            <a:pPr marL="0" lvl="0" indent="0" algn="l" rtl="0">
              <a:spcBef>
                <a:spcPts val="1200"/>
              </a:spcBef>
              <a:spcAft>
                <a:spcPts val="1200"/>
              </a:spcAft>
              <a:buNone/>
            </a:pPr>
            <a:endParaRPr sz="1350">
              <a:solidFill>
                <a:srgbClr val="666666"/>
              </a:solidFill>
              <a:highlight>
                <a:srgbClr val="FFFFFF"/>
              </a:highlight>
            </a:endParaRPr>
          </a:p>
        </p:txBody>
      </p:sp>
      <p:pic>
        <p:nvPicPr>
          <p:cNvPr id="76" name="Google Shape;76;p16"/>
          <p:cNvPicPr preferRelativeResize="0"/>
          <p:nvPr/>
        </p:nvPicPr>
        <p:blipFill>
          <a:blip r:embed="rId4">
            <a:alphaModFix/>
          </a:blip>
          <a:stretch>
            <a:fillRect/>
          </a:stretch>
        </p:blipFill>
        <p:spPr>
          <a:xfrm>
            <a:off x="6366775" y="0"/>
            <a:ext cx="2777225" cy="1442675"/>
          </a:xfrm>
          <a:prstGeom prst="rect">
            <a:avLst/>
          </a:prstGeom>
          <a:noFill/>
          <a:ln>
            <a:noFill/>
          </a:ln>
        </p:spPr>
      </p:pic>
      <p:pic>
        <p:nvPicPr>
          <p:cNvPr id="77" name="Google Shape;77;p16"/>
          <p:cNvPicPr preferRelativeResize="0"/>
          <p:nvPr/>
        </p:nvPicPr>
        <p:blipFill>
          <a:blip r:embed="rId5">
            <a:alphaModFix/>
          </a:blip>
          <a:stretch>
            <a:fillRect/>
          </a:stretch>
        </p:blipFill>
        <p:spPr>
          <a:xfrm>
            <a:off x="6483975" y="3017025"/>
            <a:ext cx="2660026" cy="212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Zigbee</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Uses IEEE 802.15.4 standard for Wireless PANs</a:t>
            </a:r>
          </a:p>
          <a:p>
            <a:pPr marL="457200" lvl="0" indent="-342900" algn="l" rtl="0">
              <a:lnSpc>
                <a:spcPct val="150000"/>
              </a:lnSpc>
              <a:spcBef>
                <a:spcPts val="0"/>
              </a:spcBef>
              <a:spcAft>
                <a:spcPts val="0"/>
              </a:spcAft>
              <a:buSzPts val="1800"/>
              <a:buChar char="●"/>
            </a:pPr>
            <a:endParaRPr lang="en"/>
          </a:p>
          <a:p>
            <a:pPr marL="457200" lvl="0" indent="-342900" algn="l" rtl="0">
              <a:lnSpc>
                <a:spcPct val="150000"/>
              </a:lnSpc>
              <a:spcBef>
                <a:spcPts val="0"/>
              </a:spcBef>
              <a:spcAft>
                <a:spcPts val="0"/>
              </a:spcAft>
              <a:buSzPts val="1800"/>
              <a:buChar char="●"/>
            </a:pPr>
            <a:endParaRPr/>
          </a:p>
          <a:p>
            <a:pPr marL="457200" lvl="0" indent="-342900" algn="l" rtl="0">
              <a:lnSpc>
                <a:spcPct val="150000"/>
              </a:lnSpc>
              <a:spcBef>
                <a:spcPts val="0"/>
              </a:spcBef>
              <a:spcAft>
                <a:spcPts val="0"/>
              </a:spcAft>
              <a:buSzPts val="1800"/>
              <a:buChar char="●"/>
            </a:pPr>
            <a:r>
              <a:rPr lang="en"/>
              <a:t>Suitable for low-power and low data rate applications </a:t>
            </a:r>
            <a:endParaRPr/>
          </a:p>
          <a:p>
            <a:pPr marL="914400" lvl="1" indent="-317500" algn="l" rtl="0">
              <a:spcBef>
                <a:spcPts val="0"/>
              </a:spcBef>
              <a:spcAft>
                <a:spcPts val="0"/>
              </a:spcAft>
              <a:buSzPts val="1400"/>
              <a:buChar char="○"/>
            </a:pPr>
            <a:r>
              <a:rPr lang="en"/>
              <a:t>smart home devices</a:t>
            </a:r>
            <a:endParaRPr/>
          </a:p>
          <a:p>
            <a:pPr marL="914400" lvl="1" indent="-317500" algn="l" rtl="0">
              <a:spcBef>
                <a:spcPts val="0"/>
              </a:spcBef>
              <a:spcAft>
                <a:spcPts val="0"/>
              </a:spcAft>
              <a:buSzPts val="1400"/>
              <a:buChar char="○"/>
            </a:pPr>
            <a:r>
              <a:rPr lang="en"/>
              <a:t>sensors</a:t>
            </a:r>
            <a:endParaRPr/>
          </a:p>
          <a:p>
            <a:pPr marL="914400" lvl="1" indent="-317500" algn="l" rtl="0">
              <a:spcBef>
                <a:spcPts val="0"/>
              </a:spcBef>
              <a:spcAft>
                <a:spcPts val="0"/>
              </a:spcAft>
              <a:buSzPts val="1400"/>
              <a:buChar char="○"/>
            </a:pPr>
            <a:r>
              <a:rPr lang="en"/>
              <a:t>other</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Zigbee Protocol stack</a:t>
            </a:r>
            <a:endParaRPr/>
          </a:p>
        </p:txBody>
      </p:sp>
      <p:pic>
        <p:nvPicPr>
          <p:cNvPr id="89" name="Google Shape;89;p18"/>
          <p:cNvPicPr preferRelativeResize="0"/>
          <p:nvPr/>
        </p:nvPicPr>
        <p:blipFill>
          <a:blip r:embed="rId3">
            <a:alphaModFix/>
          </a:blip>
          <a:stretch>
            <a:fillRect/>
          </a:stretch>
        </p:blipFill>
        <p:spPr>
          <a:xfrm>
            <a:off x="3173800" y="1229650"/>
            <a:ext cx="5195674" cy="3338800"/>
          </a:xfrm>
          <a:prstGeom prst="rect">
            <a:avLst/>
          </a:prstGeom>
          <a:noFill/>
          <a:ln>
            <a:noFill/>
          </a:ln>
        </p:spPr>
      </p:pic>
      <p:sp>
        <p:nvSpPr>
          <p:cNvPr id="90" name="Google Shape;90;p18"/>
          <p:cNvSpPr txBox="1"/>
          <p:nvPr/>
        </p:nvSpPr>
        <p:spPr>
          <a:xfrm>
            <a:off x="473750" y="1481400"/>
            <a:ext cx="4331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Whos responsible for what?</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3" name="Google Shape;95;p19">
            <a:extLst>
              <a:ext uri="{FF2B5EF4-FFF2-40B4-BE49-F238E27FC236}">
                <a16:creationId xmlns:a16="http://schemas.microsoft.com/office/drawing/2014/main" id="{16B5BB00-130B-6001-A4D8-EDEAC20EE2C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Zigbee Network Basics</a:t>
            </a:r>
            <a:endParaRPr/>
          </a:p>
        </p:txBody>
      </p:sp>
      <p:sp>
        <p:nvSpPr>
          <p:cNvPr id="24" name="Google Shape;96;p19">
            <a:extLst>
              <a:ext uri="{FF2B5EF4-FFF2-40B4-BE49-F238E27FC236}">
                <a16:creationId xmlns:a16="http://schemas.microsoft.com/office/drawing/2014/main" id="{761C0F39-24CD-6743-7207-4D7CDC5A4A32}"/>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Every Zigbee network can have 3 types of devices</a:t>
            </a:r>
            <a:endParaRPr/>
          </a:p>
          <a:p>
            <a:pPr marL="457200" lvl="0" indent="-342900" algn="l" rtl="0">
              <a:spcBef>
                <a:spcPts val="1200"/>
              </a:spcBef>
              <a:spcAft>
                <a:spcPts val="0"/>
              </a:spcAft>
              <a:buSzPts val="1800"/>
              <a:buChar char="●"/>
            </a:pPr>
            <a:r>
              <a:rPr lang="en"/>
              <a:t>Coordinator</a:t>
            </a:r>
            <a:endParaRPr/>
          </a:p>
          <a:p>
            <a:pPr marL="457200" lvl="0" indent="-342900" algn="l" rtl="0">
              <a:spcBef>
                <a:spcPts val="0"/>
              </a:spcBef>
              <a:spcAft>
                <a:spcPts val="0"/>
              </a:spcAft>
              <a:buSzPts val="1800"/>
              <a:buChar char="●"/>
            </a:pPr>
            <a:r>
              <a:rPr lang="en"/>
              <a:t>One or more Routers</a:t>
            </a:r>
            <a:endParaRPr/>
          </a:p>
          <a:p>
            <a:pPr marL="457200" lvl="0" indent="-342900" algn="l" rtl="0">
              <a:spcBef>
                <a:spcPts val="0"/>
              </a:spcBef>
              <a:spcAft>
                <a:spcPts val="0"/>
              </a:spcAft>
              <a:buSzPts val="1800"/>
              <a:buChar char="●"/>
            </a:pPr>
            <a:r>
              <a:rPr lang="en"/>
              <a:t>One or more Zigbee End Devices (ZEDs)</a:t>
            </a:r>
            <a:endParaRPr/>
          </a:p>
        </p:txBody>
      </p:sp>
      <p:sp>
        <p:nvSpPr>
          <p:cNvPr id="25" name="Google Shape;97;p19">
            <a:extLst>
              <a:ext uri="{FF2B5EF4-FFF2-40B4-BE49-F238E27FC236}">
                <a16:creationId xmlns:a16="http://schemas.microsoft.com/office/drawing/2014/main" id="{93E33A6B-5DB1-FFE2-7DA4-8AA150CD9B9C}"/>
              </a:ext>
            </a:extLst>
          </p:cNvPr>
          <p:cNvSpPr/>
          <p:nvPr/>
        </p:nvSpPr>
        <p:spPr>
          <a:xfrm>
            <a:off x="4955200" y="2904650"/>
            <a:ext cx="939900" cy="572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45700" tIns="45700" rIns="45700" bIns="45700" anchor="ctr" anchorCtr="0">
            <a:noAutofit/>
          </a:bodyPr>
          <a:lstStyle/>
          <a:p>
            <a:pPr marL="0" lvl="0" indent="0" algn="ctr" rtl="0">
              <a:spcBef>
                <a:spcPts val="0"/>
              </a:spcBef>
              <a:spcAft>
                <a:spcPts val="0"/>
              </a:spcAft>
              <a:buNone/>
            </a:pPr>
            <a:r>
              <a:rPr lang="en"/>
              <a:t>Router</a:t>
            </a:r>
            <a:endParaRPr/>
          </a:p>
        </p:txBody>
      </p:sp>
      <p:sp>
        <p:nvSpPr>
          <p:cNvPr id="26" name="Google Shape;98;p19">
            <a:extLst>
              <a:ext uri="{FF2B5EF4-FFF2-40B4-BE49-F238E27FC236}">
                <a16:creationId xmlns:a16="http://schemas.microsoft.com/office/drawing/2014/main" id="{34BEF799-E265-AF4B-7453-763A1B11B434}"/>
              </a:ext>
            </a:extLst>
          </p:cNvPr>
          <p:cNvSpPr/>
          <p:nvPr/>
        </p:nvSpPr>
        <p:spPr>
          <a:xfrm>
            <a:off x="2611313" y="3162075"/>
            <a:ext cx="1533900" cy="800700"/>
          </a:xfrm>
          <a:prstGeom prst="ellipse">
            <a:avLst/>
          </a:prstGeom>
          <a:solidFill>
            <a:srgbClr val="F4CCCC"/>
          </a:solidFill>
          <a:ln w="9525" cap="flat" cmpd="sng">
            <a:solidFill>
              <a:srgbClr val="990000"/>
            </a:solidFill>
            <a:prstDash val="solid"/>
            <a:round/>
            <a:headEnd type="none" w="sm" len="sm"/>
            <a:tailEnd type="none" w="sm" len="sm"/>
          </a:ln>
        </p:spPr>
        <p:txBody>
          <a:bodyPr spcFirstLastPara="1" wrap="square" lIns="45700" tIns="45700" rIns="45700" bIns="45700" anchor="ctr" anchorCtr="0">
            <a:noAutofit/>
          </a:bodyPr>
          <a:lstStyle/>
          <a:p>
            <a:pPr marL="0" lvl="0" indent="0" algn="ctr" rtl="0">
              <a:spcBef>
                <a:spcPts val="0"/>
              </a:spcBef>
              <a:spcAft>
                <a:spcPts val="0"/>
              </a:spcAft>
              <a:buNone/>
            </a:pPr>
            <a:r>
              <a:rPr lang="en"/>
              <a:t>Coordinator</a:t>
            </a:r>
            <a:endParaRPr/>
          </a:p>
        </p:txBody>
      </p:sp>
      <p:sp>
        <p:nvSpPr>
          <p:cNvPr id="27" name="Google Shape;99;p19">
            <a:extLst>
              <a:ext uri="{FF2B5EF4-FFF2-40B4-BE49-F238E27FC236}">
                <a16:creationId xmlns:a16="http://schemas.microsoft.com/office/drawing/2014/main" id="{3F5C870C-5F69-0425-439D-63526D31F477}"/>
              </a:ext>
            </a:extLst>
          </p:cNvPr>
          <p:cNvSpPr/>
          <p:nvPr/>
        </p:nvSpPr>
        <p:spPr>
          <a:xfrm>
            <a:off x="3951875" y="4078175"/>
            <a:ext cx="939900" cy="572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45700" tIns="45700" rIns="45700" bIns="45700" anchor="ctr" anchorCtr="0">
            <a:noAutofit/>
          </a:bodyPr>
          <a:lstStyle/>
          <a:p>
            <a:pPr marL="0" lvl="0" indent="0" algn="ctr" rtl="0">
              <a:spcBef>
                <a:spcPts val="0"/>
              </a:spcBef>
              <a:spcAft>
                <a:spcPts val="0"/>
              </a:spcAft>
              <a:buNone/>
            </a:pPr>
            <a:r>
              <a:rPr lang="en"/>
              <a:t>Router</a:t>
            </a:r>
            <a:endParaRPr/>
          </a:p>
        </p:txBody>
      </p:sp>
      <p:sp>
        <p:nvSpPr>
          <p:cNvPr id="28" name="Google Shape;100;p19">
            <a:extLst>
              <a:ext uri="{FF2B5EF4-FFF2-40B4-BE49-F238E27FC236}">
                <a16:creationId xmlns:a16="http://schemas.microsoft.com/office/drawing/2014/main" id="{6891F45F-3A01-6FEB-FB23-A1F5611F7DAC}"/>
              </a:ext>
            </a:extLst>
          </p:cNvPr>
          <p:cNvSpPr/>
          <p:nvPr/>
        </p:nvSpPr>
        <p:spPr>
          <a:xfrm>
            <a:off x="6252900" y="1977675"/>
            <a:ext cx="702900" cy="499500"/>
          </a:xfrm>
          <a:prstGeom prst="ellipse">
            <a:avLst/>
          </a:prstGeom>
          <a:solidFill>
            <a:srgbClr val="A4C2F4"/>
          </a:solidFill>
          <a:ln w="9525" cap="flat" cmpd="sng">
            <a:solidFill>
              <a:srgbClr val="1155CC"/>
            </a:solidFill>
            <a:prstDash val="solid"/>
            <a:round/>
            <a:headEnd type="none" w="sm" len="sm"/>
            <a:tailEnd type="none" w="sm" len="sm"/>
          </a:ln>
        </p:spPr>
        <p:txBody>
          <a:bodyPr spcFirstLastPara="1" wrap="square" lIns="45700" tIns="45700" rIns="45700" bIns="45700" anchor="ctr" anchorCtr="0">
            <a:noAutofit/>
          </a:bodyPr>
          <a:lstStyle/>
          <a:p>
            <a:pPr marL="0" lvl="0" indent="0" algn="ctr" rtl="0">
              <a:spcBef>
                <a:spcPts val="0"/>
              </a:spcBef>
              <a:spcAft>
                <a:spcPts val="0"/>
              </a:spcAft>
              <a:buNone/>
            </a:pPr>
            <a:r>
              <a:rPr lang="en" sz="1200"/>
              <a:t>ZED</a:t>
            </a:r>
            <a:endParaRPr sz="1200"/>
          </a:p>
        </p:txBody>
      </p:sp>
      <p:sp>
        <p:nvSpPr>
          <p:cNvPr id="29" name="Google Shape;101;p19">
            <a:extLst>
              <a:ext uri="{FF2B5EF4-FFF2-40B4-BE49-F238E27FC236}">
                <a16:creationId xmlns:a16="http://schemas.microsoft.com/office/drawing/2014/main" id="{7C24CCF3-6801-9CC1-8F10-A9C25572CDDA}"/>
              </a:ext>
            </a:extLst>
          </p:cNvPr>
          <p:cNvSpPr/>
          <p:nvPr/>
        </p:nvSpPr>
        <p:spPr>
          <a:xfrm>
            <a:off x="7179800" y="3662475"/>
            <a:ext cx="702900" cy="499500"/>
          </a:xfrm>
          <a:prstGeom prst="ellipse">
            <a:avLst/>
          </a:prstGeom>
          <a:solidFill>
            <a:srgbClr val="A4C2F4"/>
          </a:solidFill>
          <a:ln w="9525" cap="flat" cmpd="sng">
            <a:solidFill>
              <a:srgbClr val="1155CC"/>
            </a:solidFill>
            <a:prstDash val="solid"/>
            <a:round/>
            <a:headEnd type="none" w="sm" len="sm"/>
            <a:tailEnd type="none" w="sm" len="sm"/>
          </a:ln>
        </p:spPr>
        <p:txBody>
          <a:bodyPr spcFirstLastPara="1" wrap="square" lIns="45700" tIns="45700" rIns="45700" bIns="45700" anchor="ctr" anchorCtr="0">
            <a:noAutofit/>
          </a:bodyPr>
          <a:lstStyle/>
          <a:p>
            <a:pPr marL="0" lvl="0" indent="0" algn="ctr" rtl="0">
              <a:spcBef>
                <a:spcPts val="0"/>
              </a:spcBef>
              <a:spcAft>
                <a:spcPts val="0"/>
              </a:spcAft>
              <a:buNone/>
            </a:pPr>
            <a:r>
              <a:rPr lang="en" sz="1200"/>
              <a:t>ZED</a:t>
            </a:r>
            <a:endParaRPr sz="1200"/>
          </a:p>
        </p:txBody>
      </p:sp>
      <p:sp>
        <p:nvSpPr>
          <p:cNvPr id="30" name="Google Shape;102;p19">
            <a:extLst>
              <a:ext uri="{FF2B5EF4-FFF2-40B4-BE49-F238E27FC236}">
                <a16:creationId xmlns:a16="http://schemas.microsoft.com/office/drawing/2014/main" id="{6349120E-6C6B-59E7-F672-F2E2097A3200}"/>
              </a:ext>
            </a:extLst>
          </p:cNvPr>
          <p:cNvSpPr/>
          <p:nvPr/>
        </p:nvSpPr>
        <p:spPr>
          <a:xfrm>
            <a:off x="5249250" y="4402700"/>
            <a:ext cx="702900" cy="499500"/>
          </a:xfrm>
          <a:prstGeom prst="ellipse">
            <a:avLst/>
          </a:prstGeom>
          <a:solidFill>
            <a:srgbClr val="A4C2F4"/>
          </a:solidFill>
          <a:ln w="9525" cap="flat" cmpd="sng">
            <a:solidFill>
              <a:srgbClr val="1155CC"/>
            </a:solidFill>
            <a:prstDash val="solid"/>
            <a:round/>
            <a:headEnd type="none" w="sm" len="sm"/>
            <a:tailEnd type="none" w="sm" len="sm"/>
          </a:ln>
        </p:spPr>
        <p:txBody>
          <a:bodyPr spcFirstLastPara="1" wrap="square" lIns="45700" tIns="45700" rIns="45700" bIns="45700" anchor="ctr" anchorCtr="0">
            <a:noAutofit/>
          </a:bodyPr>
          <a:lstStyle/>
          <a:p>
            <a:pPr marL="0" lvl="0" indent="0" algn="ctr" rtl="0">
              <a:spcBef>
                <a:spcPts val="0"/>
              </a:spcBef>
              <a:spcAft>
                <a:spcPts val="0"/>
              </a:spcAft>
              <a:buNone/>
            </a:pPr>
            <a:r>
              <a:rPr lang="en" sz="1200"/>
              <a:t>ZED</a:t>
            </a:r>
            <a:endParaRPr sz="1200"/>
          </a:p>
        </p:txBody>
      </p:sp>
      <p:sp>
        <p:nvSpPr>
          <p:cNvPr id="31" name="Google Shape;103;p19">
            <a:extLst>
              <a:ext uri="{FF2B5EF4-FFF2-40B4-BE49-F238E27FC236}">
                <a16:creationId xmlns:a16="http://schemas.microsoft.com/office/drawing/2014/main" id="{B750A1F2-0EA4-E866-E058-C7A2F6A1E4F6}"/>
              </a:ext>
            </a:extLst>
          </p:cNvPr>
          <p:cNvSpPr/>
          <p:nvPr/>
        </p:nvSpPr>
        <p:spPr>
          <a:xfrm>
            <a:off x="1628250" y="3996175"/>
            <a:ext cx="939900" cy="572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45700" tIns="45700" rIns="45700" bIns="45700" anchor="ctr" anchorCtr="0">
            <a:noAutofit/>
          </a:bodyPr>
          <a:lstStyle/>
          <a:p>
            <a:pPr marL="0" lvl="0" indent="0" algn="ctr" rtl="0">
              <a:spcBef>
                <a:spcPts val="0"/>
              </a:spcBef>
              <a:spcAft>
                <a:spcPts val="0"/>
              </a:spcAft>
              <a:buNone/>
            </a:pPr>
            <a:r>
              <a:rPr lang="en"/>
              <a:t>Router</a:t>
            </a:r>
            <a:endParaRPr/>
          </a:p>
        </p:txBody>
      </p:sp>
      <p:cxnSp>
        <p:nvCxnSpPr>
          <p:cNvPr id="32" name="Google Shape;104;p19">
            <a:extLst>
              <a:ext uri="{FF2B5EF4-FFF2-40B4-BE49-F238E27FC236}">
                <a16:creationId xmlns:a16="http://schemas.microsoft.com/office/drawing/2014/main" id="{EB5D7460-7A9B-E0C5-34EE-1E7812EFEE00}"/>
              </a:ext>
            </a:extLst>
          </p:cNvPr>
          <p:cNvCxnSpPr>
            <a:stCxn id="26" idx="3"/>
            <a:endCxn id="31" idx="7"/>
          </p:cNvCxnSpPr>
          <p:nvPr/>
        </p:nvCxnSpPr>
        <p:spPr>
          <a:xfrm flipH="1">
            <a:off x="2430647" y="3845515"/>
            <a:ext cx="405300" cy="23460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105;p19">
            <a:extLst>
              <a:ext uri="{FF2B5EF4-FFF2-40B4-BE49-F238E27FC236}">
                <a16:creationId xmlns:a16="http://schemas.microsoft.com/office/drawing/2014/main" id="{2A45264B-CB5C-307A-A39E-5DE3E32064C5}"/>
              </a:ext>
            </a:extLst>
          </p:cNvPr>
          <p:cNvCxnSpPr>
            <a:stCxn id="26" idx="5"/>
            <a:endCxn id="27" idx="1"/>
          </p:cNvCxnSpPr>
          <p:nvPr/>
        </p:nvCxnSpPr>
        <p:spPr>
          <a:xfrm>
            <a:off x="3920578" y="3845515"/>
            <a:ext cx="168900" cy="316500"/>
          </a:xfrm>
          <a:prstGeom prst="straightConnector1">
            <a:avLst/>
          </a:prstGeom>
          <a:noFill/>
          <a:ln w="9525" cap="flat" cmpd="sng">
            <a:solidFill>
              <a:schemeClr val="dk2"/>
            </a:solidFill>
            <a:prstDash val="solid"/>
            <a:round/>
            <a:headEnd type="none" w="med" len="med"/>
            <a:tailEnd type="none" w="med" len="med"/>
          </a:ln>
        </p:spPr>
      </p:cxnSp>
      <p:cxnSp>
        <p:nvCxnSpPr>
          <p:cNvPr id="34" name="Google Shape;106;p19">
            <a:extLst>
              <a:ext uri="{FF2B5EF4-FFF2-40B4-BE49-F238E27FC236}">
                <a16:creationId xmlns:a16="http://schemas.microsoft.com/office/drawing/2014/main" id="{6870D760-783C-EBCE-396C-BB5DD9B5139B}"/>
              </a:ext>
            </a:extLst>
          </p:cNvPr>
          <p:cNvCxnSpPr>
            <a:stCxn id="26" idx="7"/>
            <a:endCxn id="25" idx="2"/>
          </p:cNvCxnSpPr>
          <p:nvPr/>
        </p:nvCxnSpPr>
        <p:spPr>
          <a:xfrm rot="10800000" flipH="1">
            <a:off x="3920578" y="3191135"/>
            <a:ext cx="1034700" cy="88200"/>
          </a:xfrm>
          <a:prstGeom prst="straightConnector1">
            <a:avLst/>
          </a:prstGeom>
          <a:noFill/>
          <a:ln w="9525" cap="flat" cmpd="sng">
            <a:solidFill>
              <a:schemeClr val="dk2"/>
            </a:solidFill>
            <a:prstDash val="solid"/>
            <a:round/>
            <a:headEnd type="none" w="med" len="med"/>
            <a:tailEnd type="none" w="med" len="med"/>
          </a:ln>
        </p:spPr>
      </p:cxnSp>
      <p:cxnSp>
        <p:nvCxnSpPr>
          <p:cNvPr id="35" name="Google Shape;107;p19">
            <a:extLst>
              <a:ext uri="{FF2B5EF4-FFF2-40B4-BE49-F238E27FC236}">
                <a16:creationId xmlns:a16="http://schemas.microsoft.com/office/drawing/2014/main" id="{6DAFA00B-3B57-4935-4C83-16D4D3ACC245}"/>
              </a:ext>
            </a:extLst>
          </p:cNvPr>
          <p:cNvCxnSpPr>
            <a:stCxn id="27" idx="5"/>
            <a:endCxn id="30" idx="2"/>
          </p:cNvCxnSpPr>
          <p:nvPr/>
        </p:nvCxnSpPr>
        <p:spPr>
          <a:xfrm>
            <a:off x="4754130" y="4567005"/>
            <a:ext cx="495000" cy="85500"/>
          </a:xfrm>
          <a:prstGeom prst="straightConnector1">
            <a:avLst/>
          </a:prstGeom>
          <a:noFill/>
          <a:ln w="9525" cap="flat" cmpd="sng">
            <a:solidFill>
              <a:schemeClr val="dk2"/>
            </a:solidFill>
            <a:prstDash val="solid"/>
            <a:round/>
            <a:headEnd type="none" w="med" len="med"/>
            <a:tailEnd type="none" w="med" len="med"/>
          </a:ln>
        </p:spPr>
      </p:cxnSp>
      <p:cxnSp>
        <p:nvCxnSpPr>
          <p:cNvPr id="36" name="Google Shape;108;p19">
            <a:extLst>
              <a:ext uri="{FF2B5EF4-FFF2-40B4-BE49-F238E27FC236}">
                <a16:creationId xmlns:a16="http://schemas.microsoft.com/office/drawing/2014/main" id="{F2EE9803-EFC0-F62A-3882-C099F71659C6}"/>
              </a:ext>
            </a:extLst>
          </p:cNvPr>
          <p:cNvCxnSpPr>
            <a:stCxn id="25" idx="5"/>
            <a:endCxn id="29" idx="2"/>
          </p:cNvCxnSpPr>
          <p:nvPr/>
        </p:nvCxnSpPr>
        <p:spPr>
          <a:xfrm>
            <a:off x="5757455" y="3393480"/>
            <a:ext cx="1422300" cy="51870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109;p19">
            <a:extLst>
              <a:ext uri="{FF2B5EF4-FFF2-40B4-BE49-F238E27FC236}">
                <a16:creationId xmlns:a16="http://schemas.microsoft.com/office/drawing/2014/main" id="{65670204-AB9F-BAD3-4BB0-CDACF2A06730}"/>
              </a:ext>
            </a:extLst>
          </p:cNvPr>
          <p:cNvCxnSpPr>
            <a:stCxn id="25" idx="7"/>
            <a:endCxn id="28" idx="3"/>
          </p:cNvCxnSpPr>
          <p:nvPr/>
        </p:nvCxnSpPr>
        <p:spPr>
          <a:xfrm rot="10800000" flipH="1">
            <a:off x="5757455" y="2404120"/>
            <a:ext cx="598500" cy="58440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110;p19">
            <a:extLst>
              <a:ext uri="{FF2B5EF4-FFF2-40B4-BE49-F238E27FC236}">
                <a16:creationId xmlns:a16="http://schemas.microsoft.com/office/drawing/2014/main" id="{105DBB06-9FBE-3B19-9C7F-50D1484A5565}"/>
              </a:ext>
            </a:extLst>
          </p:cNvPr>
          <p:cNvCxnSpPr>
            <a:stCxn id="31" idx="6"/>
            <a:endCxn id="27" idx="2"/>
          </p:cNvCxnSpPr>
          <p:nvPr/>
        </p:nvCxnSpPr>
        <p:spPr>
          <a:xfrm>
            <a:off x="2568150" y="4282525"/>
            <a:ext cx="1383600" cy="81900"/>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111;p19">
            <a:extLst>
              <a:ext uri="{FF2B5EF4-FFF2-40B4-BE49-F238E27FC236}">
                <a16:creationId xmlns:a16="http://schemas.microsoft.com/office/drawing/2014/main" id="{6749E7C3-C67E-4C9C-2E38-4041A5596872}"/>
              </a:ext>
            </a:extLst>
          </p:cNvPr>
          <p:cNvCxnSpPr>
            <a:stCxn id="25" idx="3"/>
            <a:endCxn id="27" idx="7"/>
          </p:cNvCxnSpPr>
          <p:nvPr/>
        </p:nvCxnSpPr>
        <p:spPr>
          <a:xfrm flipH="1">
            <a:off x="4754145" y="3393480"/>
            <a:ext cx="338700" cy="768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Zigbee in our project</a:t>
            </a:r>
            <a:endParaRPr/>
          </a:p>
        </p:txBody>
      </p:sp>
      <p:sp>
        <p:nvSpPr>
          <p:cNvPr id="103" name="Google Shape;103;p20"/>
          <p:cNvSpPr txBox="1">
            <a:spLocks noGrp="1"/>
          </p:cNvSpPr>
          <p:nvPr>
            <p:ph type="body" idx="1"/>
          </p:nvPr>
        </p:nvSpPr>
        <p:spPr>
          <a:xfrm>
            <a:off x="311700" y="1152475"/>
            <a:ext cx="8520600" cy="79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“network adapter” required to access our network</a:t>
            </a:r>
            <a:endParaRPr/>
          </a:p>
          <a:p>
            <a:pPr marL="0" lvl="0" indent="0" algn="l" rtl="0">
              <a:spcBef>
                <a:spcPts val="1200"/>
              </a:spcBef>
              <a:spcAft>
                <a:spcPts val="1200"/>
              </a:spcAft>
              <a:buNone/>
            </a:pPr>
            <a:endParaRPr/>
          </a:p>
        </p:txBody>
      </p:sp>
      <p:pic>
        <p:nvPicPr>
          <p:cNvPr id="104" name="Google Shape;104;p20"/>
          <p:cNvPicPr preferRelativeResize="0"/>
          <p:nvPr/>
        </p:nvPicPr>
        <p:blipFill>
          <a:blip r:embed="rId3">
            <a:alphaModFix/>
          </a:blip>
          <a:stretch>
            <a:fillRect/>
          </a:stretch>
        </p:blipFill>
        <p:spPr>
          <a:xfrm>
            <a:off x="1649368" y="2098500"/>
            <a:ext cx="2065375" cy="2202825"/>
          </a:xfrm>
          <a:prstGeom prst="rect">
            <a:avLst/>
          </a:prstGeom>
          <a:noFill/>
          <a:ln>
            <a:noFill/>
          </a:ln>
        </p:spPr>
      </p:pic>
      <p:sp>
        <p:nvSpPr>
          <p:cNvPr id="105" name="Google Shape;105;p20"/>
          <p:cNvSpPr txBox="1">
            <a:spLocks noGrp="1"/>
          </p:cNvSpPr>
          <p:nvPr>
            <p:ph type="body" idx="1"/>
          </p:nvPr>
        </p:nvSpPr>
        <p:spPr>
          <a:xfrm>
            <a:off x="4451675" y="2571750"/>
            <a:ext cx="4533000" cy="2149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Digi Xbee module connected via UART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Configuration of Xbee modules</a:t>
            </a:r>
            <a:endParaRPr/>
          </a:p>
        </p:txBody>
      </p:sp>
      <p:sp>
        <p:nvSpPr>
          <p:cNvPr id="111" name="Google Shape;111;p21"/>
          <p:cNvSpPr txBox="1">
            <a:spLocks noGrp="1"/>
          </p:cNvSpPr>
          <p:nvPr>
            <p:ph type="body" idx="1"/>
          </p:nvPr>
        </p:nvSpPr>
        <p:spPr>
          <a:xfrm>
            <a:off x="311700" y="1346025"/>
            <a:ext cx="8520600" cy="31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Two operating modes are available</a:t>
            </a:r>
            <a:endParaRPr sz="2200"/>
          </a:p>
          <a:p>
            <a:pPr marL="457200" lvl="0" indent="-368300" algn="l" rtl="0">
              <a:spcBef>
                <a:spcPts val="1200"/>
              </a:spcBef>
              <a:spcAft>
                <a:spcPts val="0"/>
              </a:spcAft>
              <a:buSzPts val="2200"/>
              <a:buChar char="●"/>
            </a:pPr>
            <a:r>
              <a:rPr lang="en" sz="2200"/>
              <a:t>AT (Application Transparent) mode</a:t>
            </a:r>
            <a:endParaRPr sz="2200"/>
          </a:p>
          <a:p>
            <a:pPr marL="457200" lvl="0" indent="-368300" algn="l" rtl="0">
              <a:spcBef>
                <a:spcPts val="1000"/>
              </a:spcBef>
              <a:spcAft>
                <a:spcPts val="1000"/>
              </a:spcAft>
              <a:buSzPts val="2200"/>
              <a:buChar char="●"/>
            </a:pPr>
            <a:r>
              <a:rPr lang="en" sz="2200"/>
              <a:t>API mode</a:t>
            </a:r>
            <a:endParaRPr sz="2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1030</Words>
  <Application>Microsoft Office PowerPoint</Application>
  <PresentationFormat>On-screen Show (16:9)</PresentationFormat>
  <Paragraphs>199</Paragraphs>
  <Slides>26</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Consolas</vt:lpstr>
      <vt:lpstr>Simple Light</vt:lpstr>
      <vt:lpstr>Zigbee-based Sensor Network</vt:lpstr>
      <vt:lpstr>Project Overview</vt:lpstr>
      <vt:lpstr>Project Overview</vt:lpstr>
      <vt:lpstr>Sensor Module</vt:lpstr>
      <vt:lpstr>What is Zigbee</vt:lpstr>
      <vt:lpstr>Zigbee Protocol stack</vt:lpstr>
      <vt:lpstr>Zigbee Network Basics</vt:lpstr>
      <vt:lpstr>Zigbee in our project</vt:lpstr>
      <vt:lpstr>Configuration of Xbee modules</vt:lpstr>
      <vt:lpstr>Configuration of Xbee modules</vt:lpstr>
      <vt:lpstr>Base station system topology</vt:lpstr>
      <vt:lpstr>Data Collector (Gory detail)</vt:lpstr>
      <vt:lpstr>Display App</vt:lpstr>
      <vt:lpstr>Sensor topology</vt:lpstr>
      <vt:lpstr>Design Considerations</vt:lpstr>
      <vt:lpstr>Data Format Example</vt:lpstr>
      <vt:lpstr>Data Format</vt:lpstr>
      <vt:lpstr>End results – Basestation </vt:lpstr>
      <vt:lpstr>End results – Sensor node </vt:lpstr>
      <vt:lpstr>What next?</vt:lpstr>
      <vt:lpstr>What next?</vt:lpstr>
      <vt:lpstr>PowerPoint Presentation</vt:lpstr>
      <vt:lpstr>BEGIN  Internal notes</vt:lpstr>
      <vt:lpstr>Tools used</vt:lpstr>
      <vt:lpstr>How to configure the Xbee module</vt:lpstr>
      <vt:lpstr>AT mode and API mode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Zigbee-based Sensor Network</dc:title>
  <cp:lastModifiedBy>Molina, Jan</cp:lastModifiedBy>
  <cp:revision>10</cp:revision>
  <dcterms:modified xsi:type="dcterms:W3CDTF">2023-12-21T16:19:35Z</dcterms:modified>
</cp:coreProperties>
</file>