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6"/>
  </p:notesMasterIdLst>
  <p:handoutMasterIdLst>
    <p:handoutMasterId r:id="rId17"/>
  </p:handoutMasterIdLst>
  <p:sldIdLst>
    <p:sldId id="256" r:id="rId3"/>
    <p:sldId id="268" r:id="rId4"/>
    <p:sldId id="269" r:id="rId5"/>
    <p:sldId id="270" r:id="rId6"/>
    <p:sldId id="276" r:id="rId7"/>
    <p:sldId id="273" r:id="rId8"/>
    <p:sldId id="274" r:id="rId9"/>
    <p:sldId id="275" r:id="rId10"/>
    <p:sldId id="278" r:id="rId11"/>
    <p:sldId id="271" r:id="rId12"/>
    <p:sldId id="280" r:id="rId13"/>
    <p:sldId id="277" r:id="rId14"/>
    <p:sldId id="279" r:id="rId15"/>
  </p:sldIdLst>
  <p:sldSz cx="12192000"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D6D974A9-DB96-4130-8BC6-041112C97C7F}" type="slidenum">
              <a:t>‹#›</a:t>
            </a:fld>
            <a:endParaRPr lang="it-IT"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478501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it-IT"/>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6D28D1A6-5C4A-424A-96C9-43421B4034D3}" type="slidenum">
              <a:t>‹#›</a:t>
            </a:fld>
            <a:endParaRPr lang="it-IT"/>
          </a:p>
        </p:txBody>
      </p:sp>
    </p:spTree>
    <p:extLst>
      <p:ext uri="{BB962C8B-B14F-4D97-AF65-F5344CB8AC3E}">
        <p14:creationId xmlns:p14="http://schemas.microsoft.com/office/powerpoint/2010/main" val="39953899"/>
      </p:ext>
    </p:extLst>
  </p:cSld>
  <p:clrMap bg1="lt1" tx1="dk1" bg2="lt2" tx2="dk2" accent1="accent1" accent2="accent2" accent3="accent3" accent4="accent4" accent5="accent5" accent6="accent6" hlink="hlink" folHlink="folHlink"/>
  <p:notesStyle>
    <a:lvl1pPr marL="216000" marR="0" indent="-216000" rtl="0" hangingPunct="0">
      <a:tabLst/>
      <a:defRPr lang="it-IT"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B95E540-D806-435B-8304-B90B39D355FA}" type="slidenum">
              <a:t>1</a:t>
            </a:fld>
            <a:endParaRPr lang="it-IT"/>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10</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43664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11</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152192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12</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328385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B95E540-D806-435B-8304-B90B39D355FA}" type="slidenum">
              <a:t>13</a:t>
            </a:fld>
            <a:endParaRPr lang="it-IT"/>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255263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2</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3</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158940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4</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225228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5</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55446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6</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202212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7</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425905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8</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391168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D6BADA-E1AF-478A-ABFD-FA48704C966D}" type="slidenum">
              <a:t>9</a:t>
            </a:fld>
            <a:endParaRPr lang="it-IT"/>
          </a:p>
        </p:txBody>
      </p:sp>
      <p:sp>
        <p:nvSpPr>
          <p:cNvPr id="2" name="Slide Image Placeholder 1"/>
          <p:cNvSpPr>
            <a:spLocks noGrp="1" noRot="1" noChangeAspect="1" noResize="1"/>
          </p:cNvSpPr>
          <p:nvPr>
            <p:ph type="sldImg"/>
          </p:nvPr>
        </p:nvSpPr>
        <p:spPr>
          <a:xfrm>
            <a:off x="217488" y="812800"/>
            <a:ext cx="7124700"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it-IT" dirty="0"/>
          </a:p>
        </p:txBody>
      </p:sp>
    </p:spTree>
    <p:extLst>
      <p:ext uri="{BB962C8B-B14F-4D97-AF65-F5344CB8AC3E}">
        <p14:creationId xmlns:p14="http://schemas.microsoft.com/office/powerpoint/2010/main" val="264239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Tree>
    <p:extLst>
      <p:ext uri="{BB962C8B-B14F-4D97-AF65-F5344CB8AC3E}">
        <p14:creationId xmlns:p14="http://schemas.microsoft.com/office/powerpoint/2010/main" val="1644724235"/>
      </p:ext>
    </p:extLst>
  </p:cSld>
  <p:clrMapOvr>
    <a:masterClrMapping/>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1971973836"/>
      </p:ext>
    </p:extLst>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3050"/>
            <a:ext cx="2743200" cy="5857875"/>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609600" y="273050"/>
            <a:ext cx="8077200" cy="5857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319738202"/>
      </p:ext>
    </p:extLst>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Tree>
    <p:extLst>
      <p:ext uri="{BB962C8B-B14F-4D97-AF65-F5344CB8AC3E}">
        <p14:creationId xmlns:p14="http://schemas.microsoft.com/office/powerpoint/2010/main" val="3727177962"/>
      </p:ext>
    </p:extLst>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18122755"/>
      </p:ext>
    </p:extLst>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023822088"/>
      </p:ext>
    </p:extLst>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609600" y="1604963"/>
            <a:ext cx="54102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72200" y="1604963"/>
            <a:ext cx="54102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2457971010"/>
      </p:ext>
    </p:extLst>
  </p:cSld>
  <p:clrMapOvr>
    <a:masterClrMapping/>
  </p:clrMapOvr>
  <p:transition spd="med">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366888338"/>
      </p:ext>
    </p:extLst>
  </p:cSld>
  <p:clrMapOvr>
    <a:masterClrMapping/>
  </p:clrMapOvr>
  <p:transition spd="med">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4163526683"/>
      </p:ext>
    </p:extLst>
  </p:cSld>
  <p:clrMapOvr>
    <a:masterClrMapping/>
  </p:clrMapOvr>
  <p:transition spd="med">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156211"/>
      </p:ext>
    </p:extLst>
  </p:cSld>
  <p:clrMapOvr>
    <a:masterClrMapping/>
  </p:clrMapOvr>
  <p:transition spd="med">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323287457"/>
      </p:ext>
    </p:extLst>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4171701868"/>
      </p:ext>
    </p:extLst>
  </p:cSld>
  <p:clrMapOvr>
    <a:masterClrMapping/>
  </p:clrMapOvr>
  <p:transition spd="med">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71151278"/>
      </p:ext>
    </p:extLst>
  </p:cSld>
  <p:clrMapOvr>
    <a:masterClrMapping/>
  </p:clrMapOvr>
  <p:transition spd="med">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2836042236"/>
      </p:ext>
    </p:extLst>
  </p:cSld>
  <p:clrMapOvr>
    <a:masterClrMapping/>
  </p:clrMapOvr>
  <p:transition spd="med">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3050"/>
            <a:ext cx="2743200" cy="5857875"/>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609600" y="273050"/>
            <a:ext cx="8077200" cy="5857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600004311"/>
      </p:ext>
    </p:extLst>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46269834"/>
      </p:ext>
    </p:extLst>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609600" y="1604963"/>
            <a:ext cx="54102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72200" y="1604963"/>
            <a:ext cx="54102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1007048975"/>
      </p:ext>
    </p:extLst>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3438015353"/>
      </p:ext>
    </p:extLst>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Tree>
    <p:extLst>
      <p:ext uri="{BB962C8B-B14F-4D97-AF65-F5344CB8AC3E}">
        <p14:creationId xmlns:p14="http://schemas.microsoft.com/office/powerpoint/2010/main" val="118549357"/>
      </p:ext>
    </p:extLst>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54246"/>
      </p:ext>
    </p:extLst>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71272316"/>
      </p:ext>
    </p:extLst>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15209705"/>
      </p:ext>
    </p:extLst>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it-IT"/>
          </a:p>
        </p:txBody>
      </p:sp>
      <p:sp>
        <p:nvSpPr>
          <p:cNvPr id="3" name="Text Placeholder 2"/>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dir="r"/>
  </p:transition>
  <p:hf sldNum="0" hdr="0" dt="0"/>
  <p:txStyles>
    <p:titleStyle>
      <a:lvl1pPr algn="l" rtl="0" hangingPunct="1">
        <a:tabLst/>
        <a:defRPr lang="it-IT" sz="1800" b="0" i="0" u="none" strike="noStrike" kern="1200" spc="0">
          <a:ln>
            <a:noFill/>
          </a:ln>
          <a:solidFill>
            <a:srgbClr val="000000"/>
          </a:solidFill>
          <a:latin typeface="Arial" pitchFamily="18"/>
          <a:ea typeface="DejaVu Sans" pitchFamily="2"/>
          <a:cs typeface="DejaVu Sans" pitchFamily="2"/>
        </a:defRPr>
      </a:lvl1pPr>
    </p:titleStyle>
    <p:bodyStyle>
      <a:lvl1pPr algn="l" rtl="0" hangingPunct="1">
        <a:spcBef>
          <a:spcPts val="0"/>
        </a:spcBef>
        <a:spcAft>
          <a:spcPts val="1417"/>
        </a:spcAft>
        <a:tabLst/>
        <a:defRPr lang="it-IT" sz="1800" b="0" i="0" u="none" strike="noStrike" kern="1200" spc="0">
          <a:ln>
            <a:noFill/>
          </a:ln>
          <a:solidFill>
            <a:srgbClr val="000000"/>
          </a:solidFill>
          <a:latin typeface="Arial" pitchFamily="18"/>
          <a:ea typeface="DejaVu Sans" pitchFamily="2"/>
          <a:cs typeface="DejaVu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it-IT"/>
          </a:p>
        </p:txBody>
      </p:sp>
      <p:sp>
        <p:nvSpPr>
          <p:cNvPr id="3" name="Text Placeholder 2"/>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dir="r"/>
  </p:transition>
  <p:hf sldNum="0" hdr="0" dt="0"/>
  <p:txStyles>
    <p:titleStyle>
      <a:lvl1pPr algn="l" rtl="0" hangingPunct="1">
        <a:tabLst/>
        <a:defRPr lang="it-IT" sz="1800" b="0" i="0" u="none" strike="noStrike" kern="1200" spc="0">
          <a:ln>
            <a:noFill/>
          </a:ln>
          <a:solidFill>
            <a:srgbClr val="000000"/>
          </a:solidFill>
          <a:latin typeface="Arial" pitchFamily="18"/>
          <a:ea typeface="DejaVu Sans" pitchFamily="2"/>
          <a:cs typeface="DejaVu Sans" pitchFamily="2"/>
        </a:defRPr>
      </a:lvl1pPr>
    </p:titleStyle>
    <p:bodyStyle>
      <a:lvl1pPr algn="l" rtl="0" hangingPunct="1">
        <a:spcBef>
          <a:spcPts val="0"/>
        </a:spcBef>
        <a:spcAft>
          <a:spcPts val="1417"/>
        </a:spcAft>
        <a:tabLst/>
        <a:defRPr lang="it-IT" sz="1800" b="0" i="0" u="none" strike="noStrike" kern="1200" spc="0">
          <a:ln>
            <a:noFill/>
          </a:ln>
          <a:solidFill>
            <a:srgbClr val="000000"/>
          </a:solidFill>
          <a:latin typeface="Arial" pitchFamily="18"/>
          <a:ea typeface="DejaVu Sans" pitchFamily="2"/>
          <a:cs typeface="DejaVu Sans"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hyperlink" Target="https://github.com/UniTN-Mechatronics/arduino-encoder-board"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920135" y="868319"/>
            <a:ext cx="8350050" cy="5906277"/>
          </a:xfrm>
          <a:prstGeom prst="rect">
            <a:avLst/>
          </a:prstGeom>
          <a:effectLst>
            <a:outerShdw blurRad="50800" dist="38100" dir="2700000" algn="tl" rotWithShape="0">
              <a:prstClr val="black">
                <a:alpha val="40000"/>
              </a:prstClr>
            </a:outerShdw>
          </a:effectLst>
        </p:spPr>
      </p:pic>
      <p:pic>
        <p:nvPicPr>
          <p:cNvPr id="3" name="Immagine 3">
            <a:extLst/>
          </p:cNvPr>
          <p:cNvPicPr>
            <a:picLocks noChangeAspect="1"/>
          </p:cNvPicPr>
          <p:nvPr/>
        </p:nvPicPr>
        <p:blipFill>
          <a:blip r:embed="rId5">
            <a:lum/>
            <a:alphaModFix/>
          </a:blip>
          <a:srcRect/>
          <a:stretch>
            <a:fillRect/>
          </a:stretch>
        </p:blipFill>
        <p:spPr>
          <a:xfrm>
            <a:off x="3988440" y="25560"/>
            <a:ext cx="4213440" cy="1169640"/>
          </a:xfrm>
          <a:prstGeom prst="rect">
            <a:avLst/>
          </a:prstGeom>
          <a:noFill/>
          <a:ln>
            <a:noFill/>
          </a:ln>
        </p:spPr>
      </p:pic>
      <p:sp>
        <p:nvSpPr>
          <p:cNvPr id="4" name="CustomShape 1"/>
          <p:cNvSpPr/>
          <p:nvPr/>
        </p:nvSpPr>
        <p:spPr>
          <a:xfrm>
            <a:off x="1566360" y="868319"/>
            <a:ext cx="9142560" cy="2386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b" anchorCtr="0" compatLnSpc="0">
            <a:noAutofit/>
          </a:bodyPr>
          <a:lstStyle/>
          <a:p>
            <a:pPr marL="0" marR="0" lvl="0" indent="0" algn="ctr" rtl="0" hangingPunct="1">
              <a:lnSpc>
                <a:spcPct val="100000"/>
              </a:lnSpc>
              <a:spcBef>
                <a:spcPts val="0"/>
              </a:spcBef>
              <a:spcAft>
                <a:spcPts val="0"/>
              </a:spcAft>
              <a:buNone/>
              <a:tabLst/>
              <a:defRPr sz="1800"/>
            </a:pPr>
            <a:r>
              <a:rPr lang="it-IT" sz="10000" b="1" i="0" u="none" strike="noStrike" kern="1200" spc="0" dirty="0">
                <a:ln>
                  <a:noFill/>
                </a:ln>
                <a:solidFill>
                  <a:srgbClr val="0070C0"/>
                </a:solidFill>
                <a:effectLst>
                  <a:outerShdw blurRad="38100" dist="38100" dir="2700000" algn="tl">
                    <a:srgbClr val="000000">
                      <a:alpha val="43137"/>
                    </a:srgbClr>
                  </a:outerShdw>
                </a:effectLst>
                <a:ea typeface="DejaVu Sans" pitchFamily="2"/>
                <a:cs typeface="DejaVu Sans" pitchFamily="2"/>
              </a:rPr>
              <a:t>eRumby</a:t>
            </a:r>
          </a:p>
        </p:txBody>
      </p:sp>
      <p:sp>
        <p:nvSpPr>
          <p:cNvPr id="5" name="CustomShape 2"/>
          <p:cNvSpPr/>
          <p:nvPr/>
        </p:nvSpPr>
        <p:spPr>
          <a:xfrm>
            <a:off x="1982160" y="4268880"/>
            <a:ext cx="2005200" cy="220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Calibri" pitchFamily="18"/>
              <a:ea typeface="DejaVu Sans" pitchFamily="2"/>
              <a:cs typeface="DejaVu Sans" pitchFamily="2"/>
            </a:endParaRPr>
          </a:p>
        </p:txBody>
      </p:sp>
      <p:sp>
        <p:nvSpPr>
          <p:cNvPr id="6" name="CustomShape 3"/>
          <p:cNvSpPr/>
          <p:nvPr/>
        </p:nvSpPr>
        <p:spPr>
          <a:xfrm>
            <a:off x="8203320" y="4268880"/>
            <a:ext cx="1598040" cy="637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Calibri" pitchFamily="18"/>
              <a:ea typeface="DejaVu Sans" pitchFamily="2"/>
              <a:cs typeface="DejaVu Sans" pitchFamily="2"/>
            </a:endParaRPr>
          </a:p>
        </p:txBody>
      </p:sp>
      <p:sp>
        <p:nvSpPr>
          <p:cNvPr id="7" name="CustomShape 4"/>
          <p:cNvSpPr/>
          <p:nvPr/>
        </p:nvSpPr>
        <p:spPr>
          <a:xfrm>
            <a:off x="3819600" y="3556080"/>
            <a:ext cx="4636080" cy="39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5000" i="0" u="none" strike="noStrike" kern="1200" spc="0" dirty="0">
                <a:ln>
                  <a:noFill/>
                </a:ln>
                <a:solidFill>
                  <a:srgbClr val="0070C0"/>
                </a:solidFill>
                <a:effectLst>
                  <a:outerShdw blurRad="38100" dist="38100" dir="2700000" algn="tl">
                    <a:srgbClr val="000000">
                      <a:alpha val="43137"/>
                    </a:srgbClr>
                  </a:outerShdw>
                </a:effectLst>
                <a:ea typeface="DejaVu Sans" pitchFamily="2"/>
                <a:cs typeface="DejaVu Sans" pitchFamily="2"/>
              </a:rPr>
              <a:t>Autonomous RC electric vehicle</a:t>
            </a:r>
          </a:p>
        </p:txBody>
      </p:sp>
      <p:sp>
        <p:nvSpPr>
          <p:cNvPr id="2" name="TextBox 1"/>
          <p:cNvSpPr txBox="1"/>
          <p:nvPr/>
        </p:nvSpPr>
        <p:spPr>
          <a:xfrm>
            <a:off x="5172888" y="5045873"/>
            <a:ext cx="1844544" cy="646331"/>
          </a:xfrm>
          <a:prstGeom prst="rect">
            <a:avLst/>
          </a:prstGeom>
          <a:noFill/>
        </p:spPr>
        <p:txBody>
          <a:bodyPr wrap="none" rtlCol="0">
            <a:spAutoFit/>
          </a:bodyPr>
          <a:lstStyle/>
          <a:p>
            <a:pPr algn="ctr"/>
            <a:r>
              <a:rPr lang="it-IT" dirty="0"/>
              <a:t>Jacopo Molinaroli</a:t>
            </a:r>
          </a:p>
          <a:p>
            <a:pPr algn="ctr"/>
            <a:r>
              <a:rPr lang="it-IT" dirty="0"/>
              <a:t>Son Tran</a:t>
            </a:r>
          </a:p>
        </p:txBody>
      </p:sp>
    </p:spTree>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10</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Logic Flow Chart</a:t>
            </a:r>
          </a:p>
        </p:txBody>
      </p:sp>
      <p:sp>
        <p:nvSpPr>
          <p:cNvPr id="7" name="TextBox 6"/>
          <p:cNvSpPr txBox="1"/>
          <p:nvPr/>
        </p:nvSpPr>
        <p:spPr>
          <a:xfrm>
            <a:off x="718457" y="1306286"/>
            <a:ext cx="10503725" cy="707886"/>
          </a:xfrm>
          <a:prstGeom prst="rect">
            <a:avLst/>
          </a:prstGeom>
          <a:noFill/>
        </p:spPr>
        <p:txBody>
          <a:bodyPr wrap="square" rtlCol="0">
            <a:spAutoFit/>
          </a:bodyPr>
          <a:lstStyle/>
          <a:p>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p:txBody>
      </p:sp>
      <p:sp>
        <p:nvSpPr>
          <p:cNvPr id="10" name="Rounded Rectangle 9"/>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Straight Connector 10"/>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3" name="TextBox 12"/>
          <p:cNvSpPr txBox="1"/>
          <p:nvPr/>
        </p:nvSpPr>
        <p:spPr>
          <a:xfrm>
            <a:off x="285665" y="6353655"/>
            <a:ext cx="1300356" cy="369332"/>
          </a:xfrm>
          <a:prstGeom prst="rect">
            <a:avLst/>
          </a:prstGeom>
          <a:noFill/>
        </p:spPr>
        <p:txBody>
          <a:bodyPr wrap="none" rtlCol="0">
            <a:spAutoFit/>
          </a:bodyPr>
          <a:lstStyle/>
          <a:p>
            <a:r>
              <a:rPr lang="it-IT" dirty="0"/>
              <a:t>16/11/2016</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43" y="1436542"/>
            <a:ext cx="61341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050" y="1526597"/>
            <a:ext cx="30861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085478"/>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11</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Overview of System</a:t>
            </a:r>
          </a:p>
        </p:txBody>
      </p:sp>
      <p:sp>
        <p:nvSpPr>
          <p:cNvPr id="7" name="TextBox 6"/>
          <p:cNvSpPr txBox="1"/>
          <p:nvPr/>
        </p:nvSpPr>
        <p:spPr>
          <a:xfrm>
            <a:off x="718457" y="1306286"/>
            <a:ext cx="10503725" cy="707886"/>
          </a:xfrm>
          <a:prstGeom prst="rect">
            <a:avLst/>
          </a:prstGeom>
          <a:noFill/>
        </p:spPr>
        <p:txBody>
          <a:bodyPr wrap="square" rtlCol="0">
            <a:spAutoFit/>
          </a:bodyPr>
          <a:lstStyle/>
          <a:p>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p:txBody>
      </p:sp>
      <p:sp>
        <p:nvSpPr>
          <p:cNvPr id="10" name="Rounded Rectangle 9"/>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Straight Connector 10"/>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3" name="TextBox 12"/>
          <p:cNvSpPr txBox="1"/>
          <p:nvPr/>
        </p:nvSpPr>
        <p:spPr>
          <a:xfrm>
            <a:off x="285665" y="6353655"/>
            <a:ext cx="1300356" cy="369332"/>
          </a:xfrm>
          <a:prstGeom prst="rect">
            <a:avLst/>
          </a:prstGeom>
          <a:noFill/>
        </p:spPr>
        <p:txBody>
          <a:bodyPr wrap="none" rtlCol="0">
            <a:spAutoFit/>
          </a:bodyPr>
          <a:lstStyle/>
          <a:p>
            <a:r>
              <a:rPr lang="it-IT" dirty="0"/>
              <a:t>16/11/2016</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875" y="1010129"/>
            <a:ext cx="6638925" cy="5343525"/>
          </a:xfrm>
          <a:prstGeom prst="rect">
            <a:avLst/>
          </a:prstGeom>
        </p:spPr>
      </p:pic>
    </p:spTree>
    <p:extLst>
      <p:ext uri="{BB962C8B-B14F-4D97-AF65-F5344CB8AC3E}">
        <p14:creationId xmlns:p14="http://schemas.microsoft.com/office/powerpoint/2010/main" val="2729135376"/>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12</a:t>
            </a:fld>
            <a:endParaRPr lang="it-IT" sz="1200" b="0" i="0" u="none" strike="noStrike" kern="1200" spc="0" dirty="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Next Steps</a:t>
            </a:r>
          </a:p>
        </p:txBody>
      </p:sp>
      <p:sp>
        <p:nvSpPr>
          <p:cNvPr id="7" name="TextBox 6"/>
          <p:cNvSpPr txBox="1"/>
          <p:nvPr/>
        </p:nvSpPr>
        <p:spPr>
          <a:xfrm>
            <a:off x="718457" y="1306286"/>
            <a:ext cx="10503725" cy="2554545"/>
          </a:xfrm>
          <a:prstGeom prst="rect">
            <a:avLst/>
          </a:prstGeom>
          <a:noFill/>
        </p:spPr>
        <p:txBody>
          <a:bodyPr wrap="square" rtlCol="0">
            <a:spAutoFit/>
          </a:bodyPr>
          <a:lstStyle/>
          <a:p>
            <a:pPr marL="342900" indent="-342900">
              <a:buFont typeface="Arial" panose="020B0604020202020204" pitchFamily="34" charset="0"/>
              <a:buChar char="•"/>
            </a:pPr>
            <a:r>
              <a:rPr lang="it-IT" sz="2000" dirty="0">
                <a:latin typeface="Calibri Light" panose="020F0302020204030204" pitchFamily="34" charset="0"/>
                <a:cs typeface="Calibri Light" panose="020F0302020204030204" pitchFamily="34" charset="0"/>
              </a:rPr>
              <a:t>Beaglebone code:</a:t>
            </a:r>
            <a:br>
              <a:rPr lang="it-IT" sz="2000" dirty="0">
                <a:latin typeface="Calibri Light" panose="020F0302020204030204" pitchFamily="34" charset="0"/>
                <a:cs typeface="Calibri Light" panose="020F0302020204030204" pitchFamily="34" charset="0"/>
              </a:rPr>
            </a:br>
            <a:r>
              <a:rPr lang="it-IT" sz="2000" dirty="0">
                <a:latin typeface="Calibri Light" panose="020F0302020204030204" pitchFamily="34" charset="0"/>
                <a:cs typeface="Calibri Light" panose="020F0302020204030204" pitchFamily="34" charset="0"/>
              </a:rPr>
              <a:t>- sensor fusion;</a:t>
            </a:r>
            <a:br>
              <a:rPr lang="it-IT" sz="2000" dirty="0">
                <a:latin typeface="Calibri Light" panose="020F0302020204030204" pitchFamily="34" charset="0"/>
                <a:cs typeface="Calibri Light" panose="020F0302020204030204" pitchFamily="34" charset="0"/>
              </a:rPr>
            </a:br>
            <a:r>
              <a:rPr lang="it-IT" sz="2000" dirty="0">
                <a:latin typeface="Calibri Light" panose="020F0302020204030204" pitchFamily="34" charset="0"/>
                <a:cs typeface="Calibri Light" panose="020F0302020204030204" pitchFamily="34" charset="0"/>
              </a:rPr>
              <a:t>- PC communications;</a:t>
            </a:r>
          </a:p>
          <a:p>
            <a:pPr marL="342900" indent="-342900">
              <a:buFont typeface="Arial" panose="020B0604020202020204" pitchFamily="34" charset="0"/>
              <a:buChar char="•"/>
            </a:pPr>
            <a:r>
              <a:rPr lang="it-IT" sz="2000" dirty="0">
                <a:latin typeface="Calibri Light" panose="020F0302020204030204" pitchFamily="34" charset="0"/>
                <a:cs typeface="Calibri Light" panose="020F0302020204030204" pitchFamily="34" charset="0"/>
              </a:rPr>
              <a:t>Sensors calibration;</a:t>
            </a:r>
          </a:p>
          <a:p>
            <a:pPr marL="342900" indent="-342900">
              <a:buFont typeface="Arial" panose="020B0604020202020204" pitchFamily="34" charset="0"/>
              <a:buChar char="•"/>
            </a:pPr>
            <a:r>
              <a:rPr lang="it-IT" sz="2000" dirty="0">
                <a:latin typeface="Calibri Light" panose="020F0302020204030204" pitchFamily="34" charset="0"/>
                <a:cs typeface="Calibri Light" panose="020F0302020204030204" pitchFamily="34" charset="0"/>
              </a:rPr>
              <a:t>Development of path traking using PID/MPC;</a:t>
            </a:r>
          </a:p>
          <a:p>
            <a:pPr marL="342900" indent="-342900">
              <a:buFont typeface="Arial" panose="020B0604020202020204" pitchFamily="34" charset="0"/>
              <a:buChar char="•"/>
            </a:pPr>
            <a:r>
              <a:rPr lang="it-IT" sz="2000" dirty="0">
                <a:latin typeface="Calibri Light" panose="020F0302020204030204" pitchFamily="34" charset="0"/>
                <a:cs typeface="Calibri Light" panose="020F0302020204030204" pitchFamily="34" charset="0"/>
              </a:rPr>
              <a:t>Development of path planning and obstacle avoidance algorithm.</a:t>
            </a:r>
          </a:p>
          <a:p>
            <a:pPr marL="342900" indent="-342900">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p:txBody>
      </p:sp>
      <p:sp>
        <p:nvSpPr>
          <p:cNvPr id="10" name="Rounded Rectangle 9"/>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Straight Connector 10"/>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3" name="TextBox 12"/>
          <p:cNvSpPr txBox="1"/>
          <p:nvPr/>
        </p:nvSpPr>
        <p:spPr>
          <a:xfrm>
            <a:off x="285665" y="6353655"/>
            <a:ext cx="1300356" cy="369332"/>
          </a:xfrm>
          <a:prstGeom prst="rect">
            <a:avLst/>
          </a:prstGeom>
          <a:noFill/>
        </p:spPr>
        <p:txBody>
          <a:bodyPr wrap="none" rtlCol="0">
            <a:spAutoFit/>
          </a:bodyPr>
          <a:lstStyle/>
          <a:p>
            <a:r>
              <a:rPr lang="it-IT" dirty="0"/>
              <a:t>16/11/2016</a:t>
            </a:r>
          </a:p>
        </p:txBody>
      </p:sp>
    </p:spTree>
    <p:extLst>
      <p:ext uri="{BB962C8B-B14F-4D97-AF65-F5344CB8AC3E}">
        <p14:creationId xmlns:p14="http://schemas.microsoft.com/office/powerpoint/2010/main" val="2496147441"/>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920135" y="868319"/>
            <a:ext cx="8350050" cy="5906277"/>
          </a:xfrm>
          <a:prstGeom prst="rect">
            <a:avLst/>
          </a:prstGeom>
          <a:effectLst>
            <a:outerShdw blurRad="50800" dist="38100" dir="2700000" algn="tl" rotWithShape="0">
              <a:prstClr val="black">
                <a:alpha val="40000"/>
              </a:prstClr>
            </a:outerShdw>
          </a:effectLst>
        </p:spPr>
      </p:pic>
      <p:pic>
        <p:nvPicPr>
          <p:cNvPr id="3" name="Immagine 3">
            <a:extLst/>
          </p:cNvPr>
          <p:cNvPicPr>
            <a:picLocks noChangeAspect="1"/>
          </p:cNvPicPr>
          <p:nvPr/>
        </p:nvPicPr>
        <p:blipFill>
          <a:blip r:embed="rId5">
            <a:lum/>
            <a:alphaModFix/>
          </a:blip>
          <a:srcRect/>
          <a:stretch>
            <a:fillRect/>
          </a:stretch>
        </p:blipFill>
        <p:spPr>
          <a:xfrm>
            <a:off x="3988440" y="25560"/>
            <a:ext cx="4213440" cy="1169640"/>
          </a:xfrm>
          <a:prstGeom prst="rect">
            <a:avLst/>
          </a:prstGeom>
          <a:noFill/>
          <a:ln>
            <a:noFill/>
          </a:ln>
        </p:spPr>
      </p:pic>
      <p:sp>
        <p:nvSpPr>
          <p:cNvPr id="4" name="CustomShape 1"/>
          <p:cNvSpPr/>
          <p:nvPr/>
        </p:nvSpPr>
        <p:spPr>
          <a:xfrm>
            <a:off x="1566360" y="1882801"/>
            <a:ext cx="9142560" cy="2386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b" anchorCtr="0" compatLnSpc="0">
            <a:noAutofit/>
          </a:bodyPr>
          <a:lstStyle/>
          <a:p>
            <a:pPr marL="0" marR="0" lvl="0" indent="0" algn="ctr" rtl="0" hangingPunct="1">
              <a:lnSpc>
                <a:spcPct val="100000"/>
              </a:lnSpc>
              <a:spcBef>
                <a:spcPts val="0"/>
              </a:spcBef>
              <a:spcAft>
                <a:spcPts val="0"/>
              </a:spcAft>
              <a:buNone/>
              <a:tabLst/>
              <a:defRPr sz="1800"/>
            </a:pPr>
            <a:r>
              <a:rPr lang="it-IT" sz="10000" b="1" i="0" u="none" strike="noStrike" kern="1200" spc="0" dirty="0">
                <a:ln>
                  <a:noFill/>
                </a:ln>
                <a:solidFill>
                  <a:srgbClr val="0070C0"/>
                </a:solidFill>
                <a:effectLst>
                  <a:outerShdw blurRad="38100" dist="38100" dir="2700000" algn="tl">
                    <a:srgbClr val="000000">
                      <a:alpha val="43137"/>
                    </a:srgbClr>
                  </a:outerShdw>
                </a:effectLst>
                <a:ea typeface="DejaVu Sans" pitchFamily="2"/>
                <a:cs typeface="DejaVu Sans" pitchFamily="2"/>
              </a:rPr>
              <a:t>THANKS</a:t>
            </a:r>
          </a:p>
        </p:txBody>
      </p:sp>
      <p:sp>
        <p:nvSpPr>
          <p:cNvPr id="5" name="CustomShape 2"/>
          <p:cNvSpPr/>
          <p:nvPr/>
        </p:nvSpPr>
        <p:spPr>
          <a:xfrm>
            <a:off x="1982160" y="4268880"/>
            <a:ext cx="2005200" cy="220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Calibri" pitchFamily="18"/>
              <a:ea typeface="DejaVu Sans" pitchFamily="2"/>
              <a:cs typeface="DejaVu Sans" pitchFamily="2"/>
            </a:endParaRPr>
          </a:p>
        </p:txBody>
      </p:sp>
      <p:sp>
        <p:nvSpPr>
          <p:cNvPr id="6" name="CustomShape 3"/>
          <p:cNvSpPr/>
          <p:nvPr/>
        </p:nvSpPr>
        <p:spPr>
          <a:xfrm>
            <a:off x="8203320" y="4268880"/>
            <a:ext cx="1598040" cy="637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Calibri" pitchFamily="18"/>
              <a:ea typeface="DejaVu Sans" pitchFamily="2"/>
              <a:cs typeface="DejaVu Sans" pitchFamily="2"/>
            </a:endParaRPr>
          </a:p>
        </p:txBody>
      </p:sp>
      <p:sp>
        <p:nvSpPr>
          <p:cNvPr id="7" name="CustomShape 4"/>
          <p:cNvSpPr/>
          <p:nvPr/>
        </p:nvSpPr>
        <p:spPr>
          <a:xfrm>
            <a:off x="3819600" y="3556080"/>
            <a:ext cx="4636080" cy="394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endParaRPr lang="it-IT" sz="5000" i="0" u="none" strike="noStrike" kern="1200" spc="0" dirty="0">
              <a:ln>
                <a:noFill/>
              </a:ln>
              <a:solidFill>
                <a:srgbClr val="0070C0"/>
              </a:solidFill>
              <a:effectLst>
                <a:outerShdw blurRad="38100" dist="38100" dir="2700000" algn="tl">
                  <a:srgbClr val="000000">
                    <a:alpha val="43137"/>
                  </a:srgbClr>
                </a:outerShdw>
              </a:effectLst>
              <a:ea typeface="DejaVu Sans" pitchFamily="2"/>
              <a:cs typeface="DejaVu Sans" pitchFamily="2"/>
            </a:endParaRPr>
          </a:p>
        </p:txBody>
      </p:sp>
    </p:spTree>
    <p:extLst>
      <p:ext uri="{BB962C8B-B14F-4D97-AF65-F5344CB8AC3E}">
        <p14:creationId xmlns:p14="http://schemas.microsoft.com/office/powerpoint/2010/main" val="10824887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pic>
        <p:nvPicPr>
          <p:cNvPr id="1026" name="Picture 2" descr="Risultati immagini"/>
          <p:cNvPicPr>
            <a:picLocks noChangeAspect="1" noChangeArrowheads="1"/>
          </p:cNvPicPr>
          <p:nvPr/>
        </p:nvPicPr>
        <p:blipFill rotWithShape="1">
          <a:blip r:embed="rId3">
            <a:extLst>
              <a:ext uri="{28A0092B-C50C-407E-A947-70E740481C1C}">
                <a14:useLocalDpi xmlns:a14="http://schemas.microsoft.com/office/drawing/2010/main" val="0"/>
              </a:ext>
            </a:extLst>
          </a:blip>
          <a:srcRect l="253" t="277" r="645" b="782"/>
          <a:stretch/>
        </p:blipFill>
        <p:spPr bwMode="auto">
          <a:xfrm>
            <a:off x="4597110" y="1306286"/>
            <a:ext cx="6929872" cy="4626830"/>
          </a:xfrm>
          <a:prstGeom prst="rect">
            <a:avLst/>
          </a:prstGeom>
          <a:noFill/>
          <a:extLst>
            <a:ext uri="{909E8E84-426E-40DD-AFC4-6F175D3DCCD1}">
              <a14:hiddenFill xmlns:a14="http://schemas.microsoft.com/office/drawing/2010/main">
                <a:solidFill>
                  <a:srgbClr val="FFFFFF"/>
                </a:solidFill>
              </a14:hiddenFill>
            </a:ext>
          </a:extLst>
        </p:spPr>
      </p:pic>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2</a:t>
            </a:fld>
            <a:endParaRPr lang="it-IT" sz="1200" b="0" i="0" u="none" strike="noStrike" kern="1200" spc="0" dirty="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Introduction</a:t>
            </a:r>
          </a:p>
        </p:txBody>
      </p:sp>
      <p:sp>
        <p:nvSpPr>
          <p:cNvPr id="7" name="TextBox 6"/>
          <p:cNvSpPr txBox="1"/>
          <p:nvPr/>
        </p:nvSpPr>
        <p:spPr>
          <a:xfrm>
            <a:off x="718458" y="1306286"/>
            <a:ext cx="3484088" cy="3600986"/>
          </a:xfrm>
          <a:prstGeom prst="rect">
            <a:avLst/>
          </a:prstGeom>
          <a:noFill/>
        </p:spPr>
        <p:txBody>
          <a:bodyPr wrap="square" rtlCol="0">
            <a:spAutoFit/>
          </a:bodyPr>
          <a:lstStyle/>
          <a:p>
            <a:pPr algn="just"/>
            <a:r>
              <a:rPr lang="en-US" sz="2000" dirty="0">
                <a:latin typeface="Calibri Light" panose="020F0302020204030204" pitchFamily="34" charset="0"/>
                <a:cs typeface="Calibri Light" panose="020F0302020204030204" pitchFamily="34" charset="0"/>
              </a:rPr>
              <a:t>The eRumby is an autonomous RC electric vehicle based on the Kyosho INFERNO VE Race car.</a:t>
            </a:r>
          </a:p>
          <a:p>
            <a:pPr algn="just"/>
            <a:endParaRPr lang="en-US" sz="2000" dirty="0">
              <a:latin typeface="Calibri Light" panose="020F0302020204030204" pitchFamily="34" charset="0"/>
              <a:cs typeface="Calibri Light" panose="020F0302020204030204" pitchFamily="34" charset="0"/>
            </a:endParaRPr>
          </a:p>
          <a:p>
            <a:pPr algn="just"/>
            <a:endParaRPr lang="en-US" sz="2000" dirty="0">
              <a:latin typeface="Calibri Light" panose="020F0302020204030204" pitchFamily="34" charset="0"/>
              <a:cs typeface="Calibri Light" panose="020F0302020204030204" pitchFamily="34" charset="0"/>
            </a:endParaRPr>
          </a:p>
          <a:p>
            <a:pPr algn="just"/>
            <a:r>
              <a:rPr lang="en-US" sz="2000" dirty="0">
                <a:latin typeface="Calibri Light" panose="020F0302020204030204" pitchFamily="34" charset="0"/>
                <a:cs typeface="Calibri Light" panose="020F0302020204030204" pitchFamily="34" charset="0"/>
              </a:rPr>
              <a:t>Objects of this study:</a:t>
            </a:r>
          </a:p>
          <a:p>
            <a:pPr marL="285750" indent="-285750" algn="just">
              <a:buFont typeface="Arial" panose="020B0604020202020204" pitchFamily="34" charset="0"/>
              <a:buChar char="•"/>
            </a:pPr>
            <a:r>
              <a:rPr lang="en-US" dirty="0">
                <a:latin typeface="Calibri Light" panose="020F0302020204030204" pitchFamily="34" charset="0"/>
                <a:cs typeface="Calibri Light" panose="020F0302020204030204" pitchFamily="34" charset="0"/>
              </a:rPr>
              <a:t>definition and development of: </a:t>
            </a:r>
          </a:p>
          <a:p>
            <a:pPr algn="just"/>
            <a:r>
              <a:rPr lang="en-US" dirty="0">
                <a:latin typeface="Calibri Light" panose="020F0302020204030204" pitchFamily="34" charset="0"/>
                <a:cs typeface="Calibri Light" panose="020F0302020204030204" pitchFamily="34" charset="0"/>
              </a:rPr>
              <a:t>	- hardware architecture; </a:t>
            </a:r>
          </a:p>
          <a:p>
            <a:pPr algn="just"/>
            <a:r>
              <a:rPr lang="en-US" dirty="0">
                <a:latin typeface="Calibri Light" panose="020F0302020204030204" pitchFamily="34" charset="0"/>
                <a:cs typeface="Calibri Light" panose="020F0302020204030204" pitchFamily="34" charset="0"/>
              </a:rPr>
              <a:t>	- software architecture;</a:t>
            </a:r>
          </a:p>
          <a:p>
            <a:pPr marL="285750" indent="-285750" algn="just">
              <a:buFont typeface="Arial" panose="020B0604020202020204" pitchFamily="34" charset="0"/>
              <a:buChar char="•"/>
            </a:pPr>
            <a:r>
              <a:rPr lang="en-US" dirty="0">
                <a:latin typeface="Calibri Light" panose="020F0302020204030204" pitchFamily="34" charset="0"/>
                <a:cs typeface="Calibri Light" panose="020F0302020204030204" pitchFamily="34" charset="0"/>
              </a:rPr>
              <a:t>calibration of the sensors;</a:t>
            </a:r>
          </a:p>
          <a:p>
            <a:pPr marL="285750" indent="-285750" algn="just">
              <a:buFont typeface="Arial" panose="020B0604020202020204" pitchFamily="34" charset="0"/>
              <a:buChar char="•"/>
            </a:pPr>
            <a:r>
              <a:rPr lang="en-US" dirty="0">
                <a:latin typeface="Calibri Light" panose="020F0302020204030204" pitchFamily="34" charset="0"/>
                <a:cs typeface="Calibri Light" panose="020F0302020204030204" pitchFamily="34" charset="0"/>
              </a:rPr>
              <a:t>development of an obstacle</a:t>
            </a: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avoidance algorithm.</a:t>
            </a:r>
            <a:endParaRPr lang="it-IT" dirty="0">
              <a:latin typeface="Calibri Light" panose="020F0302020204030204" pitchFamily="34" charset="0"/>
              <a:cs typeface="Calibri Light" panose="020F0302020204030204" pitchFamily="34" charset="0"/>
            </a:endParaRPr>
          </a:p>
        </p:txBody>
      </p:sp>
      <p:sp>
        <p:nvSpPr>
          <p:cNvPr id="2" name="Rounded Rectangle 1"/>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Straight Connector 7"/>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6" name="TextBox 5"/>
          <p:cNvSpPr txBox="1"/>
          <p:nvPr/>
        </p:nvSpPr>
        <p:spPr>
          <a:xfrm>
            <a:off x="285665" y="6353655"/>
            <a:ext cx="1300356" cy="369332"/>
          </a:xfrm>
          <a:prstGeom prst="rect">
            <a:avLst/>
          </a:prstGeom>
          <a:noFill/>
        </p:spPr>
        <p:txBody>
          <a:bodyPr wrap="none" rtlCol="0">
            <a:spAutoFit/>
          </a:bodyPr>
          <a:lstStyle/>
          <a:p>
            <a:r>
              <a:rPr lang="it-IT" dirty="0"/>
              <a:t>16/11/2016</a:t>
            </a:r>
          </a:p>
        </p:txBody>
      </p:sp>
    </p:spTree>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3</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Components</a:t>
            </a:r>
          </a:p>
        </p:txBody>
      </p:sp>
      <p:sp>
        <p:nvSpPr>
          <p:cNvPr id="7" name="TextBox 6"/>
          <p:cNvSpPr txBox="1"/>
          <p:nvPr/>
        </p:nvSpPr>
        <p:spPr>
          <a:xfrm>
            <a:off x="718457" y="1297050"/>
            <a:ext cx="10503725" cy="3785652"/>
          </a:xfrm>
          <a:prstGeom prst="rect">
            <a:avLst/>
          </a:prstGeom>
          <a:noFill/>
        </p:spPr>
        <p:txBody>
          <a:bodyPr wrap="square" rtlCol="0">
            <a:spAutoFit/>
          </a:bodyPr>
          <a:lstStyle/>
          <a:p>
            <a:r>
              <a:rPr lang="it-IT" sz="2000" dirty="0">
                <a:latin typeface="+mj-lt"/>
              </a:rPr>
              <a:t>On the car there is:</a:t>
            </a:r>
          </a:p>
          <a:p>
            <a:pPr marL="342900" indent="-342900">
              <a:buFont typeface="Arial" panose="020B0604020202020204" pitchFamily="34" charset="0"/>
              <a:buChar char="•"/>
            </a:pPr>
            <a:r>
              <a:rPr lang="it-IT" dirty="0">
                <a:latin typeface="+mj-lt"/>
              </a:rPr>
              <a:t>Arduino Mega x1</a:t>
            </a:r>
          </a:p>
          <a:p>
            <a:pPr marL="342900" indent="-342900">
              <a:buFont typeface="Arial" panose="020B0604020202020204" pitchFamily="34" charset="0"/>
              <a:buChar char="•"/>
            </a:pPr>
            <a:r>
              <a:rPr lang="it-IT" dirty="0">
                <a:latin typeface="+mj-lt"/>
              </a:rPr>
              <a:t>Beaglebone x1</a:t>
            </a:r>
          </a:p>
          <a:p>
            <a:pPr marL="342900" indent="-342900">
              <a:buFont typeface="Arial" panose="020B0604020202020204" pitchFamily="34" charset="0"/>
              <a:buChar char="•"/>
            </a:pPr>
            <a:r>
              <a:rPr lang="it-IT" dirty="0">
                <a:latin typeface="+mj-lt"/>
              </a:rPr>
              <a:t>Encoder x4</a:t>
            </a:r>
          </a:p>
          <a:p>
            <a:pPr marL="342900" indent="-342900">
              <a:buFont typeface="Arial" panose="020B0604020202020204" pitchFamily="34" charset="0"/>
              <a:buChar char="•"/>
            </a:pPr>
            <a:r>
              <a:rPr lang="it-IT" dirty="0">
                <a:latin typeface="+mj-lt"/>
              </a:rPr>
              <a:t>GPS x1</a:t>
            </a:r>
          </a:p>
          <a:p>
            <a:pPr marL="342900" indent="-342900">
              <a:buFont typeface="Arial" panose="020B0604020202020204" pitchFamily="34" charset="0"/>
              <a:buChar char="•"/>
            </a:pPr>
            <a:r>
              <a:rPr lang="it-IT" dirty="0">
                <a:latin typeface="+mj-lt"/>
              </a:rPr>
              <a:t>IMU x1</a:t>
            </a:r>
          </a:p>
          <a:p>
            <a:pPr marL="342900" indent="-342900">
              <a:buFont typeface="Arial" panose="020B0604020202020204" pitchFamily="34" charset="0"/>
              <a:buChar char="•"/>
            </a:pPr>
            <a:r>
              <a:rPr lang="it-IT" dirty="0">
                <a:latin typeface="+mj-lt"/>
              </a:rPr>
              <a:t>Microduino x4</a:t>
            </a:r>
          </a:p>
          <a:p>
            <a:pPr marL="342900" indent="-342900">
              <a:buFont typeface="Arial" panose="020B0604020202020204" pitchFamily="34" charset="0"/>
              <a:buChar char="•"/>
            </a:pPr>
            <a:r>
              <a:rPr lang="it-IT" dirty="0">
                <a:latin typeface="+mj-lt"/>
              </a:rPr>
              <a:t>Radio Receiver x1</a:t>
            </a:r>
          </a:p>
          <a:p>
            <a:pPr marL="342900" indent="-342900">
              <a:buFont typeface="Arial" panose="020B0604020202020204" pitchFamily="34" charset="0"/>
              <a:buChar char="•"/>
            </a:pPr>
            <a:r>
              <a:rPr lang="it-IT" dirty="0">
                <a:latin typeface="+mj-lt"/>
              </a:rPr>
              <a:t>Stearing Motor x1</a:t>
            </a:r>
          </a:p>
          <a:p>
            <a:pPr marL="342900" indent="-342900">
              <a:buFont typeface="Arial" panose="020B0604020202020204" pitchFamily="34" charset="0"/>
              <a:buChar char="•"/>
            </a:pPr>
            <a:r>
              <a:rPr lang="it-IT" dirty="0">
                <a:latin typeface="+mj-lt"/>
              </a:rPr>
              <a:t>Traction Motor x1</a:t>
            </a:r>
          </a:p>
          <a:p>
            <a:pPr marL="342900" indent="-342900">
              <a:buFont typeface="Arial" panose="020B0604020202020204" pitchFamily="34" charset="0"/>
              <a:buChar char="•"/>
            </a:pPr>
            <a:r>
              <a:rPr lang="it-IT" dirty="0">
                <a:latin typeface="+mj-lt"/>
              </a:rPr>
              <a:t>ZigBee x1</a:t>
            </a:r>
          </a:p>
          <a:p>
            <a:pPr marL="342900" indent="-342900">
              <a:buFont typeface="Arial" panose="020B0604020202020204" pitchFamily="34" charset="0"/>
              <a:buChar char="•"/>
            </a:pPr>
            <a:endParaRPr lang="it-IT" sz="2000" dirty="0">
              <a:latin typeface="+mj-lt"/>
            </a:endParaRPr>
          </a:p>
          <a:p>
            <a:endParaRPr lang="it-IT" sz="2000" dirty="0">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0726" y="936472"/>
            <a:ext cx="7473657" cy="5286374"/>
          </a:xfrm>
          <a:prstGeom prst="rect">
            <a:avLst/>
          </a:prstGeom>
        </p:spPr>
      </p:pic>
      <p:sp>
        <p:nvSpPr>
          <p:cNvPr id="11" name="Rounded Rectangle 10"/>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Straight Connector 11"/>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4" name="TextBox 13"/>
          <p:cNvSpPr txBox="1"/>
          <p:nvPr/>
        </p:nvSpPr>
        <p:spPr>
          <a:xfrm>
            <a:off x="285665" y="6353655"/>
            <a:ext cx="1300356" cy="369332"/>
          </a:xfrm>
          <a:prstGeom prst="rect">
            <a:avLst/>
          </a:prstGeom>
          <a:noFill/>
        </p:spPr>
        <p:txBody>
          <a:bodyPr wrap="none" rtlCol="0">
            <a:spAutoFit/>
          </a:bodyPr>
          <a:lstStyle/>
          <a:p>
            <a:r>
              <a:rPr lang="it-IT" dirty="0"/>
              <a:t>16/11/2016</a:t>
            </a:r>
          </a:p>
        </p:txBody>
      </p:sp>
    </p:spTree>
    <p:extLst>
      <p:ext uri="{BB962C8B-B14F-4D97-AF65-F5344CB8AC3E}">
        <p14:creationId xmlns:p14="http://schemas.microsoft.com/office/powerpoint/2010/main" val="3994197557"/>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4</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Connections Scheme</a:t>
            </a:r>
          </a:p>
        </p:txBody>
      </p:sp>
      <p:sp>
        <p:nvSpPr>
          <p:cNvPr id="7" name="TextBox 6"/>
          <p:cNvSpPr txBox="1"/>
          <p:nvPr/>
        </p:nvSpPr>
        <p:spPr>
          <a:xfrm>
            <a:off x="718457" y="1306286"/>
            <a:ext cx="3696525" cy="4616648"/>
          </a:xfrm>
          <a:prstGeom prst="rect">
            <a:avLst/>
          </a:prstGeom>
          <a:noFill/>
        </p:spPr>
        <p:txBody>
          <a:bodyPr wrap="square" rtlCol="0">
            <a:spAutoFit/>
          </a:bodyPr>
          <a:lstStyle/>
          <a:p>
            <a:pPr algn="just"/>
            <a:r>
              <a:rPr lang="en-US" sz="2000" dirty="0">
                <a:latin typeface="Calibri Light" panose="020F0302020204030204" pitchFamily="34" charset="0"/>
                <a:cs typeface="Calibri Light" panose="020F0302020204030204" pitchFamily="34" charset="0"/>
              </a:rPr>
              <a:t>Model for eRumby with all electric buses and signals interfaces:</a:t>
            </a:r>
          </a:p>
          <a:p>
            <a:pPr marL="342900" indent="-342900" algn="just">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I2C protocol </a:t>
            </a:r>
            <a:r>
              <a:rPr lang="en-US" dirty="0">
                <a:latin typeface="Calibri Light" panose="020F0302020204030204" pitchFamily="34" charset="0"/>
                <a:cs typeface="Calibri Light" panose="020F0302020204030204" pitchFamily="34" charset="0"/>
              </a:rPr>
              <a:t>between Microduino – Arduino Mega – IMU with Arduino Mega as Master;</a:t>
            </a:r>
          </a:p>
          <a:p>
            <a:pPr marL="342900" indent="-342900" algn="just">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serial communications </a:t>
            </a:r>
            <a:r>
              <a:rPr lang="en-US" dirty="0">
                <a:latin typeface="Calibri Light" panose="020F0302020204030204" pitchFamily="34" charset="0"/>
                <a:cs typeface="Calibri Light" panose="020F0302020204030204" pitchFamily="34" charset="0"/>
              </a:rPr>
              <a:t>between Arduino Mega and Beaglebone;</a:t>
            </a:r>
          </a:p>
          <a:p>
            <a:pPr marL="342900" indent="-342900" algn="just">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radio communications </a:t>
            </a:r>
            <a:r>
              <a:rPr lang="en-US" dirty="0">
                <a:latin typeface="Calibri Light" panose="020F0302020204030204" pitchFamily="34" charset="0"/>
                <a:cs typeface="Calibri Light" panose="020F0302020204030204" pitchFamily="34" charset="0"/>
              </a:rPr>
              <a:t>between remote controller and car receiver;</a:t>
            </a:r>
          </a:p>
          <a:p>
            <a:pPr marL="342900" indent="-342900" algn="just">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WiFi communications </a:t>
            </a:r>
            <a:r>
              <a:rPr lang="en-US" dirty="0">
                <a:latin typeface="Calibri Light" panose="020F0302020204030204" pitchFamily="34" charset="0"/>
                <a:cs typeface="Calibri Light" panose="020F0302020204030204" pitchFamily="34" charset="0"/>
              </a:rPr>
              <a:t>between Beaglebone board and PC;</a:t>
            </a:r>
          </a:p>
          <a:p>
            <a:pPr marL="342900" indent="-342900" algn="just">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wireless communications </a:t>
            </a:r>
            <a:r>
              <a:rPr lang="en-US" dirty="0">
                <a:latin typeface="Calibri Light" panose="020F0302020204030204" pitchFamily="34" charset="0"/>
                <a:cs typeface="Calibri Light" panose="020F0302020204030204" pitchFamily="34" charset="0"/>
              </a:rPr>
              <a:t>over ZigBee between Beaglebone board and PC.</a:t>
            </a:r>
          </a:p>
          <a:p>
            <a:pPr marL="342900" indent="-342900" algn="just">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4982" y="1043708"/>
            <a:ext cx="7511032" cy="5312811"/>
          </a:xfrm>
          <a:prstGeom prst="rect">
            <a:avLst/>
          </a:prstGeom>
        </p:spPr>
      </p:pic>
      <p:sp>
        <p:nvSpPr>
          <p:cNvPr id="13" name="Rounded Rectangle 12"/>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Straight Connector 13"/>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6" name="TextBox 15"/>
          <p:cNvSpPr txBox="1"/>
          <p:nvPr/>
        </p:nvSpPr>
        <p:spPr>
          <a:xfrm>
            <a:off x="285665" y="6353655"/>
            <a:ext cx="1300356" cy="369332"/>
          </a:xfrm>
          <a:prstGeom prst="rect">
            <a:avLst/>
          </a:prstGeom>
          <a:noFill/>
        </p:spPr>
        <p:txBody>
          <a:bodyPr wrap="none" rtlCol="0">
            <a:spAutoFit/>
          </a:bodyPr>
          <a:lstStyle/>
          <a:p>
            <a:r>
              <a:rPr lang="it-IT" dirty="0"/>
              <a:t>16/11/2016</a:t>
            </a:r>
          </a:p>
        </p:txBody>
      </p:sp>
    </p:spTree>
    <p:extLst>
      <p:ext uri="{BB962C8B-B14F-4D97-AF65-F5344CB8AC3E}">
        <p14:creationId xmlns:p14="http://schemas.microsoft.com/office/powerpoint/2010/main" val="2378820668"/>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5</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Microduino</a:t>
            </a:r>
          </a:p>
        </p:txBody>
      </p:sp>
      <p:sp>
        <p:nvSpPr>
          <p:cNvPr id="7" name="TextBox 6"/>
          <p:cNvSpPr txBox="1"/>
          <p:nvPr/>
        </p:nvSpPr>
        <p:spPr>
          <a:xfrm>
            <a:off x="718459" y="1306286"/>
            <a:ext cx="3354778" cy="2246769"/>
          </a:xfrm>
          <a:prstGeom prst="rect">
            <a:avLst/>
          </a:prstGeom>
          <a:noFill/>
        </p:spPr>
        <p:txBody>
          <a:bodyPr wrap="square" rtlCol="0">
            <a:spAutoFit/>
          </a:bodyPr>
          <a:lstStyle/>
          <a:p>
            <a:pPr algn="just"/>
            <a:r>
              <a:rPr lang="it-IT" sz="2000" dirty="0">
                <a:latin typeface="Calibri Light" panose="020F0302020204030204" pitchFamily="34" charset="0"/>
                <a:cs typeface="Calibri Light" panose="020F0302020204030204" pitchFamily="34" charset="0"/>
              </a:rPr>
              <a:t>On the car we have four Microduino as slaves. Each one reads the input signal from one encoder, that elaborates, collects and sends data to the Master Arduino Mega by I2C protocol.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968" y="1038225"/>
            <a:ext cx="7780712" cy="5500094"/>
          </a:xfrm>
          <a:prstGeom prst="rect">
            <a:avLst/>
          </a:prstGeom>
        </p:spPr>
      </p:pic>
      <p:sp>
        <p:nvSpPr>
          <p:cNvPr id="11" name="Rounded Rectangle 10"/>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Straight Connector 11"/>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4" name="TextBox 13"/>
          <p:cNvSpPr txBox="1"/>
          <p:nvPr/>
        </p:nvSpPr>
        <p:spPr>
          <a:xfrm>
            <a:off x="285665" y="6353655"/>
            <a:ext cx="1300356" cy="369332"/>
          </a:xfrm>
          <a:prstGeom prst="rect">
            <a:avLst/>
          </a:prstGeom>
          <a:noFill/>
        </p:spPr>
        <p:txBody>
          <a:bodyPr wrap="none" rtlCol="0">
            <a:spAutoFit/>
          </a:bodyPr>
          <a:lstStyle/>
          <a:p>
            <a:r>
              <a:rPr lang="it-IT" dirty="0"/>
              <a:t>16/11/2016</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6445" t="4735" r="35721" b="20661"/>
          <a:stretch/>
        </p:blipFill>
        <p:spPr>
          <a:xfrm>
            <a:off x="1238074" y="3667693"/>
            <a:ext cx="2315547" cy="2568459"/>
          </a:xfrm>
          <a:prstGeom prst="rect">
            <a:avLst/>
          </a:prstGeom>
        </p:spPr>
      </p:pic>
    </p:spTree>
    <p:extLst>
      <p:ext uri="{BB962C8B-B14F-4D97-AF65-F5344CB8AC3E}">
        <p14:creationId xmlns:p14="http://schemas.microsoft.com/office/powerpoint/2010/main" val="490219134"/>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4125" y="1306286"/>
            <a:ext cx="4752975" cy="4893647"/>
          </a:xfrm>
          <a:prstGeom prst="rect">
            <a:avLst/>
          </a:prstGeom>
          <a:noFill/>
        </p:spPr>
        <p:txBody>
          <a:bodyPr wrap="square" numCol="1" rtlCol="0">
            <a:spAutoFit/>
          </a:bodyPr>
          <a:lstStyle/>
          <a:p>
            <a:r>
              <a:rPr lang="it-IT" dirty="0">
                <a:latin typeface="+mj-lt"/>
              </a:rPr>
              <a:t>Where in </a:t>
            </a:r>
            <a:r>
              <a:rPr lang="it-IT" b="1" dirty="0">
                <a:latin typeface="+mj-lt"/>
              </a:rPr>
              <a:t>EncoderSlave.h</a:t>
            </a:r>
            <a:r>
              <a:rPr lang="it-IT" dirty="0">
                <a:latin typeface="+mj-lt"/>
              </a:rPr>
              <a:t> for the encoder on the </a:t>
            </a:r>
            <a:r>
              <a:rPr lang="it-IT" b="1" dirty="0">
                <a:latin typeface="+mj-lt"/>
              </a:rPr>
              <a:t>front-right</a:t>
            </a:r>
            <a:r>
              <a:rPr lang="it-IT" dirty="0">
                <a:latin typeface="+mj-lt"/>
              </a:rPr>
              <a:t> wheel we have: </a:t>
            </a:r>
          </a:p>
          <a:p>
            <a:endParaRPr lang="it-IT" dirty="0">
              <a:latin typeface="+mj-lt"/>
            </a:endParaRPr>
          </a:p>
          <a:p>
            <a:endParaRPr lang="it-IT" dirty="0">
              <a:latin typeface="+mj-lt"/>
            </a:endParaRPr>
          </a:p>
          <a:p>
            <a:endParaRPr lang="it-IT" dirty="0">
              <a:latin typeface="+mj-lt"/>
            </a:endParaRPr>
          </a:p>
          <a:p>
            <a:r>
              <a:rPr lang="it-IT" dirty="0">
                <a:latin typeface="+mj-lt"/>
              </a:rPr>
              <a:t>for the encoder on the </a:t>
            </a:r>
            <a:r>
              <a:rPr lang="it-IT" b="1" dirty="0">
                <a:latin typeface="+mj-lt"/>
              </a:rPr>
              <a:t>front-left</a:t>
            </a:r>
            <a:r>
              <a:rPr lang="it-IT" dirty="0">
                <a:latin typeface="+mj-lt"/>
              </a:rPr>
              <a:t> wheel:</a:t>
            </a:r>
          </a:p>
          <a:p>
            <a:endParaRPr lang="it-IT" dirty="0">
              <a:latin typeface="+mj-lt"/>
            </a:endParaRPr>
          </a:p>
          <a:p>
            <a:endParaRPr lang="it-IT" dirty="0">
              <a:latin typeface="+mj-lt"/>
            </a:endParaRPr>
          </a:p>
          <a:p>
            <a:endParaRPr lang="it-IT" dirty="0">
              <a:latin typeface="+mj-lt"/>
            </a:endParaRPr>
          </a:p>
          <a:p>
            <a:r>
              <a:rPr lang="it-IT" dirty="0">
                <a:latin typeface="+mj-lt"/>
              </a:rPr>
              <a:t>for the encoder on the </a:t>
            </a:r>
            <a:r>
              <a:rPr lang="it-IT" b="1" dirty="0">
                <a:latin typeface="+mj-lt"/>
              </a:rPr>
              <a:t>rear-right</a:t>
            </a:r>
            <a:r>
              <a:rPr lang="it-IT" dirty="0">
                <a:latin typeface="+mj-lt"/>
              </a:rPr>
              <a:t> wheel:</a:t>
            </a:r>
          </a:p>
          <a:p>
            <a:endParaRPr lang="it-IT" dirty="0">
              <a:latin typeface="+mj-lt"/>
            </a:endParaRPr>
          </a:p>
          <a:p>
            <a:endParaRPr lang="it-IT" dirty="0">
              <a:latin typeface="+mj-lt"/>
            </a:endParaRPr>
          </a:p>
          <a:p>
            <a:endParaRPr lang="it-IT" dirty="0">
              <a:latin typeface="+mj-lt"/>
            </a:endParaRPr>
          </a:p>
          <a:p>
            <a:r>
              <a:rPr lang="it-IT" dirty="0">
                <a:latin typeface="+mj-lt"/>
              </a:rPr>
              <a:t>for the encoder on the </a:t>
            </a:r>
            <a:r>
              <a:rPr lang="it-IT" b="1" dirty="0">
                <a:latin typeface="+mj-lt"/>
              </a:rPr>
              <a:t>rear-left</a:t>
            </a:r>
            <a:r>
              <a:rPr lang="it-IT" dirty="0">
                <a:latin typeface="+mj-lt"/>
              </a:rPr>
              <a:t> wheel:</a:t>
            </a:r>
          </a:p>
          <a:p>
            <a:endParaRPr lang="it-IT" sz="2000" dirty="0">
              <a:latin typeface="+mj-lt"/>
            </a:endParaRPr>
          </a:p>
          <a:p>
            <a:endParaRPr lang="it-IT" sz="2000" dirty="0">
              <a:latin typeface="+mj-lt"/>
            </a:endParaRPr>
          </a:p>
          <a:p>
            <a:endParaRPr lang="it-IT" sz="2000" dirty="0">
              <a:latin typeface="+mj-lt"/>
            </a:endParaRPr>
          </a:p>
        </p:txBody>
      </p:sp>
      <p:pic>
        <p:nvPicPr>
          <p:cNvPr id="5" name="Picture 4"/>
          <p:cNvPicPr>
            <a:picLocks noChangeAspect="1"/>
          </p:cNvPicPr>
          <p:nvPr/>
        </p:nvPicPr>
        <p:blipFill>
          <a:blip r:embed="rId3"/>
          <a:stretch>
            <a:fillRect/>
          </a:stretch>
        </p:blipFill>
        <p:spPr>
          <a:xfrm>
            <a:off x="7548506" y="1898106"/>
            <a:ext cx="1613968" cy="794940"/>
          </a:xfrm>
          <a:prstGeom prst="rect">
            <a:avLst/>
          </a:prstGeom>
        </p:spPr>
      </p:pic>
      <p:pic>
        <p:nvPicPr>
          <p:cNvPr id="2" name="Picture 1"/>
          <p:cNvPicPr>
            <a:picLocks noChangeAspect="1"/>
          </p:cNvPicPr>
          <p:nvPr/>
        </p:nvPicPr>
        <p:blipFill rotWithShape="1">
          <a:blip r:embed="rId4"/>
          <a:srcRect l="1468" t="5527" r="53223" b="5081"/>
          <a:stretch/>
        </p:blipFill>
        <p:spPr>
          <a:xfrm>
            <a:off x="925965" y="2362200"/>
            <a:ext cx="3990975" cy="3686175"/>
          </a:xfrm>
          <a:prstGeom prst="rect">
            <a:avLst/>
          </a:prstGeom>
        </p:spPr>
      </p:pic>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6</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Microduino</a:t>
            </a:r>
          </a:p>
        </p:txBody>
      </p:sp>
      <p:sp>
        <p:nvSpPr>
          <p:cNvPr id="7" name="TextBox 6"/>
          <p:cNvSpPr txBox="1"/>
          <p:nvPr/>
        </p:nvSpPr>
        <p:spPr>
          <a:xfrm>
            <a:off x="718457" y="1306286"/>
            <a:ext cx="4405993" cy="2554545"/>
          </a:xfrm>
          <a:prstGeom prst="rect">
            <a:avLst/>
          </a:prstGeom>
          <a:noFill/>
        </p:spPr>
        <p:txBody>
          <a:bodyPr wrap="square" numCol="1" rtlCol="0">
            <a:spAutoFit/>
          </a:bodyPr>
          <a:lstStyle/>
          <a:p>
            <a:r>
              <a:rPr lang="it-IT" sz="2000" dirty="0">
                <a:latin typeface="+mj-lt"/>
              </a:rPr>
              <a:t>Based on </a:t>
            </a:r>
            <a:r>
              <a:rPr lang="it-IT" sz="2000" dirty="0">
                <a:latin typeface="+mj-lt"/>
                <a:hlinkClick r:id="rId5"/>
              </a:rPr>
              <a:t>arduino-encoder-board</a:t>
            </a:r>
            <a:r>
              <a:rPr lang="it-IT" sz="2000" dirty="0">
                <a:latin typeface="+mj-lt"/>
              </a:rPr>
              <a:t> project, we fixed the configuration settings of the microduino boards in </a:t>
            </a:r>
            <a:r>
              <a:rPr lang="it-IT" sz="2000" b="1" dirty="0">
                <a:latin typeface="+mj-lt"/>
              </a:rPr>
              <a:t>EncoderSlave.cpp:</a:t>
            </a:r>
          </a:p>
          <a:p>
            <a:endParaRPr lang="it-IT" sz="2000" b="1" dirty="0">
              <a:latin typeface="+mj-lt"/>
            </a:endParaRPr>
          </a:p>
          <a:p>
            <a:endParaRPr lang="it-IT" sz="2000" b="1" dirty="0">
              <a:latin typeface="+mj-lt"/>
            </a:endParaRPr>
          </a:p>
          <a:p>
            <a:endParaRPr lang="it-IT" sz="2000" b="1" dirty="0">
              <a:latin typeface="+mj-lt"/>
            </a:endParaRPr>
          </a:p>
          <a:p>
            <a:endParaRPr lang="it-IT" sz="2000" b="1" dirty="0">
              <a:latin typeface="+mj-lt"/>
            </a:endParaRPr>
          </a:p>
          <a:p>
            <a:endParaRPr lang="it-IT" sz="2000" b="1" dirty="0">
              <a:latin typeface="+mj-lt"/>
            </a:endParaRPr>
          </a:p>
        </p:txBody>
      </p:sp>
      <p:pic>
        <p:nvPicPr>
          <p:cNvPr id="8" name="Picture 7"/>
          <p:cNvPicPr>
            <a:picLocks noChangeAspect="1"/>
          </p:cNvPicPr>
          <p:nvPr/>
        </p:nvPicPr>
        <p:blipFill>
          <a:blip r:embed="rId6"/>
          <a:stretch>
            <a:fillRect/>
          </a:stretch>
        </p:blipFill>
        <p:spPr>
          <a:xfrm>
            <a:off x="7556583" y="2970153"/>
            <a:ext cx="1605891" cy="815173"/>
          </a:xfrm>
          <a:prstGeom prst="rect">
            <a:avLst/>
          </a:prstGeom>
        </p:spPr>
      </p:pic>
      <p:pic>
        <p:nvPicPr>
          <p:cNvPr id="9" name="Picture 8"/>
          <p:cNvPicPr>
            <a:picLocks noChangeAspect="1"/>
          </p:cNvPicPr>
          <p:nvPr/>
        </p:nvPicPr>
        <p:blipFill>
          <a:blip r:embed="rId7"/>
          <a:stretch>
            <a:fillRect/>
          </a:stretch>
        </p:blipFill>
        <p:spPr>
          <a:xfrm>
            <a:off x="7575633" y="4062433"/>
            <a:ext cx="1586841" cy="817464"/>
          </a:xfrm>
          <a:prstGeom prst="rect">
            <a:avLst/>
          </a:prstGeom>
        </p:spPr>
      </p:pic>
      <p:pic>
        <p:nvPicPr>
          <p:cNvPr id="10" name="Picture 9"/>
          <p:cNvPicPr>
            <a:picLocks noChangeAspect="1"/>
          </p:cNvPicPr>
          <p:nvPr/>
        </p:nvPicPr>
        <p:blipFill>
          <a:blip r:embed="rId8"/>
          <a:stretch>
            <a:fillRect/>
          </a:stretch>
        </p:blipFill>
        <p:spPr>
          <a:xfrm>
            <a:off x="7575633" y="5157005"/>
            <a:ext cx="1586841" cy="785324"/>
          </a:xfrm>
          <a:prstGeom prst="rect">
            <a:avLst/>
          </a:prstGeom>
        </p:spPr>
      </p:pic>
      <p:sp>
        <p:nvSpPr>
          <p:cNvPr id="15" name="Rounded Rectangle 14"/>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Straight Connector 15"/>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8" name="TextBox 17"/>
          <p:cNvSpPr txBox="1"/>
          <p:nvPr/>
        </p:nvSpPr>
        <p:spPr>
          <a:xfrm>
            <a:off x="285665" y="6353655"/>
            <a:ext cx="1300356" cy="369332"/>
          </a:xfrm>
          <a:prstGeom prst="rect">
            <a:avLst/>
          </a:prstGeom>
          <a:noFill/>
        </p:spPr>
        <p:txBody>
          <a:bodyPr wrap="none" rtlCol="0">
            <a:spAutoFit/>
          </a:bodyPr>
          <a:lstStyle/>
          <a:p>
            <a:r>
              <a:rPr lang="it-IT" dirty="0"/>
              <a:t>16/11/2016</a:t>
            </a:r>
          </a:p>
        </p:txBody>
      </p:sp>
    </p:spTree>
    <p:extLst>
      <p:ext uri="{BB962C8B-B14F-4D97-AF65-F5344CB8AC3E}">
        <p14:creationId xmlns:p14="http://schemas.microsoft.com/office/powerpoint/2010/main" val="3354295008"/>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7</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Arduino Mega</a:t>
            </a:r>
          </a:p>
        </p:txBody>
      </p:sp>
      <p:sp>
        <p:nvSpPr>
          <p:cNvPr id="7" name="TextBox 6"/>
          <p:cNvSpPr txBox="1"/>
          <p:nvPr/>
        </p:nvSpPr>
        <p:spPr>
          <a:xfrm>
            <a:off x="718457" y="1306286"/>
            <a:ext cx="3400961" cy="2923877"/>
          </a:xfrm>
          <a:prstGeom prst="rect">
            <a:avLst/>
          </a:prstGeom>
          <a:noFill/>
        </p:spPr>
        <p:txBody>
          <a:bodyPr wrap="square" rtlCol="0">
            <a:spAutoFit/>
          </a:bodyPr>
          <a:lstStyle/>
          <a:p>
            <a:pPr algn="just"/>
            <a:r>
              <a:rPr lang="it-IT" sz="2000" dirty="0">
                <a:latin typeface="Calibri Light" panose="020F0302020204030204" pitchFamily="34" charset="0"/>
                <a:cs typeface="Calibri Light" panose="020F0302020204030204" pitchFamily="34" charset="0"/>
              </a:rPr>
              <a:t>The Arduino Mega is used for low level control: </a:t>
            </a:r>
          </a:p>
          <a:p>
            <a:pPr marL="342900" indent="-342900" algn="just">
              <a:buFont typeface="Arial" panose="020B0604020202020204" pitchFamily="34" charset="0"/>
              <a:buChar char="•"/>
            </a:pPr>
            <a:r>
              <a:rPr lang="it-IT" dirty="0">
                <a:latin typeface="Calibri Light" panose="020F0302020204030204" pitchFamily="34" charset="0"/>
                <a:cs typeface="Calibri Light" panose="020F0302020204030204" pitchFamily="34" charset="0"/>
              </a:rPr>
              <a:t>takes the input signal from the Radio Receiver and sends the controlled input to Traction and Stearing Motors;</a:t>
            </a:r>
          </a:p>
          <a:p>
            <a:pPr marL="342900" indent="-342900" algn="just">
              <a:buFont typeface="Arial" panose="020B0604020202020204" pitchFamily="34" charset="0"/>
              <a:buChar char="•"/>
            </a:pPr>
            <a:r>
              <a:rPr lang="it-IT" dirty="0">
                <a:latin typeface="Calibri Light" panose="020F0302020204030204" pitchFamily="34" charset="0"/>
                <a:cs typeface="Calibri Light" panose="020F0302020204030204" pitchFamily="34" charset="0"/>
              </a:rPr>
              <a:t>elaborates data from IMU and Microduinos;</a:t>
            </a:r>
          </a:p>
          <a:p>
            <a:pPr marL="342900" indent="-342900" algn="just">
              <a:buFont typeface="Arial" panose="020B0604020202020204" pitchFamily="34" charset="0"/>
              <a:buChar char="•"/>
            </a:pPr>
            <a:r>
              <a:rPr lang="it-IT" dirty="0">
                <a:latin typeface="Calibri Light" panose="020F0302020204030204" pitchFamily="34" charset="0"/>
                <a:cs typeface="Calibri Light" panose="020F0302020204030204" pitchFamily="34" charset="0"/>
              </a:rPr>
              <a:t>transmits all the data to the Beaglebone.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9418" y="1005023"/>
            <a:ext cx="7769526" cy="5492188"/>
          </a:xfrm>
          <a:prstGeom prst="rect">
            <a:avLst/>
          </a:prstGeom>
        </p:spPr>
      </p:pic>
      <p:sp>
        <p:nvSpPr>
          <p:cNvPr id="11" name="Rounded Rectangle 10"/>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Straight Connector 11"/>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4" name="TextBox 13"/>
          <p:cNvSpPr txBox="1"/>
          <p:nvPr/>
        </p:nvSpPr>
        <p:spPr>
          <a:xfrm>
            <a:off x="285665" y="6353655"/>
            <a:ext cx="1300356" cy="369332"/>
          </a:xfrm>
          <a:prstGeom prst="rect">
            <a:avLst/>
          </a:prstGeom>
          <a:noFill/>
        </p:spPr>
        <p:txBody>
          <a:bodyPr wrap="none" rtlCol="0">
            <a:spAutoFit/>
          </a:bodyPr>
          <a:lstStyle/>
          <a:p>
            <a:r>
              <a:rPr lang="it-IT" dirty="0"/>
              <a:t>16/11/2016</a:t>
            </a:r>
          </a:p>
        </p:txBody>
      </p:sp>
    </p:spTree>
    <p:extLst>
      <p:ext uri="{BB962C8B-B14F-4D97-AF65-F5344CB8AC3E}">
        <p14:creationId xmlns:p14="http://schemas.microsoft.com/office/powerpoint/2010/main" val="1094483481"/>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8</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Traction Motor</a:t>
            </a:r>
          </a:p>
        </p:txBody>
      </p:sp>
      <p:sp>
        <p:nvSpPr>
          <p:cNvPr id="7" name="TextBox 6"/>
          <p:cNvSpPr txBox="1"/>
          <p:nvPr/>
        </p:nvSpPr>
        <p:spPr>
          <a:xfrm>
            <a:off x="718457" y="1306286"/>
            <a:ext cx="10503725" cy="2246769"/>
          </a:xfrm>
          <a:prstGeom prst="rect">
            <a:avLst/>
          </a:prstGeom>
          <a:noFill/>
        </p:spPr>
        <p:txBody>
          <a:bodyPr wrap="square" rtlCol="0">
            <a:spAutoFit/>
          </a:bodyPr>
          <a:lstStyle/>
          <a:p>
            <a:pPr algn="just"/>
            <a:r>
              <a:rPr lang="it-IT" sz="2000" dirty="0">
                <a:latin typeface="Calibri Light" panose="020F0302020204030204" pitchFamily="34" charset="0"/>
                <a:cs typeface="Calibri Light" panose="020F0302020204030204" pitchFamily="34" charset="0"/>
              </a:rPr>
              <a:t>On the car we had the </a:t>
            </a:r>
            <a:r>
              <a:rPr lang="it-IT" sz="2000" b="1" dirty="0">
                <a:latin typeface="Calibri Light" panose="020F0302020204030204" pitchFamily="34" charset="0"/>
                <a:cs typeface="Calibri Light" panose="020F0302020204030204" pitchFamily="34" charset="0"/>
              </a:rPr>
              <a:t>Team Orion Vortex 8 Evo Motor</a:t>
            </a:r>
            <a:r>
              <a:rPr lang="it-IT" sz="2000" dirty="0">
                <a:latin typeface="Calibri Light" panose="020F0302020204030204" pitchFamily="34" charset="0"/>
                <a:cs typeface="Calibri Light" panose="020F0302020204030204" pitchFamily="34" charset="0"/>
              </a:rPr>
              <a:t>. This brushless motor was too fast and really difficult to control, that’s why we changed it with the brushed motor </a:t>
            </a:r>
            <a:r>
              <a:rPr lang="it-IT" sz="2000" b="1" dirty="0">
                <a:latin typeface="Calibri Light" panose="020F0302020204030204" pitchFamily="34" charset="0"/>
                <a:cs typeface="Calibri Light" panose="020F0302020204030204" pitchFamily="34" charset="0"/>
              </a:rPr>
              <a:t>RC 550 </a:t>
            </a:r>
            <a:r>
              <a:rPr lang="it-IT" sz="2000" dirty="0">
                <a:latin typeface="Calibri Light" panose="020F0302020204030204" pitchFamily="34" charset="0"/>
                <a:cs typeface="Calibri Light" panose="020F0302020204030204" pitchFamily="34" charset="0"/>
              </a:rPr>
              <a:t>with permanent magnets.  This motor gives to us:</a:t>
            </a:r>
          </a:p>
          <a:p>
            <a:pPr marL="342900" indent="-342900" algn="just">
              <a:buFont typeface="Arial" panose="020B0604020202020204" pitchFamily="34" charset="0"/>
              <a:buChar char="•"/>
            </a:pPr>
            <a:r>
              <a:rPr lang="it-IT" sz="2000" dirty="0">
                <a:latin typeface="Calibri Light" panose="020F0302020204030204" pitchFamily="34" charset="0"/>
                <a:cs typeface="Calibri Light" panose="020F0302020204030204" pitchFamily="34" charset="0"/>
              </a:rPr>
              <a:t>high torque;</a:t>
            </a:r>
          </a:p>
          <a:p>
            <a:pPr marL="342900" indent="-342900" algn="just">
              <a:buFont typeface="Arial" panose="020B0604020202020204" pitchFamily="34" charset="0"/>
              <a:buChar char="•"/>
            </a:pPr>
            <a:r>
              <a:rPr lang="it-IT" sz="2000" dirty="0">
                <a:latin typeface="Calibri Light" panose="020F0302020204030204" pitchFamily="34" charset="0"/>
                <a:cs typeface="Calibri Light" panose="020F0302020204030204" pitchFamily="34" charset="0"/>
              </a:rPr>
              <a:t>less rpm;</a:t>
            </a:r>
          </a:p>
          <a:p>
            <a:pPr marL="342900" indent="-342900" algn="just">
              <a:buFont typeface="Arial" panose="020B0604020202020204" pitchFamily="34" charset="0"/>
              <a:buChar char="•"/>
            </a:pPr>
            <a:r>
              <a:rPr lang="it-IT" sz="2000" dirty="0">
                <a:latin typeface="Calibri Light" panose="020F0302020204030204" pitchFamily="34" charset="0"/>
                <a:cs typeface="Calibri Light" panose="020F0302020204030204" pitchFamily="34" charset="0"/>
              </a:rPr>
              <a:t>longer battery life.</a:t>
            </a:r>
          </a:p>
          <a:p>
            <a:pPr marL="342900" indent="-342900" algn="just">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p:txBody>
      </p:sp>
      <p:sp>
        <p:nvSpPr>
          <p:cNvPr id="10" name="Rounded Rectangle 9"/>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Straight Connector 10"/>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3" name="TextBox 12"/>
          <p:cNvSpPr txBox="1"/>
          <p:nvPr/>
        </p:nvSpPr>
        <p:spPr>
          <a:xfrm>
            <a:off x="285665" y="6353655"/>
            <a:ext cx="1300356" cy="369332"/>
          </a:xfrm>
          <a:prstGeom prst="rect">
            <a:avLst/>
          </a:prstGeom>
          <a:noFill/>
        </p:spPr>
        <p:txBody>
          <a:bodyPr wrap="none" rtlCol="0">
            <a:spAutoFit/>
          </a:bodyPr>
          <a:lstStyle/>
          <a:p>
            <a:r>
              <a:rPr lang="it-IT" dirty="0"/>
              <a:t>16/11/2016</a:t>
            </a:r>
          </a:p>
        </p:txBody>
      </p:sp>
      <p:sp>
        <p:nvSpPr>
          <p:cNvPr id="2" name="AutoShape 2" descr="blob:https://web.telegram.org/0e0396e1-f362-43e3-848b-aa972b7bd7c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782" y="2299855"/>
            <a:ext cx="5994400" cy="3371850"/>
          </a:xfrm>
          <a:prstGeom prst="rect">
            <a:avLst/>
          </a:prstGeom>
        </p:spPr>
      </p:pic>
    </p:spTree>
    <p:extLst>
      <p:ext uri="{BB962C8B-B14F-4D97-AF65-F5344CB8AC3E}">
        <p14:creationId xmlns:p14="http://schemas.microsoft.com/office/powerpoint/2010/main" val="3746969665"/>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8610480" y="6356520"/>
            <a:ext cx="2741760" cy="36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0">
            <a:noAutofit/>
          </a:bodyPr>
          <a:lstStyle/>
          <a:p>
            <a:pPr marL="0" marR="0" lvl="0" indent="0" algn="r" rtl="0" hangingPunct="1">
              <a:lnSpc>
                <a:spcPct val="100000"/>
              </a:lnSpc>
              <a:spcBef>
                <a:spcPts val="0"/>
              </a:spcBef>
              <a:spcAft>
                <a:spcPts val="0"/>
              </a:spcAft>
              <a:buNone/>
              <a:tabLst/>
              <a:defRPr sz="1800"/>
            </a:pPr>
            <a:fld id="{3B97FC84-75F1-4AB8-8EAF-E8C4B454C4D8}" type="slidenum">
              <a:t>9</a:t>
            </a:fld>
            <a:endParaRPr lang="it-IT" sz="1200" b="0" i="0" u="none" strike="noStrike" kern="1200" spc="0">
              <a:ln>
                <a:noFill/>
              </a:ln>
              <a:solidFill>
                <a:srgbClr val="000000"/>
              </a:solidFill>
              <a:latin typeface="Calibri" pitchFamily="18"/>
              <a:ea typeface="DejaVu Sans" pitchFamily="2"/>
              <a:cs typeface="DejaVu Sans" pitchFamily="2"/>
            </a:endParaRPr>
          </a:p>
        </p:txBody>
      </p:sp>
      <p:sp>
        <p:nvSpPr>
          <p:cNvPr id="4" name="CustomShape 2"/>
          <p:cNvSpPr/>
          <p:nvPr/>
        </p:nvSpPr>
        <p:spPr>
          <a:xfrm>
            <a:off x="0" y="104040"/>
            <a:ext cx="12190680" cy="698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noAutofit/>
          </a:bodyPr>
          <a:lstStyle/>
          <a:p>
            <a:pPr marL="0" marR="0" lvl="0" indent="0" algn="ctr" rtl="0" hangingPunct="1">
              <a:lnSpc>
                <a:spcPct val="100000"/>
              </a:lnSpc>
              <a:spcBef>
                <a:spcPts val="0"/>
              </a:spcBef>
              <a:spcAft>
                <a:spcPts val="0"/>
              </a:spcAft>
              <a:buNone/>
              <a:tabLst/>
              <a:defRPr sz="1800"/>
            </a:pPr>
            <a:r>
              <a:rPr lang="it-IT" sz="4000" b="1" i="0" u="none" strike="noStrike" kern="1200" spc="0" dirty="0">
                <a:ln>
                  <a:noFill/>
                </a:ln>
                <a:solidFill>
                  <a:srgbClr val="0070C0"/>
                </a:solidFill>
                <a:latin typeface="Calibri" pitchFamily="18"/>
                <a:ea typeface="DejaVu Serif Condensed" pitchFamily="2"/>
                <a:cs typeface="DejaVu Sans" pitchFamily="2"/>
              </a:rPr>
              <a:t>Traction Motor</a:t>
            </a:r>
          </a:p>
        </p:txBody>
      </p:sp>
      <p:sp>
        <p:nvSpPr>
          <p:cNvPr id="7" name="TextBox 6"/>
          <p:cNvSpPr txBox="1"/>
          <p:nvPr/>
        </p:nvSpPr>
        <p:spPr>
          <a:xfrm>
            <a:off x="718457" y="1306286"/>
            <a:ext cx="10503725" cy="1015663"/>
          </a:xfrm>
          <a:prstGeom prst="rect">
            <a:avLst/>
          </a:prstGeom>
          <a:noFill/>
        </p:spPr>
        <p:txBody>
          <a:bodyPr wrap="square" rtlCol="0">
            <a:spAutoFit/>
          </a:bodyPr>
          <a:lstStyle/>
          <a:p>
            <a:pPr algn="just"/>
            <a:r>
              <a:rPr lang="en-US" sz="2000" dirty="0">
                <a:latin typeface="Calibri Light" panose="020F0302020204030204" pitchFamily="34" charset="0"/>
                <a:cs typeface="Calibri Light" panose="020F0302020204030204" pitchFamily="34" charset="0"/>
              </a:rPr>
              <a:t>The </a:t>
            </a:r>
            <a:r>
              <a:rPr lang="en-US" sz="2000" b="1" dirty="0">
                <a:latin typeface="Calibri Light" panose="020F0302020204030204" pitchFamily="34" charset="0"/>
                <a:cs typeface="Calibri Light" panose="020F0302020204030204" pitchFamily="34" charset="0"/>
              </a:rPr>
              <a:t>RC 550 </a:t>
            </a:r>
            <a:r>
              <a:rPr lang="en-US" sz="2000" dirty="0">
                <a:latin typeface="Calibri Light" panose="020F0302020204030204" pitchFamily="34" charset="0"/>
                <a:cs typeface="Calibri Light" panose="020F0302020204030204" pitchFamily="34" charset="0"/>
              </a:rPr>
              <a:t>motor is slow but easier to control than the previous one. The basic idea is that the torque is proportional to the current and that let us control the motor using the concept of hysteresis with the following control loop:</a:t>
            </a:r>
            <a:endParaRPr lang="it-IT" sz="2000" dirty="0">
              <a:latin typeface="Calibri Light" panose="020F0302020204030204" pitchFamily="34" charset="0"/>
              <a:cs typeface="Calibri Light" panose="020F03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33" y="1479022"/>
            <a:ext cx="5969464" cy="38189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64" y="3157096"/>
            <a:ext cx="5519066" cy="3563024"/>
          </a:xfrm>
          <a:prstGeom prst="rect">
            <a:avLst/>
          </a:prstGeom>
        </p:spPr>
      </p:pic>
      <p:sp>
        <p:nvSpPr>
          <p:cNvPr id="9" name="TextBox 8"/>
          <p:cNvSpPr txBox="1"/>
          <p:nvPr/>
        </p:nvSpPr>
        <p:spPr>
          <a:xfrm rot="5400000">
            <a:off x="8780697" y="2355089"/>
            <a:ext cx="369454" cy="477054"/>
          </a:xfrm>
          <a:prstGeom prst="rect">
            <a:avLst/>
          </a:prstGeom>
          <a:noFill/>
        </p:spPr>
        <p:txBody>
          <a:bodyPr wrap="square" rtlCol="0">
            <a:spAutoFit/>
          </a:bodyPr>
          <a:lstStyle/>
          <a:p>
            <a:r>
              <a:rPr lang="it-IT" sz="2500" dirty="0"/>
              <a:t>ᴕ</a:t>
            </a:r>
          </a:p>
        </p:txBody>
      </p:sp>
      <p:sp>
        <p:nvSpPr>
          <p:cNvPr id="10" name="TextBox 9"/>
          <p:cNvSpPr txBox="1"/>
          <p:nvPr/>
        </p:nvSpPr>
        <p:spPr>
          <a:xfrm>
            <a:off x="8610480" y="2301289"/>
            <a:ext cx="709887" cy="477054"/>
          </a:xfrm>
          <a:prstGeom prst="rect">
            <a:avLst/>
          </a:prstGeom>
          <a:noFill/>
        </p:spPr>
        <p:txBody>
          <a:bodyPr wrap="square" rtlCol="0">
            <a:spAutoFit/>
          </a:bodyPr>
          <a:lstStyle/>
          <a:p>
            <a:r>
              <a:rPr lang="it-IT" sz="2500" dirty="0"/>
              <a:t>I    T</a:t>
            </a:r>
          </a:p>
        </p:txBody>
      </p:sp>
      <p:sp>
        <p:nvSpPr>
          <p:cNvPr id="13" name="Rounded Rectangle 12"/>
          <p:cNvSpPr/>
          <p:nvPr/>
        </p:nvSpPr>
        <p:spPr>
          <a:xfrm>
            <a:off x="285667" y="104039"/>
            <a:ext cx="11619345" cy="698759"/>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Straight Connector 13"/>
          <p:cNvCxnSpPr/>
          <p:nvPr/>
        </p:nvCxnSpPr>
        <p:spPr>
          <a:xfrm>
            <a:off x="285667" y="6356520"/>
            <a:ext cx="11619345"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57271" y="6353655"/>
            <a:ext cx="3676135" cy="369332"/>
          </a:xfrm>
          <a:prstGeom prst="rect">
            <a:avLst/>
          </a:prstGeom>
          <a:noFill/>
        </p:spPr>
        <p:txBody>
          <a:bodyPr wrap="none" rtlCol="0">
            <a:spAutoFit/>
          </a:bodyPr>
          <a:lstStyle/>
          <a:p>
            <a:r>
              <a:rPr lang="it-IT" dirty="0"/>
              <a:t>Department of Industrial Engineering</a:t>
            </a:r>
          </a:p>
        </p:txBody>
      </p:sp>
      <p:sp>
        <p:nvSpPr>
          <p:cNvPr id="16" name="TextBox 15"/>
          <p:cNvSpPr txBox="1"/>
          <p:nvPr/>
        </p:nvSpPr>
        <p:spPr>
          <a:xfrm>
            <a:off x="285665" y="6353655"/>
            <a:ext cx="1300356" cy="369332"/>
          </a:xfrm>
          <a:prstGeom prst="rect">
            <a:avLst/>
          </a:prstGeom>
          <a:noFill/>
        </p:spPr>
        <p:txBody>
          <a:bodyPr wrap="none" rtlCol="0">
            <a:spAutoFit/>
          </a:bodyPr>
          <a:lstStyle/>
          <a:p>
            <a:r>
              <a:rPr lang="it-IT" dirty="0"/>
              <a:t>16/11/2016</a:t>
            </a:r>
          </a:p>
        </p:txBody>
      </p:sp>
      <p:pic>
        <p:nvPicPr>
          <p:cNvPr id="5" name="Picture 4"/>
          <p:cNvPicPr>
            <a:picLocks noChangeAspect="1"/>
          </p:cNvPicPr>
          <p:nvPr/>
        </p:nvPicPr>
        <p:blipFill>
          <a:blip r:embed="rId5"/>
          <a:stretch>
            <a:fillRect/>
          </a:stretch>
        </p:blipFill>
        <p:spPr>
          <a:xfrm>
            <a:off x="6964587" y="2867903"/>
            <a:ext cx="4525478" cy="3305845"/>
          </a:xfrm>
          <a:prstGeom prst="rect">
            <a:avLst/>
          </a:prstGeom>
        </p:spPr>
      </p:pic>
    </p:spTree>
    <p:extLst>
      <p:ext uri="{BB962C8B-B14F-4D97-AF65-F5344CB8AC3E}">
        <p14:creationId xmlns:p14="http://schemas.microsoft.com/office/powerpoint/2010/main" val="829462638"/>
      </p:ext>
    </p:extLst>
  </p:cSld>
  <p:clrMapOvr>
    <a:masterClrMapping/>
  </p:clrMapOvr>
  <p:transition spd="med">
    <p:pull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definit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definito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472</Words>
  <Application>Microsoft Office PowerPoint</Application>
  <PresentationFormat>Widescreen</PresentationFormat>
  <Paragraphs>122</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Microsoft YaHei</vt:lpstr>
      <vt:lpstr>Arial</vt:lpstr>
      <vt:lpstr>Calibri</vt:lpstr>
      <vt:lpstr>Calibri Light</vt:lpstr>
      <vt:lpstr>DejaVu Sans</vt:lpstr>
      <vt:lpstr>DejaVu Serif Condensed</vt:lpstr>
      <vt:lpstr>Lucida Sans Unicode</vt:lpstr>
      <vt:lpstr>Tahoma</vt:lpstr>
      <vt:lpstr>Times New Roman</vt:lpstr>
      <vt:lpstr>Predefinito</vt:lpstr>
      <vt:lpstr>Predefinito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Jacopo</dc:creator>
  <cp:lastModifiedBy>Jacopo</cp:lastModifiedBy>
  <cp:revision>39</cp:revision>
  <dcterms:modified xsi:type="dcterms:W3CDTF">2016-11-16T09:44:24Z</dcterms:modified>
</cp:coreProperties>
</file>