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3" r:id="rId4"/>
    <p:sldId id="267" r:id="rId5"/>
    <p:sldId id="265" r:id="rId6"/>
    <p:sldId id="271" r:id="rId7"/>
    <p:sldId id="269" r:id="rId8"/>
    <p:sldId id="277" r:id="rId9"/>
    <p:sldId id="278" r:id="rId10"/>
    <p:sldId id="279" r:id="rId11"/>
    <p:sldId id="280" r:id="rId12"/>
    <p:sldId id="281" r:id="rId13"/>
    <p:sldId id="282" r:id="rId14"/>
    <p:sldId id="273" r:id="rId15"/>
    <p:sldId id="274" r:id="rId16"/>
    <p:sldId id="275" r:id="rId17"/>
    <p:sldId id="276" r:id="rId18"/>
    <p:sldId id="264" r:id="rId19"/>
    <p:sldId id="261" r:id="rId20"/>
  </p:sldIdLst>
  <p:sldSz cx="9144000" cy="6858000" type="screen4x3"/>
  <p:notesSz cx="6858000" cy="9144000"/>
  <p:defaultTextStyle>
    <a:defPPr>
      <a:defRPr lang="es-AR"/>
    </a:defPPr>
    <a:lvl1pPr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C167"/>
    <a:srgbClr val="5A8B2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Libro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AR"/>
  <c:chart>
    <c:plotArea>
      <c:layout/>
      <c:scatterChart>
        <c:scatterStyle val="smoothMarker"/>
        <c:ser>
          <c:idx val="0"/>
          <c:order val="0"/>
          <c:tx>
            <c:strRef>
              <c:f>Hoja1!$B$1</c:f>
              <c:strCache>
                <c:ptCount val="1"/>
                <c:pt idx="0">
                  <c:v>Cant. Vendidas</c:v>
                </c:pt>
              </c:strCache>
            </c:strRef>
          </c:tx>
          <c:xVal>
            <c:numRef>
              <c:f>Hoja1!$A$2:$A$19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</c:numCache>
            </c:numRef>
          </c:xVal>
          <c:yVal>
            <c:numRef>
              <c:f>Hoja1!$B$2:$B$19</c:f>
              <c:numCache>
                <c:formatCode>General</c:formatCode>
                <c:ptCount val="18"/>
                <c:pt idx="0">
                  <c:v>0</c:v>
                </c:pt>
                <c:pt idx="1">
                  <c:v>1000</c:v>
                </c:pt>
                <c:pt idx="2">
                  <c:v>2000</c:v>
                </c:pt>
                <c:pt idx="3">
                  <c:v>4000</c:v>
                </c:pt>
                <c:pt idx="4">
                  <c:v>5000</c:v>
                </c:pt>
                <c:pt idx="5">
                  <c:v>7000</c:v>
                </c:pt>
                <c:pt idx="6">
                  <c:v>7000</c:v>
                </c:pt>
                <c:pt idx="7">
                  <c:v>8000</c:v>
                </c:pt>
                <c:pt idx="8">
                  <c:v>8000</c:v>
                </c:pt>
                <c:pt idx="9">
                  <c:v>7000</c:v>
                </c:pt>
                <c:pt idx="10">
                  <c:v>7000</c:v>
                </c:pt>
                <c:pt idx="11">
                  <c:v>6000</c:v>
                </c:pt>
                <c:pt idx="12">
                  <c:v>5000</c:v>
                </c:pt>
                <c:pt idx="13">
                  <c:v>5000</c:v>
                </c:pt>
                <c:pt idx="14">
                  <c:v>5000</c:v>
                </c:pt>
                <c:pt idx="15">
                  <c:v>4000</c:v>
                </c:pt>
                <c:pt idx="16">
                  <c:v>4000</c:v>
                </c:pt>
                <c:pt idx="17">
                  <c:v>4000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Ingreso</c:v>
                </c:pt>
              </c:strCache>
            </c:strRef>
          </c:tx>
          <c:xVal>
            <c:numRef>
              <c:f>Hoja1!$A$2:$A$19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</c:numCache>
            </c:numRef>
          </c:xVal>
          <c:yVal>
            <c:numRef>
              <c:f>Hoja1!$C$2:$C$19</c:f>
              <c:numCache>
                <c:formatCode>General</c:formatCode>
                <c:ptCount val="18"/>
                <c:pt idx="0">
                  <c:v>0</c:v>
                </c:pt>
                <c:pt idx="1">
                  <c:v>5000</c:v>
                </c:pt>
                <c:pt idx="2">
                  <c:v>10000</c:v>
                </c:pt>
                <c:pt idx="3">
                  <c:v>20000</c:v>
                </c:pt>
                <c:pt idx="4">
                  <c:v>25000</c:v>
                </c:pt>
                <c:pt idx="5">
                  <c:v>35000</c:v>
                </c:pt>
                <c:pt idx="6">
                  <c:v>35000</c:v>
                </c:pt>
                <c:pt idx="7">
                  <c:v>40000</c:v>
                </c:pt>
                <c:pt idx="8">
                  <c:v>40000</c:v>
                </c:pt>
                <c:pt idx="9">
                  <c:v>35000</c:v>
                </c:pt>
                <c:pt idx="10">
                  <c:v>35000</c:v>
                </c:pt>
                <c:pt idx="11">
                  <c:v>30000</c:v>
                </c:pt>
                <c:pt idx="12">
                  <c:v>25000</c:v>
                </c:pt>
                <c:pt idx="13">
                  <c:v>25000</c:v>
                </c:pt>
                <c:pt idx="14">
                  <c:v>25000</c:v>
                </c:pt>
                <c:pt idx="15">
                  <c:v>20000</c:v>
                </c:pt>
                <c:pt idx="16">
                  <c:v>20000</c:v>
                </c:pt>
                <c:pt idx="17">
                  <c:v>20000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Costos</c:v>
                </c:pt>
              </c:strCache>
            </c:strRef>
          </c:tx>
          <c:xVal>
            <c:numRef>
              <c:f>Hoja1!$A$2:$A$19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</c:numCache>
            </c:numRef>
          </c:xVal>
          <c:yVal>
            <c:numRef>
              <c:f>Hoja1!$D$2:$D$19</c:f>
              <c:numCache>
                <c:formatCode>General</c:formatCode>
                <c:ptCount val="18"/>
                <c:pt idx="0">
                  <c:v>26000</c:v>
                </c:pt>
                <c:pt idx="1">
                  <c:v>18143.16</c:v>
                </c:pt>
                <c:pt idx="2">
                  <c:v>18143.16</c:v>
                </c:pt>
                <c:pt idx="3">
                  <c:v>18143.16</c:v>
                </c:pt>
                <c:pt idx="4">
                  <c:v>18143.16</c:v>
                </c:pt>
                <c:pt idx="5">
                  <c:v>18143.16</c:v>
                </c:pt>
                <c:pt idx="6">
                  <c:v>18143.16</c:v>
                </c:pt>
                <c:pt idx="7">
                  <c:v>18143.16</c:v>
                </c:pt>
                <c:pt idx="8">
                  <c:v>18143.16</c:v>
                </c:pt>
                <c:pt idx="9">
                  <c:v>18143.16</c:v>
                </c:pt>
                <c:pt idx="10">
                  <c:v>18143.16</c:v>
                </c:pt>
                <c:pt idx="11">
                  <c:v>18143.16</c:v>
                </c:pt>
                <c:pt idx="12">
                  <c:v>18143.16</c:v>
                </c:pt>
                <c:pt idx="13">
                  <c:v>18143.16</c:v>
                </c:pt>
                <c:pt idx="14">
                  <c:v>18143.16</c:v>
                </c:pt>
                <c:pt idx="15">
                  <c:v>18143.16</c:v>
                </c:pt>
                <c:pt idx="16">
                  <c:v>18143.16</c:v>
                </c:pt>
                <c:pt idx="17">
                  <c:v>18143.16</c:v>
                </c:pt>
              </c:numCache>
            </c:numRef>
          </c:yVal>
          <c:smooth val="1"/>
        </c:ser>
        <c:axId val="59187200"/>
        <c:axId val="59189120"/>
      </c:scatterChart>
      <c:valAx>
        <c:axId val="59187200"/>
        <c:scaling>
          <c:orientation val="minMax"/>
        </c:scaling>
        <c:axPos val="b"/>
        <c:maj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s-AR" sz="1400"/>
                  <a:t>Bimestres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400"/>
            </a:pPr>
            <a:endParaRPr lang="es-AR"/>
          </a:p>
        </c:txPr>
        <c:crossAx val="59189120"/>
        <c:crosses val="autoZero"/>
        <c:crossBetween val="midCat"/>
        <c:majorUnit val="1"/>
      </c:valAx>
      <c:valAx>
        <c:axId val="59189120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s-AR" sz="1400"/>
                  <a:t>Monto (ARS)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400"/>
            </a:pPr>
            <a:endParaRPr lang="es-AR"/>
          </a:p>
        </c:txPr>
        <c:crossAx val="59187200"/>
        <c:crosses val="autoZero"/>
        <c:crossBetween val="midCat"/>
      </c:valAx>
      <c:spPr>
        <a:solidFill>
          <a:schemeClr val="bg1">
            <a:alpha val="40000"/>
          </a:schemeClr>
        </a:solidFill>
      </c:spPr>
    </c:plotArea>
    <c:legend>
      <c:legendPos val="r"/>
      <c:layout/>
      <c:txPr>
        <a:bodyPr/>
        <a:lstStyle/>
        <a:p>
          <a:pPr>
            <a:defRPr sz="1400"/>
          </a:pPr>
          <a:endParaRPr lang="es-AR"/>
        </a:p>
      </c:txPr>
    </c:legend>
    <c:plotVisOnly val="1"/>
    <c:dispBlanksAs val="gap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u="none">
                <a:latin typeface="+mn-lt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u="none" smtClean="0">
                <a:latin typeface="+mn-lt"/>
              </a:defRPr>
            </a:lvl1pPr>
          </a:lstStyle>
          <a:p>
            <a:pPr>
              <a:defRPr/>
            </a:pPr>
            <a:fld id="{972A1FC4-3C29-42B0-AA79-AFF3F12864E6}" type="datetimeFigureOut">
              <a:rPr lang="es-AR"/>
              <a:pPr>
                <a:defRPr/>
              </a:pPr>
              <a:t>20/06/2012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AR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AR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u="none">
                <a:latin typeface="+mn-lt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u="none" smtClean="0">
                <a:latin typeface="+mn-lt"/>
              </a:defRPr>
            </a:lvl1pPr>
          </a:lstStyle>
          <a:p>
            <a:pPr>
              <a:defRPr/>
            </a:pPr>
            <a:fld id="{96E26528-9B8D-457B-9A3C-51DB5C9003CC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smtClean="0"/>
          </a:p>
        </p:txBody>
      </p:sp>
      <p:sp>
        <p:nvSpPr>
          <p:cNvPr id="1536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D15DEA6-612E-44E5-9415-0084150C37EF}" type="slidenum">
              <a:rPr lang="es-AR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65978B-4843-47B4-ADEF-986B7DE0DA6A}" type="datetimeFigureOut">
              <a:rPr lang="es-AR"/>
              <a:pPr>
                <a:defRPr/>
              </a:pPr>
              <a:t>20/06/2012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76256D-9803-478D-90E6-74931758F890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82A626-AEE1-423C-8E55-77B6DB75EBDA}" type="datetimeFigureOut">
              <a:rPr lang="es-AR"/>
              <a:pPr>
                <a:defRPr/>
              </a:pPr>
              <a:t>20/06/2012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EB4DFA-FC33-4B4B-AACF-13D0D368FDCC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C0F900-FEF4-4E3D-B687-04D9F8C062AC}" type="datetimeFigureOut">
              <a:rPr lang="es-AR"/>
              <a:pPr>
                <a:defRPr/>
              </a:pPr>
              <a:t>20/06/2012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1429B6-8859-4722-A05C-03C4226988A9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1C6971-D586-456B-BA33-04B4601531F6}" type="datetimeFigureOut">
              <a:rPr lang="es-AR"/>
              <a:pPr>
                <a:defRPr/>
              </a:pPr>
              <a:t>20/06/2012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3896E2-44FC-4BBD-BCC2-F66D7EFED782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97EC97-3995-4FA5-9392-2ACFB2E24BE4}" type="datetimeFigureOut">
              <a:rPr lang="es-AR"/>
              <a:pPr>
                <a:defRPr/>
              </a:pPr>
              <a:t>20/06/2012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16E436-550A-4BD7-83E0-8BC5A41BC23E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92CF0-DD8C-48E4-856A-239EE5E57EC6}" type="datetimeFigureOut">
              <a:rPr lang="es-AR"/>
              <a:pPr>
                <a:defRPr/>
              </a:pPr>
              <a:t>20/06/2012</a:t>
            </a:fld>
            <a:endParaRPr lang="es-AR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9E8D7B-2111-410D-8671-249E7F191B3F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3E4E0D-6EA8-4CCC-88ED-DD7A0E43EF3E}" type="datetimeFigureOut">
              <a:rPr lang="es-AR"/>
              <a:pPr>
                <a:defRPr/>
              </a:pPr>
              <a:t>20/06/2012</a:t>
            </a:fld>
            <a:endParaRPr lang="es-AR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7068AA-571E-452B-B7F0-0835B2DADDCE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53383-8B7E-430A-A6C7-6F46318ED691}" type="datetimeFigureOut">
              <a:rPr lang="es-AR"/>
              <a:pPr>
                <a:defRPr/>
              </a:pPr>
              <a:t>20/06/2012</a:t>
            </a:fld>
            <a:endParaRPr lang="es-AR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36B90-BEAE-4D77-9451-8797132BA427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CFFCC-4964-4290-807E-2F92DF383A5A}" type="datetimeFigureOut">
              <a:rPr lang="es-AR"/>
              <a:pPr>
                <a:defRPr/>
              </a:pPr>
              <a:t>20/06/2012</a:t>
            </a:fld>
            <a:endParaRPr lang="es-AR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8A2B2A-A5BC-4967-A22D-3911D4190A48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BEEE0-D77B-483B-A8B7-C9686FB15140}" type="datetimeFigureOut">
              <a:rPr lang="es-AR"/>
              <a:pPr>
                <a:defRPr/>
              </a:pPr>
              <a:t>20/06/2012</a:t>
            </a:fld>
            <a:endParaRPr lang="es-AR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2B1F30-E4DA-47FE-B7F5-FFA2416B7DDF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A88BA-3D30-46B9-86A9-6ACFA5B1ECB6}" type="datetimeFigureOut">
              <a:rPr lang="es-AR"/>
              <a:pPr>
                <a:defRPr/>
              </a:pPr>
              <a:t>20/06/2012</a:t>
            </a:fld>
            <a:endParaRPr lang="es-AR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F8DBE3-5266-44BA-872B-AD5F65C7398A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s-AR" smtClean="0"/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u="none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F434F13-71B1-4227-A01F-D87F97490D94}" type="datetimeFigureOut">
              <a:rPr lang="es-AR"/>
              <a:pPr>
                <a:defRPr/>
              </a:pPr>
              <a:t>20/06/2012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u="none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u="none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C6ACA43-5DE3-4BE3-AE3B-7F23391D023E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1 Título"/>
          <p:cNvSpPr>
            <a:spLocks noGrp="1"/>
          </p:cNvSpPr>
          <p:nvPr>
            <p:ph type="ctrTitle"/>
          </p:nvPr>
        </p:nvSpPr>
        <p:spPr>
          <a:xfrm>
            <a:off x="687388" y="908050"/>
            <a:ext cx="7847012" cy="936625"/>
          </a:xfrm>
        </p:spPr>
        <p:txBody>
          <a:bodyPr/>
          <a:lstStyle/>
          <a:p>
            <a:r>
              <a:rPr lang="es-AR" smtClean="0">
                <a:latin typeface="Aharoni"/>
                <a:ea typeface="Aharoni"/>
                <a:cs typeface="Aharoni"/>
              </a:rPr>
              <a:t>Seguridad para Todos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903288" y="404813"/>
            <a:ext cx="7416800" cy="503237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4339" name="Picture 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33688" y="1916113"/>
            <a:ext cx="4186237" cy="2601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2 Subtítulo"/>
          <p:cNvSpPr txBox="1">
            <a:spLocks/>
          </p:cNvSpPr>
          <p:nvPr/>
        </p:nvSpPr>
        <p:spPr>
          <a:xfrm>
            <a:off x="866775" y="5876925"/>
            <a:ext cx="7488238" cy="50482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s-AR" sz="2400" u="none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Grupo 5 – 1er cuatrimestre 2012</a:t>
            </a: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687388" y="4437063"/>
            <a:ext cx="7847012" cy="9366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s-AR" sz="4400" u="none" dirty="0" err="1">
                <a:solidFill>
                  <a:srgbClr val="C00000"/>
                </a:solidFill>
                <a:latin typeface="Aharoni" pitchFamily="2" charset="-79"/>
                <a:ea typeface="+mj-ea"/>
                <a:cs typeface="Aharoni" pitchFamily="2" charset="-79"/>
              </a:rPr>
              <a:t>Panic</a:t>
            </a:r>
            <a:r>
              <a:rPr lang="es-AR" sz="4400" u="none" dirty="0">
                <a:solidFill>
                  <a:srgbClr val="C00000"/>
                </a:solidFill>
                <a:latin typeface="Aharoni" pitchFamily="2" charset="-79"/>
                <a:ea typeface="+mj-ea"/>
                <a:cs typeface="Aharoni" pitchFamily="2" charset="-79"/>
              </a:rPr>
              <a:t> Dial </a:t>
            </a:r>
            <a:r>
              <a:rPr lang="es-AR" sz="4400" u="none" dirty="0" err="1">
                <a:solidFill>
                  <a:srgbClr val="C00000"/>
                </a:solidFill>
                <a:latin typeface="Aharoni" pitchFamily="2" charset="-79"/>
                <a:ea typeface="+mj-ea"/>
                <a:cs typeface="Aharoni" pitchFamily="2" charset="-79"/>
              </a:rPr>
              <a:t>Button</a:t>
            </a:r>
            <a:endParaRPr lang="es-AR" sz="4400" u="none" dirty="0">
              <a:solidFill>
                <a:srgbClr val="C00000"/>
              </a:solidFill>
              <a:latin typeface="Aharoni" pitchFamily="2" charset="-79"/>
              <a:ea typeface="+mj-ea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627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 dirty="0" err="1" smtClean="0">
                <a:latin typeface="Trebuchet MS" pitchFamily="34" charset="0"/>
                <a:ea typeface="Levenim MT"/>
                <a:cs typeface="Levenim MT"/>
              </a:rPr>
              <a:t>Analisis</a:t>
            </a:r>
            <a:r>
              <a:rPr lang="es-AR" sz="4000" b="1" u="none" dirty="0" smtClean="0">
                <a:latin typeface="Trebuchet MS" pitchFamily="34" charset="0"/>
                <a:ea typeface="Levenim MT"/>
                <a:cs typeface="Levenim MT"/>
              </a:rPr>
              <a:t> </a:t>
            </a:r>
            <a:r>
              <a:rPr lang="es-AR" sz="4000" b="1" u="none" dirty="0" err="1" smtClean="0">
                <a:latin typeface="Trebuchet MS" pitchFamily="34" charset="0"/>
                <a:ea typeface="Levenim MT"/>
                <a:cs typeface="Levenim MT"/>
              </a:rPr>
              <a:t>Mix</a:t>
            </a:r>
            <a:r>
              <a:rPr lang="es-AR" sz="4000" b="1" u="none" dirty="0" smtClean="0">
                <a:latin typeface="Trebuchet MS" pitchFamily="34" charset="0"/>
                <a:ea typeface="Levenim MT"/>
                <a:cs typeface="Levenim MT"/>
              </a:rPr>
              <a:t> Marketing (4 </a:t>
            </a:r>
            <a:r>
              <a:rPr lang="es-AR" sz="4000" b="1" u="none" dirty="0" err="1" smtClean="0">
                <a:latin typeface="Trebuchet MS" pitchFamily="34" charset="0"/>
                <a:ea typeface="Levenim MT"/>
                <a:cs typeface="Levenim MT"/>
              </a:rPr>
              <a:t>P’s</a:t>
            </a:r>
            <a:r>
              <a:rPr lang="es-AR" sz="4000" b="1" u="none" dirty="0" smtClean="0">
                <a:latin typeface="Trebuchet MS" pitchFamily="34" charset="0"/>
                <a:ea typeface="Levenim MT"/>
                <a:cs typeface="Levenim MT"/>
              </a:rPr>
              <a:t>)</a:t>
            </a:r>
            <a:endParaRPr lang="es-AR" sz="4000" b="1" u="none" dirty="0">
              <a:latin typeface="Trebuchet MS" pitchFamily="34" charset="0"/>
              <a:ea typeface="Levenim MT"/>
              <a:cs typeface="Levenim M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29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 dirty="0" smtClean="0">
                <a:latin typeface="Calibri" pitchFamily="34" charset="0"/>
              </a:rPr>
              <a:t>Producto: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 smtClean="0">
                <a:latin typeface="Calibri" pitchFamily="34" charset="0"/>
              </a:rPr>
              <a:t>Descarga vía Web.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 smtClean="0">
                <a:latin typeface="Calibri" pitchFamily="34" charset="0"/>
              </a:rPr>
              <a:t>Versiones para distintas plataformas.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 smtClean="0">
                <a:latin typeface="Calibri" pitchFamily="34" charset="0"/>
              </a:rPr>
              <a:t>Instalación registra datos del cliente.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 smtClean="0">
                <a:latin typeface="Calibri" pitchFamily="34" charset="0"/>
              </a:rPr>
              <a:t>Para utilizar solo presionar el botón.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 dirty="0" smtClean="0">
                <a:latin typeface="Calibri" pitchFamily="34" charset="0"/>
              </a:rPr>
              <a:t>Terminales registran alarmas entrantes.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000" u="none" dirty="0" smtClean="0">
                <a:latin typeface="Calibri" pitchFamily="34" charset="0"/>
              </a:rPr>
              <a:t>Aplicación gratis con menos funcionalidades.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 err="1" smtClean="0">
                <a:latin typeface="Calibri" pitchFamily="34" charset="0"/>
              </a:rPr>
              <a:t>Aplcación</a:t>
            </a:r>
            <a:r>
              <a:rPr lang="es-AR" sz="3600" u="none" dirty="0" smtClean="0">
                <a:latin typeface="Calibri" pitchFamily="34" charset="0"/>
              </a:rPr>
              <a:t> paga a precio bajo.</a:t>
            </a:r>
            <a:endParaRPr lang="es-AR" sz="3600" u="none" dirty="0" smtClean="0">
              <a:latin typeface="Calibri" pitchFamily="34" charset="0"/>
            </a:endParaRPr>
          </a:p>
          <a:p>
            <a:pPr marL="0" lvl="1" indent="-571500"/>
            <a:endParaRPr lang="es-AR" sz="3600" b="1" dirty="0" smtClean="0">
              <a:latin typeface="Calibri" pitchFamily="34" charset="0"/>
            </a:endParaRPr>
          </a:p>
          <a:p>
            <a:pPr marL="1028700" lvl="1" indent="-571500">
              <a:buFont typeface="Wingdings" pitchFamily="2" charset="2"/>
              <a:buChar char="§"/>
            </a:pPr>
            <a:endParaRPr lang="es-AR" sz="3600" u="none" dirty="0" smtClean="0">
              <a:latin typeface="Calibri" pitchFamily="34" charset="0"/>
            </a:endParaRPr>
          </a:p>
        </p:txBody>
      </p:sp>
      <p:sp>
        <p:nvSpPr>
          <p:cNvPr id="26630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6631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627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 dirty="0" err="1" smtClean="0">
                <a:latin typeface="Trebuchet MS" pitchFamily="34" charset="0"/>
                <a:ea typeface="Levenim MT"/>
                <a:cs typeface="Levenim MT"/>
              </a:rPr>
              <a:t>Analisis</a:t>
            </a:r>
            <a:r>
              <a:rPr lang="es-AR" sz="4000" b="1" u="none" dirty="0" smtClean="0">
                <a:latin typeface="Trebuchet MS" pitchFamily="34" charset="0"/>
                <a:ea typeface="Levenim MT"/>
                <a:cs typeface="Levenim MT"/>
              </a:rPr>
              <a:t> </a:t>
            </a:r>
            <a:r>
              <a:rPr lang="es-AR" sz="4000" b="1" u="none" dirty="0" err="1" smtClean="0">
                <a:latin typeface="Trebuchet MS" pitchFamily="34" charset="0"/>
                <a:ea typeface="Levenim MT"/>
                <a:cs typeface="Levenim MT"/>
              </a:rPr>
              <a:t>Mix</a:t>
            </a:r>
            <a:r>
              <a:rPr lang="es-AR" sz="4000" b="1" u="none" dirty="0" smtClean="0">
                <a:latin typeface="Trebuchet MS" pitchFamily="34" charset="0"/>
                <a:ea typeface="Levenim MT"/>
                <a:cs typeface="Levenim MT"/>
              </a:rPr>
              <a:t> Marketing (4 </a:t>
            </a:r>
            <a:r>
              <a:rPr lang="es-AR" sz="4000" b="1" u="none" dirty="0" err="1" smtClean="0">
                <a:latin typeface="Trebuchet MS" pitchFamily="34" charset="0"/>
                <a:ea typeface="Levenim MT"/>
                <a:cs typeface="Levenim MT"/>
              </a:rPr>
              <a:t>P’s</a:t>
            </a:r>
            <a:r>
              <a:rPr lang="es-AR" sz="4000" b="1" u="none" dirty="0" smtClean="0">
                <a:latin typeface="Trebuchet MS" pitchFamily="34" charset="0"/>
                <a:ea typeface="Levenim MT"/>
                <a:cs typeface="Levenim MT"/>
              </a:rPr>
              <a:t>)</a:t>
            </a:r>
            <a:endParaRPr lang="es-AR" sz="4000" b="1" u="none" dirty="0">
              <a:latin typeface="Trebuchet MS" pitchFamily="34" charset="0"/>
              <a:ea typeface="Levenim MT"/>
              <a:cs typeface="Levenim M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29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 dirty="0" smtClean="0">
                <a:latin typeface="Calibri" pitchFamily="34" charset="0"/>
              </a:rPr>
              <a:t>Precio:</a:t>
            </a:r>
          </a:p>
          <a:p>
            <a:pPr marL="1028700" lvl="1" indent="-571500">
              <a:buFont typeface="Wingdings" pitchFamily="2" charset="2"/>
              <a:buChar char="§"/>
            </a:pPr>
            <a:endParaRPr lang="es-AR" sz="3600" u="none" dirty="0" smtClean="0">
              <a:latin typeface="Calibri" pitchFamily="34" charset="0"/>
            </a:endParaRPr>
          </a:p>
          <a:p>
            <a:pPr marL="1028700" lvl="1" indent="-571500">
              <a:buFont typeface="Wingdings" pitchFamily="2" charset="2"/>
              <a:buChar char="§"/>
            </a:pPr>
            <a:endParaRPr lang="es-AR" sz="3600" u="none" dirty="0" smtClean="0">
              <a:latin typeface="Calibri" pitchFamily="34" charset="0"/>
            </a:endParaRPr>
          </a:p>
        </p:txBody>
      </p:sp>
      <p:sp>
        <p:nvSpPr>
          <p:cNvPr id="26630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6631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627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 dirty="0" err="1" smtClean="0">
                <a:latin typeface="Trebuchet MS" pitchFamily="34" charset="0"/>
                <a:ea typeface="Levenim MT"/>
                <a:cs typeface="Levenim MT"/>
              </a:rPr>
              <a:t>Analisis</a:t>
            </a:r>
            <a:r>
              <a:rPr lang="es-AR" sz="4000" b="1" u="none" dirty="0" smtClean="0">
                <a:latin typeface="Trebuchet MS" pitchFamily="34" charset="0"/>
                <a:ea typeface="Levenim MT"/>
                <a:cs typeface="Levenim MT"/>
              </a:rPr>
              <a:t> </a:t>
            </a:r>
            <a:r>
              <a:rPr lang="es-AR" sz="4000" b="1" u="none" dirty="0" err="1" smtClean="0">
                <a:latin typeface="Trebuchet MS" pitchFamily="34" charset="0"/>
                <a:ea typeface="Levenim MT"/>
                <a:cs typeface="Levenim MT"/>
              </a:rPr>
              <a:t>Mix</a:t>
            </a:r>
            <a:r>
              <a:rPr lang="es-AR" sz="4000" b="1" u="none" dirty="0" smtClean="0">
                <a:latin typeface="Trebuchet MS" pitchFamily="34" charset="0"/>
                <a:ea typeface="Levenim MT"/>
                <a:cs typeface="Levenim MT"/>
              </a:rPr>
              <a:t> Marketing (4 </a:t>
            </a:r>
            <a:r>
              <a:rPr lang="es-AR" sz="4000" b="1" u="none" dirty="0" err="1" smtClean="0">
                <a:latin typeface="Trebuchet MS" pitchFamily="34" charset="0"/>
                <a:ea typeface="Levenim MT"/>
                <a:cs typeface="Levenim MT"/>
              </a:rPr>
              <a:t>P’s</a:t>
            </a:r>
            <a:r>
              <a:rPr lang="es-AR" sz="4000" b="1" u="none" dirty="0" smtClean="0">
                <a:latin typeface="Trebuchet MS" pitchFamily="34" charset="0"/>
                <a:ea typeface="Levenim MT"/>
                <a:cs typeface="Levenim MT"/>
              </a:rPr>
              <a:t>)</a:t>
            </a:r>
            <a:endParaRPr lang="es-AR" sz="4000" b="1" u="none" dirty="0">
              <a:latin typeface="Trebuchet MS" pitchFamily="34" charset="0"/>
              <a:ea typeface="Levenim MT"/>
              <a:cs typeface="Levenim M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29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 dirty="0" smtClean="0">
                <a:latin typeface="Calibri" pitchFamily="34" charset="0"/>
              </a:rPr>
              <a:t>Promoción: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 smtClean="0">
                <a:latin typeface="Calibri" pitchFamily="34" charset="0"/>
              </a:rPr>
              <a:t>Sitio Web del producto.</a:t>
            </a:r>
          </a:p>
          <a:p>
            <a:pPr marL="1028700" lvl="1" indent="-571500">
              <a:buFont typeface="Wingdings" pitchFamily="2" charset="2"/>
              <a:buChar char="§"/>
            </a:pPr>
            <a:endParaRPr lang="es-AR" sz="3600" u="none" dirty="0" smtClean="0">
              <a:latin typeface="Calibri" pitchFamily="34" charset="0"/>
            </a:endParaRPr>
          </a:p>
          <a:p>
            <a:pPr marL="1028700" lvl="1" indent="-571500">
              <a:buFont typeface="Wingdings" pitchFamily="2" charset="2"/>
              <a:buChar char="§"/>
            </a:pPr>
            <a:endParaRPr lang="es-AR" sz="3600" u="none" dirty="0" smtClean="0">
              <a:latin typeface="Calibri" pitchFamily="34" charset="0"/>
            </a:endParaRPr>
          </a:p>
        </p:txBody>
      </p:sp>
      <p:sp>
        <p:nvSpPr>
          <p:cNvPr id="26630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6631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627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 dirty="0" err="1" smtClean="0">
                <a:latin typeface="Trebuchet MS" pitchFamily="34" charset="0"/>
                <a:ea typeface="Levenim MT"/>
                <a:cs typeface="Levenim MT"/>
              </a:rPr>
              <a:t>Analisis</a:t>
            </a:r>
            <a:r>
              <a:rPr lang="es-AR" sz="4000" b="1" u="none" dirty="0" smtClean="0">
                <a:latin typeface="Trebuchet MS" pitchFamily="34" charset="0"/>
                <a:ea typeface="Levenim MT"/>
                <a:cs typeface="Levenim MT"/>
              </a:rPr>
              <a:t> </a:t>
            </a:r>
            <a:r>
              <a:rPr lang="es-AR" sz="4000" b="1" u="none" dirty="0" err="1" smtClean="0">
                <a:latin typeface="Trebuchet MS" pitchFamily="34" charset="0"/>
                <a:ea typeface="Levenim MT"/>
                <a:cs typeface="Levenim MT"/>
              </a:rPr>
              <a:t>Mix</a:t>
            </a:r>
            <a:r>
              <a:rPr lang="es-AR" sz="4000" b="1" u="none" dirty="0" smtClean="0">
                <a:latin typeface="Trebuchet MS" pitchFamily="34" charset="0"/>
                <a:ea typeface="Levenim MT"/>
                <a:cs typeface="Levenim MT"/>
              </a:rPr>
              <a:t> Marketing (4 </a:t>
            </a:r>
            <a:r>
              <a:rPr lang="es-AR" sz="4000" b="1" u="none" dirty="0" err="1" smtClean="0">
                <a:latin typeface="Trebuchet MS" pitchFamily="34" charset="0"/>
                <a:ea typeface="Levenim MT"/>
                <a:cs typeface="Levenim MT"/>
              </a:rPr>
              <a:t>P’s</a:t>
            </a:r>
            <a:r>
              <a:rPr lang="es-AR" sz="4000" b="1" u="none" dirty="0" smtClean="0">
                <a:latin typeface="Trebuchet MS" pitchFamily="34" charset="0"/>
                <a:ea typeface="Levenim MT"/>
                <a:cs typeface="Levenim MT"/>
              </a:rPr>
              <a:t>)</a:t>
            </a:r>
            <a:endParaRPr lang="es-AR" sz="4000" b="1" u="none" dirty="0">
              <a:latin typeface="Trebuchet MS" pitchFamily="34" charset="0"/>
              <a:ea typeface="Levenim MT"/>
              <a:cs typeface="Levenim M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29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 dirty="0" smtClean="0">
                <a:latin typeface="Calibri" pitchFamily="34" charset="0"/>
              </a:rPr>
              <a:t>Plaza (Mercado):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 smtClean="0">
                <a:latin typeface="Calibri" pitchFamily="34" charset="0"/>
              </a:rPr>
              <a:t>.</a:t>
            </a:r>
          </a:p>
          <a:p>
            <a:pPr marL="1028700" lvl="1" indent="-571500">
              <a:buFont typeface="Wingdings" pitchFamily="2" charset="2"/>
              <a:buChar char="§"/>
            </a:pPr>
            <a:endParaRPr lang="es-AR" sz="3600" u="none" dirty="0" smtClean="0">
              <a:latin typeface="Calibri" pitchFamily="34" charset="0"/>
            </a:endParaRPr>
          </a:p>
          <a:p>
            <a:pPr marL="1028700" lvl="1" indent="-571500">
              <a:buFont typeface="Wingdings" pitchFamily="2" charset="2"/>
              <a:buChar char="§"/>
            </a:pPr>
            <a:endParaRPr lang="es-AR" sz="3600" u="none" dirty="0" smtClean="0">
              <a:latin typeface="Calibri" pitchFamily="34" charset="0"/>
            </a:endParaRPr>
          </a:p>
        </p:txBody>
      </p:sp>
      <p:sp>
        <p:nvSpPr>
          <p:cNvPr id="26630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6631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627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3800" b="1" u="none" dirty="0" smtClean="0"/>
              <a:t>Análisis de oportunidad</a:t>
            </a:r>
            <a:endParaRPr lang="es-AR" sz="3800" b="1" u="none" dirty="0">
              <a:latin typeface="Trebuchet MS" pitchFamily="34" charset="0"/>
              <a:ea typeface="Levenim MT"/>
              <a:cs typeface="Levenim M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29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449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000" b="1" u="none" dirty="0" smtClean="0"/>
              <a:t>¿Por qué ahora?</a:t>
            </a:r>
            <a:r>
              <a:rPr lang="es-AR" sz="3600" b="1" u="none" dirty="0" smtClean="0"/>
              <a:t> 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2700" u="none" dirty="0" smtClean="0">
                <a:latin typeface="Calibri" pitchFamily="34" charset="0"/>
              </a:rPr>
              <a:t>El 24% de la población Argentina  posee un </a:t>
            </a:r>
            <a:r>
              <a:rPr lang="es-AR" sz="2700" u="none" dirty="0" err="1" smtClean="0">
                <a:latin typeface="Calibri" pitchFamily="34" charset="0"/>
              </a:rPr>
              <a:t>sm</a:t>
            </a:r>
            <a:r>
              <a:rPr lang="es-AR" sz="2700" u="none" dirty="0" err="1" smtClean="0">
                <a:latin typeface="Calibri" pitchFamily="34" charset="0"/>
              </a:rPr>
              <a:t>a</a:t>
            </a:r>
            <a:r>
              <a:rPr lang="es-AR" sz="2700" u="none" dirty="0" err="1" smtClean="0">
                <a:latin typeface="Calibri" pitchFamily="34" charset="0"/>
              </a:rPr>
              <a:t>rtphone</a:t>
            </a:r>
            <a:r>
              <a:rPr lang="es-AR" sz="2700" u="none" dirty="0" smtClean="0">
                <a:latin typeface="Calibri" pitchFamily="34" charset="0"/>
              </a:rPr>
              <a:t>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2700" u="none" dirty="0" smtClean="0">
                <a:latin typeface="Calibri" pitchFamily="34" charset="0"/>
              </a:rPr>
              <a:t>Este porcentaje se encuentra en crecimiento constante.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2700" u="none" dirty="0" smtClean="0">
                <a:latin typeface="Calibri" pitchFamily="34" charset="0"/>
              </a:rPr>
              <a:t>Los propietarios de </a:t>
            </a:r>
            <a:r>
              <a:rPr lang="es-AR" sz="2700" u="none" dirty="0" err="1" smtClean="0">
                <a:latin typeface="Calibri" pitchFamily="34" charset="0"/>
              </a:rPr>
              <a:t>smartphone</a:t>
            </a:r>
            <a:r>
              <a:rPr lang="es-AR" sz="2700" u="none" dirty="0" smtClean="0">
                <a:latin typeface="Calibri" pitchFamily="34" charset="0"/>
              </a:rPr>
              <a:t> dependen cada vez más de sus dispositivos.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2700" u="none" dirty="0" smtClean="0">
                <a:latin typeface="Calibri" pitchFamily="34" charset="0"/>
              </a:rPr>
              <a:t>El </a:t>
            </a:r>
            <a:r>
              <a:rPr lang="es-AR" sz="2700" u="none" dirty="0" err="1" smtClean="0">
                <a:latin typeface="Calibri" pitchFamily="34" charset="0"/>
              </a:rPr>
              <a:t>smartphone</a:t>
            </a:r>
            <a:r>
              <a:rPr lang="es-AR" sz="2700" u="none" dirty="0" smtClean="0">
                <a:latin typeface="Calibri" pitchFamily="34" charset="0"/>
              </a:rPr>
              <a:t> siempre está encendido.</a:t>
            </a:r>
          </a:p>
          <a:p>
            <a:endParaRPr lang="es-AR" sz="2500" u="none" dirty="0" smtClean="0">
              <a:latin typeface="Calibri" pitchFamily="34" charset="0"/>
            </a:endParaRPr>
          </a:p>
          <a:p>
            <a:pPr marL="1028700" lvl="1" indent="-571500">
              <a:buFont typeface="Wingdings" pitchFamily="2" charset="2"/>
              <a:buChar char="§"/>
            </a:pPr>
            <a:endParaRPr lang="es-AR" sz="3600" u="none" dirty="0">
              <a:latin typeface="Calibri" pitchFamily="34" charset="0"/>
            </a:endParaRPr>
          </a:p>
        </p:txBody>
      </p:sp>
      <p:sp>
        <p:nvSpPr>
          <p:cNvPr id="26630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6631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627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3800" b="1" u="none" dirty="0" smtClean="0"/>
              <a:t>Análisis de oportunidad</a:t>
            </a:r>
            <a:endParaRPr lang="es-AR" sz="3800" b="1" u="none" dirty="0">
              <a:latin typeface="Trebuchet MS" pitchFamily="34" charset="0"/>
              <a:ea typeface="Levenim MT"/>
              <a:cs typeface="Levenim M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29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4909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000" b="1" u="none" dirty="0" smtClean="0"/>
              <a:t>¿Por qué en Argentina?</a:t>
            </a:r>
            <a:r>
              <a:rPr lang="es-AR" sz="3600" b="1" u="none" dirty="0" smtClean="0"/>
              <a:t> 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2700" u="none" dirty="0" smtClean="0">
                <a:latin typeface="Calibri" pitchFamily="34" charset="0"/>
              </a:rPr>
              <a:t>Actualmente las personas viven un estado de sensación de inseguridad cada vez que salen a la calle.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2700" u="none" dirty="0" smtClean="0">
                <a:latin typeface="Calibri" pitchFamily="34" charset="0"/>
              </a:rPr>
              <a:t>Argentina tiene unos índices muy altos de delincuencia, los cuales están en aumento.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2700" u="none" dirty="0" smtClean="0">
                <a:latin typeface="Calibri" pitchFamily="34" charset="0"/>
              </a:rPr>
              <a:t>No existe una herramienta rápida y eficaz para resolver una emergencia.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2700" u="none" dirty="0" smtClean="0">
                <a:latin typeface="Calibri" pitchFamily="34" charset="0"/>
              </a:rPr>
              <a:t>El servicio de emergencias más similar es el 911.</a:t>
            </a:r>
          </a:p>
          <a:p>
            <a:endParaRPr lang="es-AR" sz="2500" u="none" dirty="0" smtClean="0">
              <a:latin typeface="Calibri" pitchFamily="34" charset="0"/>
            </a:endParaRPr>
          </a:p>
          <a:p>
            <a:pPr marL="1028700" lvl="1" indent="-571500">
              <a:buFont typeface="Wingdings" pitchFamily="2" charset="2"/>
              <a:buChar char="§"/>
            </a:pPr>
            <a:endParaRPr lang="es-AR" sz="3600" u="none" dirty="0">
              <a:latin typeface="Calibri" pitchFamily="34" charset="0"/>
            </a:endParaRPr>
          </a:p>
        </p:txBody>
      </p:sp>
      <p:sp>
        <p:nvSpPr>
          <p:cNvPr id="26630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6631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627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3800" b="1" u="none" dirty="0" smtClean="0"/>
              <a:t>Análisis de oportunidad</a:t>
            </a:r>
            <a:endParaRPr lang="es-AR" sz="3800" b="1" u="none" dirty="0">
              <a:latin typeface="Trebuchet MS" pitchFamily="34" charset="0"/>
              <a:ea typeface="Levenim MT"/>
              <a:cs typeface="Levenim M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29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000" b="1" u="none" dirty="0" smtClean="0"/>
              <a:t>¿Por que no el 911?</a:t>
            </a:r>
            <a:r>
              <a:rPr lang="es-AR" sz="3600" b="1" u="none" dirty="0" smtClean="0"/>
              <a:t> 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2700" u="none" dirty="0" smtClean="0">
                <a:latin typeface="Calibri" pitchFamily="34" charset="0"/>
              </a:rPr>
              <a:t>Requiere en promedio 1 minuto de obtención de información por parte del operador.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2700" u="none" dirty="0" smtClean="0">
                <a:latin typeface="Calibri" pitchFamily="34" charset="0"/>
              </a:rPr>
              <a:t>Se registran un porcentaje muy alto de emergencias falsas y bromas.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2700" u="none" dirty="0" smtClean="0">
                <a:latin typeface="Calibri" pitchFamily="34" charset="0"/>
              </a:rPr>
              <a:t>Al ser una comunicación verbal puede no ser concisa y correcta.</a:t>
            </a:r>
            <a:endParaRPr lang="es-AR" sz="2500" u="none" dirty="0" smtClean="0">
              <a:latin typeface="Calibri" pitchFamily="34" charset="0"/>
            </a:endParaRPr>
          </a:p>
          <a:p>
            <a:pPr marL="1028700" lvl="1" indent="-571500">
              <a:buFont typeface="Wingdings" pitchFamily="2" charset="2"/>
              <a:buChar char="§"/>
            </a:pPr>
            <a:endParaRPr lang="es-AR" sz="3600" u="none" dirty="0">
              <a:latin typeface="Calibri" pitchFamily="34" charset="0"/>
            </a:endParaRPr>
          </a:p>
        </p:txBody>
      </p:sp>
      <p:sp>
        <p:nvSpPr>
          <p:cNvPr id="26630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6631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627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3800" b="1" u="none" dirty="0" smtClean="0"/>
              <a:t>Análisis de oportunidad</a:t>
            </a:r>
            <a:endParaRPr lang="es-AR" sz="3800" b="1" u="none" dirty="0">
              <a:latin typeface="Trebuchet MS" pitchFamily="34" charset="0"/>
              <a:ea typeface="Levenim MT"/>
              <a:cs typeface="Levenim M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29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383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000" b="1" u="none" dirty="0" smtClean="0"/>
              <a:t>¿Por que Dial </a:t>
            </a:r>
            <a:r>
              <a:rPr lang="es-AR" sz="3000" b="1" u="none" dirty="0" err="1" smtClean="0"/>
              <a:t>Panic</a:t>
            </a:r>
            <a:r>
              <a:rPr lang="es-AR" sz="3000" b="1" u="none" dirty="0" smtClean="0"/>
              <a:t> </a:t>
            </a:r>
            <a:r>
              <a:rPr lang="es-AR" sz="3000" b="1" u="none" dirty="0" err="1" smtClean="0"/>
              <a:t>Button</a:t>
            </a:r>
            <a:r>
              <a:rPr lang="es-AR" sz="3000" b="1" u="none" dirty="0" smtClean="0"/>
              <a:t>?</a:t>
            </a:r>
            <a:r>
              <a:rPr lang="es-AR" sz="3600" b="1" u="none" dirty="0" smtClean="0"/>
              <a:t> </a:t>
            </a:r>
          </a:p>
          <a:p>
            <a:endParaRPr lang="es-AR" sz="900" b="1" u="none" dirty="0" smtClean="0"/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2700" u="none" dirty="0" smtClean="0">
                <a:latin typeface="Calibri" pitchFamily="34" charset="0"/>
              </a:rPr>
              <a:t>El proceso es simple, rápido y efectivo.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2700" u="none" dirty="0" smtClean="0">
                <a:latin typeface="Calibri" pitchFamily="34" charset="0"/>
              </a:rPr>
              <a:t>Herramienta de Localización y búsqueda de información aportada por el </a:t>
            </a:r>
            <a:r>
              <a:rPr lang="es-AR" sz="2700" u="none" dirty="0" err="1" smtClean="0">
                <a:latin typeface="Calibri" pitchFamily="34" charset="0"/>
              </a:rPr>
              <a:t>smartphone</a:t>
            </a:r>
            <a:r>
              <a:rPr lang="es-AR" sz="2700" u="none" dirty="0" smtClean="0">
                <a:latin typeface="Calibri" pitchFamily="34" charset="0"/>
              </a:rPr>
              <a:t> y no por la persona en situación de emergencia.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2700" u="none" dirty="0" smtClean="0">
                <a:latin typeface="Calibri" pitchFamily="34" charset="0"/>
              </a:rPr>
              <a:t>Utilizado por usuarios registrados, aumenta el uso correcto y serio del servicio.</a:t>
            </a:r>
            <a:endParaRPr lang="es-AR" sz="2500" u="none" dirty="0" smtClean="0">
              <a:latin typeface="Calibri" pitchFamily="34" charset="0"/>
            </a:endParaRPr>
          </a:p>
          <a:p>
            <a:pPr marL="1028700" lvl="1" indent="-571500">
              <a:buFont typeface="Wingdings" pitchFamily="2" charset="2"/>
              <a:buChar char="§"/>
            </a:pPr>
            <a:endParaRPr lang="es-AR" sz="3600" u="none" dirty="0">
              <a:latin typeface="Calibri" pitchFamily="34" charset="0"/>
            </a:endParaRPr>
          </a:p>
        </p:txBody>
      </p:sp>
      <p:sp>
        <p:nvSpPr>
          <p:cNvPr id="26630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6631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458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3800" b="1" u="none">
                <a:latin typeface="Calibri" pitchFamily="34" charset="0"/>
              </a:rPr>
              <a:t>Flujo de Caja Estimado</a:t>
            </a:r>
            <a:endParaRPr lang="es-AR" sz="3800" b="1" u="none">
              <a:latin typeface="Trebuchet MS" pitchFamily="34" charset="0"/>
              <a:ea typeface="Levenim MT"/>
              <a:cs typeface="Levenim M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1 Gráfico"/>
          <p:cNvGraphicFramePr>
            <a:graphicFrameLocks noGrp="1"/>
          </p:cNvGraphicFramePr>
          <p:nvPr/>
        </p:nvGraphicFramePr>
        <p:xfrm>
          <a:off x="0" y="1772816"/>
          <a:ext cx="9144000" cy="46934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461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19462" name="Picture 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506" name="1 Título"/>
          <p:cNvSpPr txBox="1">
            <a:spLocks/>
          </p:cNvSpPr>
          <p:nvPr/>
        </p:nvSpPr>
        <p:spPr bwMode="auto">
          <a:xfrm>
            <a:off x="1908175" y="4149725"/>
            <a:ext cx="53276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800" b="1" u="none">
                <a:latin typeface="Trebuchet MS" pitchFamily="34" charset="0"/>
                <a:ea typeface="Levenim MT"/>
                <a:cs typeface="Levenim MT"/>
              </a:rPr>
              <a:t>¿Preguntas?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08" name="1 Título"/>
          <p:cNvSpPr txBox="1">
            <a:spLocks/>
          </p:cNvSpPr>
          <p:nvPr/>
        </p:nvSpPr>
        <p:spPr bwMode="auto">
          <a:xfrm>
            <a:off x="2060575" y="1341438"/>
            <a:ext cx="53276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800" b="1" u="none">
                <a:latin typeface="Trebuchet MS" pitchFamily="34" charset="0"/>
                <a:ea typeface="Levenim MT"/>
                <a:cs typeface="Levenim MT"/>
              </a:rPr>
              <a:t>Muchas gracias</a:t>
            </a:r>
          </a:p>
        </p:txBody>
      </p:sp>
      <p:sp>
        <p:nvSpPr>
          <p:cNvPr id="9" name="1 Título"/>
          <p:cNvSpPr>
            <a:spLocks noGrp="1"/>
          </p:cNvSpPr>
          <p:nvPr>
            <p:ph type="ctrTitle"/>
          </p:nvPr>
        </p:nvSpPr>
        <p:spPr>
          <a:xfrm>
            <a:off x="34925" y="260350"/>
            <a:ext cx="2736850" cy="28892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AR" sz="2000" dirty="0" err="1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Panic</a:t>
            </a:r>
            <a:r>
              <a:rPr lang="es-AR" sz="2000" dirty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 Dial </a:t>
            </a:r>
            <a:r>
              <a:rPr lang="es-AR" sz="2000" dirty="0" err="1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Button</a:t>
            </a:r>
            <a:endParaRPr lang="es-AR" sz="2000" dirty="0"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21510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4925" y="260350"/>
            <a:ext cx="2736850" cy="28892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AR" sz="2000" dirty="0" err="1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Panic</a:t>
            </a:r>
            <a:r>
              <a:rPr lang="es-AR" sz="2000" dirty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 Dial </a:t>
            </a:r>
            <a:r>
              <a:rPr lang="es-AR" sz="2000" dirty="0" err="1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Button</a:t>
            </a:r>
            <a:endParaRPr lang="es-AR" sz="2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387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8" name="1 Título"/>
          <p:cNvSpPr txBox="1">
            <a:spLocks/>
          </p:cNvSpPr>
          <p:nvPr/>
        </p:nvSpPr>
        <p:spPr bwMode="auto">
          <a:xfrm>
            <a:off x="1660525" y="836613"/>
            <a:ext cx="58229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800" b="1" u="none">
                <a:latin typeface="Trebuchet MS" pitchFamily="34" charset="0"/>
                <a:ea typeface="Levenim MT"/>
                <a:cs typeface="Levenim MT"/>
              </a:rPr>
              <a:t>¿Quiénes Somos?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0" name="19 CuadroTexto"/>
          <p:cNvSpPr txBox="1">
            <a:spLocks noChangeArrowheads="1"/>
          </p:cNvSpPr>
          <p:nvPr/>
        </p:nvSpPr>
        <p:spPr bwMode="auto">
          <a:xfrm>
            <a:off x="373063" y="1989138"/>
            <a:ext cx="8397875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s-AR" sz="3600" u="none">
                <a:latin typeface="Calibri" pitchFamily="34" charset="0"/>
              </a:rPr>
              <a:t>Somos una organización joven que se propone ofrecer un </a:t>
            </a:r>
            <a:r>
              <a:rPr lang="es-AR" sz="3600" b="1" u="none">
                <a:latin typeface="Calibri" pitchFamily="34" charset="0"/>
              </a:rPr>
              <a:t>método</a:t>
            </a:r>
            <a:r>
              <a:rPr lang="es-AR" sz="3600" u="none">
                <a:latin typeface="Calibri" pitchFamily="34" charset="0"/>
              </a:rPr>
              <a:t> </a:t>
            </a:r>
            <a:r>
              <a:rPr lang="es-AR" sz="3600" b="1" u="none">
                <a:latin typeface="Calibri" pitchFamily="34" charset="0"/>
              </a:rPr>
              <a:t>alternativo</a:t>
            </a:r>
            <a:r>
              <a:rPr lang="es-AR" sz="3600" u="none">
                <a:latin typeface="Calibri" pitchFamily="34" charset="0"/>
              </a:rPr>
              <a:t>, </a:t>
            </a:r>
            <a:r>
              <a:rPr lang="es-AR" sz="3600" b="1" u="none">
                <a:latin typeface="Calibri" pitchFamily="34" charset="0"/>
              </a:rPr>
              <a:t>superior</a:t>
            </a:r>
            <a:r>
              <a:rPr lang="es-AR" sz="3600" u="none">
                <a:latin typeface="Calibri" pitchFamily="34" charset="0"/>
              </a:rPr>
              <a:t> y más </a:t>
            </a:r>
            <a:r>
              <a:rPr lang="es-AR" sz="3600" b="1" u="none">
                <a:latin typeface="Calibri" pitchFamily="34" charset="0"/>
              </a:rPr>
              <a:t>eficiente</a:t>
            </a:r>
            <a:r>
              <a:rPr lang="es-AR" sz="3600" u="none">
                <a:latin typeface="Calibri" pitchFamily="34" charset="0"/>
              </a:rPr>
              <a:t> a los servicios ya existentes de emergencias, que garantice </a:t>
            </a:r>
            <a:r>
              <a:rPr lang="es-AR" sz="3600" b="1" u="none">
                <a:latin typeface="Calibri" pitchFamily="34" charset="0"/>
              </a:rPr>
              <a:t>prevenir</a:t>
            </a:r>
            <a:r>
              <a:rPr lang="es-AR" sz="3600" u="none">
                <a:latin typeface="Calibri" pitchFamily="34" charset="0"/>
              </a:rPr>
              <a:t> y actuar rápidamente ante eventuales </a:t>
            </a:r>
            <a:r>
              <a:rPr lang="es-AR" sz="3600" b="1" u="none">
                <a:latin typeface="Calibri" pitchFamily="34" charset="0"/>
              </a:rPr>
              <a:t>situaciones de inseguridad</a:t>
            </a:r>
            <a:r>
              <a:rPr lang="es-AR" sz="3600" u="none">
                <a:latin typeface="Calibri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410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800" b="1" u="none">
                <a:latin typeface="Trebuchet MS" pitchFamily="34" charset="0"/>
                <a:ea typeface="Levenim MT"/>
                <a:cs typeface="Levenim MT"/>
              </a:rPr>
              <a:t>Nuestros Objetivos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2" name="TextBox 6"/>
          <p:cNvSpPr txBox="1">
            <a:spLocks noChangeArrowheads="1"/>
          </p:cNvSpPr>
          <p:nvPr/>
        </p:nvSpPr>
        <p:spPr bwMode="auto">
          <a:xfrm>
            <a:off x="395288" y="1790700"/>
            <a:ext cx="8353425" cy="338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es-AR" sz="3600" b="1" u="none" dirty="0">
                <a:latin typeface="Calibri" pitchFamily="34" charset="0"/>
              </a:rPr>
              <a:t>Herramienta de Localización </a:t>
            </a:r>
            <a:r>
              <a:rPr lang="es-AR" sz="3600" u="none" dirty="0">
                <a:latin typeface="Calibri" pitchFamily="34" charset="0"/>
              </a:rPr>
              <a:t>Rápida y Efectiva.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s-AR" sz="3600" u="none" dirty="0">
                <a:latin typeface="Calibri" pitchFamily="34" charset="0"/>
              </a:rPr>
              <a:t>Sincronizada con </a:t>
            </a:r>
            <a:r>
              <a:rPr lang="es-AR" sz="3600" b="1" u="none" dirty="0">
                <a:latin typeface="Calibri" pitchFamily="34" charset="0"/>
              </a:rPr>
              <a:t>Agentes de Seguridad</a:t>
            </a:r>
            <a:r>
              <a:rPr lang="es-AR" sz="3600" u="none" dirty="0">
                <a:latin typeface="Calibri" pitchFamily="34" charset="0"/>
              </a:rPr>
              <a:t>.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s-AR" sz="3600" u="none" dirty="0">
                <a:latin typeface="Calibri" pitchFamily="34" charset="0"/>
              </a:rPr>
              <a:t>Mejorar la </a:t>
            </a:r>
            <a:r>
              <a:rPr lang="es-AR" sz="3600" b="1" u="none" dirty="0">
                <a:latin typeface="Calibri" pitchFamily="34" charset="0"/>
              </a:rPr>
              <a:t>Calidad de Vida</a:t>
            </a:r>
            <a:r>
              <a:rPr lang="es-AR" sz="3600" u="none" dirty="0">
                <a:latin typeface="Calibri" pitchFamily="34" charset="0"/>
              </a:rPr>
              <a:t>.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s-AR" sz="3600" b="1" u="none" dirty="0">
                <a:latin typeface="Calibri" pitchFamily="34" charset="0"/>
              </a:rPr>
              <a:t>Reducir</a:t>
            </a:r>
            <a:r>
              <a:rPr lang="es-AR" sz="3600" u="none" dirty="0">
                <a:latin typeface="Calibri" pitchFamily="34" charset="0"/>
              </a:rPr>
              <a:t> la Criminalidad.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s-AR" sz="3600" u="none" dirty="0">
                <a:latin typeface="Calibri" pitchFamily="34" charset="0"/>
              </a:rPr>
              <a:t>Accesible por la </a:t>
            </a:r>
            <a:r>
              <a:rPr lang="es-AR" sz="3600" b="1" u="none" dirty="0">
                <a:latin typeface="Calibri" pitchFamily="34" charset="0"/>
              </a:rPr>
              <a:t>mayoría</a:t>
            </a:r>
            <a:r>
              <a:rPr lang="es-AR" sz="3600" u="none" dirty="0">
                <a:latin typeface="Calibri" pitchFamily="34" charset="0"/>
              </a:rPr>
              <a:t> de la población</a:t>
            </a:r>
          </a:p>
        </p:txBody>
      </p:sp>
      <p:sp>
        <p:nvSpPr>
          <p:cNvPr id="17413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17414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555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800" b="1" u="none">
                <a:latin typeface="Trebuchet MS" pitchFamily="34" charset="0"/>
                <a:ea typeface="Levenim MT"/>
                <a:cs typeface="Levenim MT"/>
              </a:rPr>
              <a:t>Nuestra Visión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57" name="TextBox 6"/>
          <p:cNvSpPr txBox="1">
            <a:spLocks noChangeArrowheads="1"/>
          </p:cNvSpPr>
          <p:nvPr/>
        </p:nvSpPr>
        <p:spPr bwMode="auto">
          <a:xfrm>
            <a:off x="395288" y="1790700"/>
            <a:ext cx="8353425" cy="393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Convertirnos en la </a:t>
            </a:r>
            <a:r>
              <a:rPr lang="es-AR" sz="3600" b="1" u="none">
                <a:latin typeface="Calibri" pitchFamily="34" charset="0"/>
              </a:rPr>
              <a:t>compañía líder</a:t>
            </a:r>
            <a:r>
              <a:rPr lang="es-AR" sz="3600" u="none">
                <a:latin typeface="Calibri" pitchFamily="34" charset="0"/>
              </a:rPr>
              <a:t> en materia de seguridad aprovechando los servicios de telefonía móvil.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Ser distinguibles por ofrecer un </a:t>
            </a:r>
            <a:r>
              <a:rPr lang="es-AR" sz="3600" b="1" u="none">
                <a:latin typeface="Calibri" pitchFamily="34" charset="0"/>
              </a:rPr>
              <a:t>servicio de excelencia</a:t>
            </a:r>
            <a:r>
              <a:rPr lang="es-AR" sz="3600" u="none">
                <a:latin typeface="Calibri" pitchFamily="34" charset="0"/>
              </a:rPr>
              <a:t>.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Ser elegidos por la </a:t>
            </a:r>
            <a:r>
              <a:rPr lang="es-AR" sz="3600" b="1" u="none">
                <a:latin typeface="Calibri" pitchFamily="34" charset="0"/>
              </a:rPr>
              <a:t>mayoría de la población</a:t>
            </a:r>
            <a:r>
              <a:rPr lang="es-AR" sz="3600" u="none">
                <a:latin typeface="Calibri" pitchFamily="34" charset="0"/>
              </a:rPr>
              <a:t>.</a:t>
            </a:r>
            <a:endParaRPr lang="es-AR" sz="3600" b="1" u="none">
              <a:latin typeface="Calibri" pitchFamily="34" charset="0"/>
            </a:endParaRPr>
          </a:p>
        </p:txBody>
      </p:sp>
      <p:sp>
        <p:nvSpPr>
          <p:cNvPr id="23558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3559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434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>
                <a:latin typeface="Trebuchet MS" pitchFamily="34" charset="0"/>
                <a:ea typeface="Levenim MT"/>
                <a:cs typeface="Levenim MT"/>
              </a:rPr>
              <a:t>Analisis de situación (5 C’s)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6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503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>
                <a:latin typeface="Calibri" pitchFamily="34" charset="0"/>
              </a:rPr>
              <a:t>Compañía: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Sistema de seguridad centralizado.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Medio de comunicación entre el cliente y la policía, familiares o amigos.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Reducir el lapso de tiempo entre el crimen y la presencia policial.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Mayor posibilidades de atrapar a los criminales.</a:t>
            </a:r>
          </a:p>
        </p:txBody>
      </p:sp>
      <p:sp>
        <p:nvSpPr>
          <p:cNvPr id="18437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18438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699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 dirty="0" err="1">
                <a:latin typeface="Trebuchet MS" pitchFamily="34" charset="0"/>
                <a:ea typeface="Levenim MT"/>
                <a:cs typeface="Levenim MT"/>
              </a:rPr>
              <a:t>Analisis</a:t>
            </a:r>
            <a:r>
              <a:rPr lang="es-AR" sz="4000" b="1" u="none" dirty="0">
                <a:latin typeface="Trebuchet MS" pitchFamily="34" charset="0"/>
                <a:ea typeface="Levenim MT"/>
                <a:cs typeface="Levenim MT"/>
              </a:rPr>
              <a:t> de situación (5 </a:t>
            </a:r>
            <a:r>
              <a:rPr lang="es-AR" sz="4000" b="1" u="none" dirty="0" err="1">
                <a:latin typeface="Trebuchet MS" pitchFamily="34" charset="0"/>
                <a:ea typeface="Levenim MT"/>
                <a:cs typeface="Levenim MT"/>
              </a:rPr>
              <a:t>C’s</a:t>
            </a:r>
            <a:r>
              <a:rPr lang="es-AR" sz="4000" b="1" u="none" dirty="0">
                <a:latin typeface="Trebuchet MS" pitchFamily="34" charset="0"/>
                <a:ea typeface="Levenim MT"/>
                <a:cs typeface="Levenim MT"/>
              </a:rPr>
              <a:t>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1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503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 dirty="0">
                <a:latin typeface="Calibri" pitchFamily="34" charset="0"/>
              </a:rPr>
              <a:t>Colaboradores: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>
                <a:latin typeface="Calibri" pitchFamily="34" charset="0"/>
              </a:rPr>
              <a:t>Apoyo policial en los diferentes distritos.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>
                <a:latin typeface="Calibri" pitchFamily="34" charset="0"/>
              </a:rPr>
              <a:t>Ministerio o Secretaría de Seguridad.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>
                <a:latin typeface="Calibri" pitchFamily="34" charset="0"/>
              </a:rPr>
              <a:t>Empresas de telefonía celular.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>
                <a:latin typeface="Calibri" pitchFamily="34" charset="0"/>
              </a:rPr>
              <a:t>Internet.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>
                <a:latin typeface="Calibri" pitchFamily="34" charset="0"/>
              </a:rPr>
              <a:t>Portales de venta (BB, </a:t>
            </a:r>
            <a:r>
              <a:rPr lang="es-AR" sz="3600" u="none" dirty="0" err="1">
                <a:latin typeface="Calibri" pitchFamily="34" charset="0"/>
              </a:rPr>
              <a:t>Android</a:t>
            </a:r>
            <a:r>
              <a:rPr lang="es-AR" sz="3600" u="none" dirty="0">
                <a:latin typeface="Calibri" pitchFamily="34" charset="0"/>
              </a:rPr>
              <a:t>, </a:t>
            </a:r>
            <a:r>
              <a:rPr lang="es-AR" sz="3600" u="none" dirty="0" err="1">
                <a:latin typeface="Calibri" pitchFamily="34" charset="0"/>
              </a:rPr>
              <a:t>iOS</a:t>
            </a:r>
            <a:r>
              <a:rPr lang="es-AR" sz="3600" u="none" dirty="0">
                <a:latin typeface="Calibri" pitchFamily="34" charset="0"/>
              </a:rPr>
              <a:t>).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 err="1">
                <a:latin typeface="Calibri" pitchFamily="34" charset="0"/>
              </a:rPr>
              <a:t>Hosting</a:t>
            </a:r>
            <a:r>
              <a:rPr lang="es-AR" sz="3600" u="none" dirty="0">
                <a:latin typeface="Calibri" pitchFamily="34" charset="0"/>
              </a:rPr>
              <a:t>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>
                <a:latin typeface="Calibri" pitchFamily="34" charset="0"/>
              </a:rPr>
              <a:t>Consumidor.</a:t>
            </a:r>
          </a:p>
        </p:txBody>
      </p:sp>
      <p:sp>
        <p:nvSpPr>
          <p:cNvPr id="29702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9703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627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 dirty="0" err="1" smtClean="0">
                <a:latin typeface="Trebuchet MS" pitchFamily="34" charset="0"/>
                <a:ea typeface="Levenim MT"/>
                <a:cs typeface="Levenim MT"/>
              </a:rPr>
              <a:t>Analisis</a:t>
            </a:r>
            <a:r>
              <a:rPr lang="es-AR" sz="4000" b="1" u="none" dirty="0" smtClean="0">
                <a:latin typeface="Trebuchet MS" pitchFamily="34" charset="0"/>
                <a:ea typeface="Levenim MT"/>
                <a:cs typeface="Levenim MT"/>
              </a:rPr>
              <a:t> de situación (5 </a:t>
            </a:r>
            <a:r>
              <a:rPr lang="es-AR" sz="4000" b="1" u="none" dirty="0" err="1" smtClean="0">
                <a:latin typeface="Trebuchet MS" pitchFamily="34" charset="0"/>
                <a:ea typeface="Levenim MT"/>
                <a:cs typeface="Levenim MT"/>
              </a:rPr>
              <a:t>C’s</a:t>
            </a:r>
            <a:r>
              <a:rPr lang="es-AR" sz="4000" b="1" u="none" dirty="0" smtClean="0">
                <a:latin typeface="Trebuchet MS" pitchFamily="34" charset="0"/>
                <a:ea typeface="Levenim MT"/>
                <a:cs typeface="Levenim MT"/>
              </a:rPr>
              <a:t>)</a:t>
            </a:r>
            <a:endParaRPr lang="es-AR" sz="4000" b="1" u="none" dirty="0">
              <a:latin typeface="Trebuchet MS" pitchFamily="34" charset="0"/>
              <a:ea typeface="Levenim MT"/>
              <a:cs typeface="Levenim M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29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 dirty="0" smtClean="0">
                <a:latin typeface="Calibri" pitchFamily="34" charset="0"/>
              </a:rPr>
              <a:t>Clientes:</a:t>
            </a:r>
            <a:endParaRPr lang="es-AR" sz="3600" b="1" dirty="0" smtClean="0">
              <a:latin typeface="Calibri" pitchFamily="34" charset="0"/>
            </a:endParaRPr>
          </a:p>
          <a:p>
            <a:r>
              <a:rPr lang="es-AR" sz="3600" b="1" u="none" dirty="0" smtClean="0">
                <a:latin typeface="Calibri" pitchFamily="34" charset="0"/>
              </a:rPr>
              <a:t>Acceso </a:t>
            </a:r>
            <a:r>
              <a:rPr lang="es-AR" sz="3600" b="1" u="none" dirty="0">
                <a:latin typeface="Calibri" pitchFamily="34" charset="0"/>
              </a:rPr>
              <a:t>Masivo:</a:t>
            </a:r>
            <a:r>
              <a:rPr lang="es-AR" sz="3600" u="none" dirty="0">
                <a:latin typeface="Calibri" pitchFamily="34" charset="0"/>
              </a:rPr>
              <a:t> Ciudadano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>
                <a:latin typeface="Calibri" pitchFamily="34" charset="0"/>
              </a:rPr>
              <a:t>Gratuito</a:t>
            </a:r>
            <a:r>
              <a:rPr lang="es-AR" sz="3600" u="none" dirty="0" smtClean="0">
                <a:latin typeface="Calibri" pitchFamily="34" charset="0"/>
              </a:rPr>
              <a:t>. Fácil </a:t>
            </a:r>
            <a:r>
              <a:rPr lang="es-AR" sz="3600" u="none" dirty="0">
                <a:latin typeface="Calibri" pitchFamily="34" charset="0"/>
              </a:rPr>
              <a:t>Acceso.</a:t>
            </a:r>
          </a:p>
          <a:p>
            <a:r>
              <a:rPr lang="es-AR" sz="3600" b="1" u="none" dirty="0">
                <a:latin typeface="Calibri" pitchFamily="34" charset="0"/>
              </a:rPr>
              <a:t>Planes según Necesidades Específicas:</a:t>
            </a:r>
            <a:r>
              <a:rPr lang="es-AR" sz="3600" u="none" dirty="0">
                <a:latin typeface="Calibri" pitchFamily="34" charset="0"/>
              </a:rPr>
              <a:t> Empresarial o Familiar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>
                <a:latin typeface="Calibri" pitchFamily="34" charset="0"/>
              </a:rPr>
              <a:t>5 $ARS (90.000 usuarios en 36 meses)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>
                <a:latin typeface="Calibri" pitchFamily="34" charset="0"/>
              </a:rPr>
              <a:t>Monitoreo Periódico.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>
                <a:latin typeface="Calibri" pitchFamily="34" charset="0"/>
              </a:rPr>
              <a:t>Alarmas de Zona Peligrosa.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>
                <a:latin typeface="Calibri" pitchFamily="34" charset="0"/>
              </a:rPr>
              <a:t>Esquema de </a:t>
            </a:r>
            <a:r>
              <a:rPr lang="es-AR" sz="3600" u="none" dirty="0" err="1">
                <a:latin typeface="Calibri" pitchFamily="34" charset="0"/>
              </a:rPr>
              <a:t>Check-Points</a:t>
            </a:r>
            <a:r>
              <a:rPr lang="es-AR" sz="3600" u="none" dirty="0">
                <a:latin typeface="Calibri" pitchFamily="34" charset="0"/>
              </a:rPr>
              <a:t>.</a:t>
            </a:r>
          </a:p>
        </p:txBody>
      </p:sp>
      <p:sp>
        <p:nvSpPr>
          <p:cNvPr id="26630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6631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627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 dirty="0" err="1" smtClean="0">
                <a:latin typeface="Trebuchet MS" pitchFamily="34" charset="0"/>
                <a:ea typeface="Levenim MT"/>
                <a:cs typeface="Levenim MT"/>
              </a:rPr>
              <a:t>Analisis</a:t>
            </a:r>
            <a:r>
              <a:rPr lang="es-AR" sz="4000" b="1" u="none" dirty="0" smtClean="0">
                <a:latin typeface="Trebuchet MS" pitchFamily="34" charset="0"/>
                <a:ea typeface="Levenim MT"/>
                <a:cs typeface="Levenim MT"/>
              </a:rPr>
              <a:t> de situación (5 </a:t>
            </a:r>
            <a:r>
              <a:rPr lang="es-AR" sz="4000" b="1" u="none" dirty="0" err="1" smtClean="0">
                <a:latin typeface="Trebuchet MS" pitchFamily="34" charset="0"/>
                <a:ea typeface="Levenim MT"/>
                <a:cs typeface="Levenim MT"/>
              </a:rPr>
              <a:t>C’s</a:t>
            </a:r>
            <a:r>
              <a:rPr lang="es-AR" sz="4000" b="1" u="none" dirty="0" smtClean="0">
                <a:latin typeface="Trebuchet MS" pitchFamily="34" charset="0"/>
                <a:ea typeface="Levenim MT"/>
                <a:cs typeface="Levenim MT"/>
              </a:rPr>
              <a:t>)</a:t>
            </a:r>
            <a:endParaRPr lang="es-AR" sz="4000" b="1" u="none" dirty="0">
              <a:latin typeface="Trebuchet MS" pitchFamily="34" charset="0"/>
              <a:ea typeface="Levenim MT"/>
              <a:cs typeface="Levenim M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29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 dirty="0" smtClean="0">
                <a:latin typeface="Calibri" pitchFamily="34" charset="0"/>
              </a:rPr>
              <a:t>Competidores: Servicio de 911</a:t>
            </a:r>
            <a:endParaRPr lang="es-AR" sz="3600" b="1" dirty="0" smtClean="0">
              <a:latin typeface="Calibri" pitchFamily="34" charset="0"/>
            </a:endParaRPr>
          </a:p>
          <a:p>
            <a:r>
              <a:rPr lang="es-AR" sz="3600" b="1" u="none" dirty="0" smtClean="0">
                <a:latin typeface="Calibri" pitchFamily="34" charset="0"/>
              </a:rPr>
              <a:t>Fortalezas:</a:t>
            </a:r>
            <a:endParaRPr lang="es-AR" sz="3600" u="none" dirty="0">
              <a:latin typeface="Calibri" pitchFamily="34" charset="0"/>
            </a:endParaRP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 smtClean="0">
                <a:latin typeface="Calibri" pitchFamily="34" charset="0"/>
              </a:rPr>
              <a:t>Único requisito: Poseer un teléfono</a:t>
            </a:r>
            <a:r>
              <a:rPr lang="es-AR" sz="3600" u="none" dirty="0" smtClean="0">
                <a:latin typeface="Calibri" pitchFamily="34" charset="0"/>
              </a:rPr>
              <a:t>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 smtClean="0">
                <a:latin typeface="Calibri" pitchFamily="34" charset="0"/>
              </a:rPr>
              <a:t>Fuertemente instalado en la sociedad.</a:t>
            </a:r>
            <a:endParaRPr lang="es-AR" sz="3600" u="none" dirty="0">
              <a:latin typeface="Calibri" pitchFamily="34" charset="0"/>
            </a:endParaRPr>
          </a:p>
          <a:p>
            <a:r>
              <a:rPr lang="es-AR" sz="3600" b="1" u="none" dirty="0" smtClean="0">
                <a:latin typeface="Calibri" pitchFamily="34" charset="0"/>
              </a:rPr>
              <a:t>Debilidades:</a:t>
            </a:r>
            <a:endParaRPr lang="es-AR" sz="3600" u="none" dirty="0">
              <a:latin typeface="Calibri" pitchFamily="34" charset="0"/>
            </a:endParaRP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200" u="none" dirty="0" smtClean="0">
                <a:latin typeface="Calibri" pitchFamily="34" charset="0"/>
              </a:rPr>
              <a:t>Requiere tiempo para saber necesidades.</a:t>
            </a:r>
            <a:endParaRPr lang="es-AR" sz="3200" u="none" dirty="0">
              <a:latin typeface="Calibri" pitchFamily="34" charset="0"/>
            </a:endParaRP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 smtClean="0">
                <a:latin typeface="Calibri" pitchFamily="34" charset="0"/>
              </a:rPr>
              <a:t>Tiempos de respuesta lentos.</a:t>
            </a:r>
            <a:endParaRPr lang="es-AR" sz="3600" u="none" dirty="0">
              <a:latin typeface="Calibri" pitchFamily="34" charset="0"/>
            </a:endParaRP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 smtClean="0">
                <a:latin typeface="Calibri" pitchFamily="34" charset="0"/>
              </a:rPr>
              <a:t>Efectividad del servicio recae en la lucidez del cliente.</a:t>
            </a:r>
            <a:endParaRPr lang="es-AR" sz="3600" u="none" dirty="0">
              <a:latin typeface="Calibri" pitchFamily="34" charset="0"/>
            </a:endParaRPr>
          </a:p>
        </p:txBody>
      </p:sp>
      <p:sp>
        <p:nvSpPr>
          <p:cNvPr id="26630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6631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627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 dirty="0" err="1" smtClean="0">
                <a:latin typeface="Trebuchet MS" pitchFamily="34" charset="0"/>
                <a:ea typeface="Levenim MT"/>
                <a:cs typeface="Levenim MT"/>
              </a:rPr>
              <a:t>Analisis</a:t>
            </a:r>
            <a:r>
              <a:rPr lang="es-AR" sz="4000" b="1" u="none" dirty="0" smtClean="0">
                <a:latin typeface="Trebuchet MS" pitchFamily="34" charset="0"/>
                <a:ea typeface="Levenim MT"/>
                <a:cs typeface="Levenim MT"/>
              </a:rPr>
              <a:t> de situación (5 </a:t>
            </a:r>
            <a:r>
              <a:rPr lang="es-AR" sz="4000" b="1" u="none" dirty="0" err="1" smtClean="0">
                <a:latin typeface="Trebuchet MS" pitchFamily="34" charset="0"/>
                <a:ea typeface="Levenim MT"/>
                <a:cs typeface="Levenim MT"/>
              </a:rPr>
              <a:t>C’s</a:t>
            </a:r>
            <a:r>
              <a:rPr lang="es-AR" sz="4000" b="1" u="none" dirty="0" smtClean="0">
                <a:latin typeface="Trebuchet MS" pitchFamily="34" charset="0"/>
                <a:ea typeface="Levenim MT"/>
                <a:cs typeface="Levenim MT"/>
              </a:rPr>
              <a:t>)</a:t>
            </a:r>
            <a:endParaRPr lang="es-AR" sz="4000" b="1" u="none" dirty="0">
              <a:latin typeface="Trebuchet MS" pitchFamily="34" charset="0"/>
              <a:ea typeface="Levenim MT"/>
              <a:cs typeface="Levenim M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29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 dirty="0" smtClean="0">
                <a:latin typeface="Calibri" pitchFamily="34" charset="0"/>
              </a:rPr>
              <a:t>Clima / Contexto: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 smtClean="0">
                <a:latin typeface="Calibri" pitchFamily="34" charset="0"/>
              </a:rPr>
              <a:t>Alta sensación de inseguridad.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 smtClean="0">
                <a:latin typeface="Calibri" pitchFamily="34" charset="0"/>
              </a:rPr>
              <a:t>Falta de respuestas efectivas ante un delito.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 smtClean="0">
                <a:latin typeface="Calibri" pitchFamily="34" charset="0"/>
              </a:rPr>
              <a:t>Crecimiento del mercado de </a:t>
            </a:r>
            <a:r>
              <a:rPr lang="es-AR" sz="3600" u="none" dirty="0" err="1" smtClean="0">
                <a:latin typeface="Calibri" pitchFamily="34" charset="0"/>
              </a:rPr>
              <a:t>smartphones</a:t>
            </a:r>
            <a:r>
              <a:rPr lang="es-AR" sz="3600" u="none" dirty="0" smtClean="0">
                <a:latin typeface="Calibri" pitchFamily="34" charset="0"/>
              </a:rPr>
              <a:t>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 smtClean="0">
                <a:latin typeface="Calibri" pitchFamily="34" charset="0"/>
              </a:rPr>
              <a:t>Gobierno de CABA </a:t>
            </a:r>
            <a:r>
              <a:rPr lang="es-AR" sz="3600" u="none" dirty="0" err="1" smtClean="0">
                <a:latin typeface="Calibri" pitchFamily="34" charset="0"/>
              </a:rPr>
              <a:t>intersado</a:t>
            </a:r>
            <a:r>
              <a:rPr lang="es-AR" sz="3600" u="none" dirty="0" smtClean="0">
                <a:latin typeface="Calibri" pitchFamily="34" charset="0"/>
              </a:rPr>
              <a:t> en este tipo de soluciones.</a:t>
            </a:r>
          </a:p>
        </p:txBody>
      </p:sp>
      <p:sp>
        <p:nvSpPr>
          <p:cNvPr id="26630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6631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</TotalTime>
  <Words>865</Words>
  <Application>Microsoft Office PowerPoint</Application>
  <PresentationFormat>Presentación en pantalla (4:3)</PresentationFormat>
  <Paragraphs>137</Paragraphs>
  <Slides>19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Tema de Office</vt:lpstr>
      <vt:lpstr>Seguridad para Todos</vt:lpstr>
      <vt:lpstr>Panic Dial Button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Panic Dial Button</vt:lpstr>
    </vt:vector>
  </TitlesOfParts>
  <Company>Atento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Muñoz Facorro, Juan Martin</dc:creator>
  <cp:lastModifiedBy>Sir Agoos</cp:lastModifiedBy>
  <cp:revision>80</cp:revision>
  <dcterms:created xsi:type="dcterms:W3CDTF">2012-04-17T14:31:48Z</dcterms:created>
  <dcterms:modified xsi:type="dcterms:W3CDTF">2012-06-20T16:35:05Z</dcterms:modified>
</cp:coreProperties>
</file>