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3" r:id="rId4"/>
    <p:sldId id="267" r:id="rId5"/>
    <p:sldId id="265" r:id="rId6"/>
    <p:sldId id="271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73" r:id="rId15"/>
    <p:sldId id="274" r:id="rId16"/>
    <p:sldId id="275" r:id="rId17"/>
    <p:sldId id="276" r:id="rId18"/>
    <p:sldId id="298" r:id="rId19"/>
    <p:sldId id="264" r:id="rId20"/>
    <p:sldId id="284" r:id="rId21"/>
    <p:sldId id="290" r:id="rId22"/>
    <p:sldId id="283" r:id="rId23"/>
    <p:sldId id="286" r:id="rId24"/>
    <p:sldId id="289" r:id="rId25"/>
    <p:sldId id="287" r:id="rId26"/>
    <p:sldId id="288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61" r:id="rId35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262912"/>
        <c:axId val="91263488"/>
      </c:scatterChart>
      <c:valAx>
        <c:axId val="9126291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ES"/>
          </a:p>
        </c:txPr>
        <c:crossAx val="91263488"/>
        <c:crosses val="autoZero"/>
        <c:crossBetween val="midCat"/>
        <c:majorUnit val="1"/>
      </c:valAx>
      <c:valAx>
        <c:axId val="912634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ES"/>
          </a:p>
        </c:txPr>
        <c:crossAx val="91262912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91E0008F-A703-4D43-950C-EFDEDE4916DD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64CC5390-9431-4174-9490-58C1E72F0AE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1384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E5089-1667-4FD5-8AD2-9C592F29CD2A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8EE25-5342-4944-9CD1-728105F61D40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66188-C5C6-469F-B51D-474FA870D55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D10F2-AF12-46E0-B7ED-2925AFEDEE3C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49BF9-1824-4369-8DAF-C2F3A1031C9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4505-4FAD-4E26-AE32-2EDE43C450FB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848B9-01ED-4F49-9074-DE885D1A07C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5C252-BE25-48C6-9CA3-C7B924FF172A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630C5-4281-4EB2-BE13-28FE72BAD9F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23779-E2A3-41AF-A4D4-A9C66960C537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6333E-91BF-4AEB-9823-D1DB76768AF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8EF6B-295B-4A87-BA02-B75720A30D35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7E040-9B26-4378-8B25-D37401EDD01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23932-665E-4DA0-AB02-FD4207328EBB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B8B49-362F-43AE-9A3A-6120081F463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BA1E-A3BA-43EA-A82D-9E63ED894139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74510-2618-427C-A263-CE3449F16E9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4B370-D052-45CF-8C0A-3473516F1A1B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504CF-F0F5-4F7E-A115-FAFCAB8779F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3D48-A92F-446E-AEE9-6121461F33C6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DBD2F-F890-4EFC-BC0F-91F3A16813B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2BE2-C7AE-4287-A7E4-00C92CAC3EC9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EC63F-53D5-4F22-A4F4-287EC3911FC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884B5C-C3E3-4822-8E99-46EA02E470C1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7A8EE5-51F9-4259-A6B5-4614FE31993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7388" y="908050"/>
            <a:ext cx="7847012" cy="936625"/>
          </a:xfrm>
        </p:spPr>
        <p:txBody>
          <a:bodyPr/>
          <a:lstStyle/>
          <a:p>
            <a:pPr eaLnBrk="1" hangingPunct="1"/>
            <a:r>
              <a:rPr lang="es-AR" smtClean="0">
                <a:latin typeface="Aharoni"/>
                <a:ea typeface="Aharoni"/>
                <a:cs typeface="Aharoni"/>
              </a:rPr>
              <a:t>Seguridad para Todos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3288" y="404813"/>
            <a:ext cx="7416800" cy="503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688" y="1916113"/>
            <a:ext cx="41862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66775" y="5876925"/>
            <a:ext cx="7488238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7388" y="4437063"/>
            <a:ext cx="7847012" cy="936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u="none" dirty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lang="es-AR" sz="4400" u="none" dirty="0">
              <a:solidFill>
                <a:srgbClr val="C0000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7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6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Producto: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Versiones para distintas plataformas.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b="1" u="none">
                <a:latin typeface="Calibri" pitchFamily="34" charset="0"/>
              </a:rPr>
              <a:t>Acceso Masivo</a:t>
            </a:r>
            <a:r>
              <a:rPr lang="es-AR" sz="3400" u="none">
                <a:latin typeface="Calibri" pitchFamily="34" charset="0"/>
              </a:rPr>
              <a:t>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Gratuito. Fácil acceso.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b="1" u="none">
                <a:latin typeface="Calibri" pitchFamily="34" charset="0"/>
              </a:rPr>
              <a:t>Necesidades Específicas</a:t>
            </a:r>
            <a:r>
              <a:rPr lang="es-AR" sz="3400" u="none">
                <a:latin typeface="Calibri" pitchFamily="34" charset="0"/>
              </a:rPr>
              <a:t>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5$ARS (90.000 usuarios en 36 meses).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Monitoreo periódico.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Alarmas en zonas peligrosas.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Esquema de check-points.</a:t>
            </a:r>
          </a:p>
        </p:txBody>
      </p:sp>
      <p:sp>
        <p:nvSpPr>
          <p:cNvPr id="2458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458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60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Precio: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Ciudadano:</a:t>
            </a:r>
          </a:p>
          <a:p>
            <a:pPr marL="1028700" lvl="1" indent="-571500"/>
            <a:r>
              <a:rPr lang="es-AR" sz="3600" u="none">
                <a:latin typeface="Calibri" pitchFamily="34" charset="0"/>
              </a:rPr>
              <a:t>		- Descarga gratuita.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Versiones Empresarial o Familiar:</a:t>
            </a:r>
          </a:p>
          <a:p>
            <a:pPr marL="1485900" lvl="2" indent="-571500"/>
            <a:r>
              <a:rPr lang="es-AR" sz="3600" u="none">
                <a:latin typeface="Calibri" pitchFamily="34" charset="0"/>
              </a:rPr>
              <a:t>		- 5 $ARS.</a:t>
            </a:r>
          </a:p>
          <a:p>
            <a:endParaRPr lang="es-AR" sz="3600" b="1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560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560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Promoción: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Sitio Web del producto.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Google Ads.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Vía pública y televisión.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Redes sociales.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Boca a boca.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Promoción por parte de parte del Ministerio de Seguridad en caso de ser uno de los colaboradores.</a:t>
            </a:r>
            <a:endParaRPr lang="es-AR" sz="3600" u="none">
              <a:latin typeface="Calibri" pitchFamily="34" charset="0"/>
            </a:endParaRPr>
          </a:p>
        </p:txBody>
      </p:sp>
      <p:sp>
        <p:nvSpPr>
          <p:cNvPr id="2662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65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Plaza (Mercado):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Portales de contenidos de: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Android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IOS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BlackBerry OS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Empresas de Telefonía 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Aplicación predeterminada.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765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765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67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qué ahora?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24% de la población Argentina  posee un smartphone.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Este porcentaje se encuentra en crecimiento constante.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Los propietarios de smartphone dependen cada vez más de sus dispositivos.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smartphone siempre está encendido.</a:t>
            </a:r>
          </a:p>
        </p:txBody>
      </p:sp>
      <p:sp>
        <p:nvSpPr>
          <p:cNvPr id="2867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867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69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qué en Argentina?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Actualmente hay una gran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Altos índices de delincuencia, los cuales están en aumento.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No existe una herramienta rápida y eficaz para resolver una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servicio de emergencias más similar es el 911.</a:t>
            </a:r>
          </a:p>
        </p:txBody>
      </p:sp>
      <p:sp>
        <p:nvSpPr>
          <p:cNvPr id="2970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970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2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que no el 911?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Requiere en promedio 1 minuto de obtención de información por parte del operador.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Se registran un porcentaje muy alto de emergencias falsas y bromas.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Al ser una comunicación verbal puede no ser concisa y correcta.</a:t>
            </a:r>
          </a:p>
        </p:txBody>
      </p:sp>
      <p:sp>
        <p:nvSpPr>
          <p:cNvPr id="3072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072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74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que Dial Panic Button?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El proceso es simple, rápido y efectivo.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Herramienta de Localización y búsqueda de información aportada por el smartphone y no por la persona en situación de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Utilizado por usuarios registrados </a:t>
            </a:r>
            <a:r>
              <a:rPr lang="es-AR" sz="3400" u="none">
                <a:latin typeface="Calibri" pitchFamily="34" charset="0"/>
                <a:sym typeface="Wingdings" pitchFamily="2" charset="2"/>
              </a:rPr>
              <a:t></a:t>
            </a:r>
            <a:r>
              <a:rPr lang="es-AR" sz="3400" u="none">
                <a:latin typeface="Calibri" pitchFamily="34" charset="0"/>
              </a:rPr>
              <a:t> uso correcto y serio del servicio.</a:t>
            </a:r>
          </a:p>
        </p:txBody>
      </p:sp>
      <p:sp>
        <p:nvSpPr>
          <p:cNvPr id="3174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3175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/>
          <p:cNvSpPr txBox="1">
            <a:spLocks/>
          </p:cNvSpPr>
          <p:nvPr/>
        </p:nvSpPr>
        <p:spPr bwMode="auto">
          <a:xfrm>
            <a:off x="5148263" y="239713"/>
            <a:ext cx="39608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smtClean="0">
                <a:latin typeface="Trebuchet MS" pitchFamily="34" charset="0"/>
              </a:rPr>
              <a:t>Estimación de ventas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5$ARS (90.000 usuarios en 36 meses)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Valor medio mensual:</a:t>
            </a:r>
          </a:p>
          <a:p>
            <a:pPr lvl="3"/>
            <a:r>
              <a:rPr lang="es-AR" sz="3600" u="none" dirty="0" smtClean="0">
                <a:latin typeface="Calibri" pitchFamily="34" charset="0"/>
              </a:rPr>
              <a:t>5 * 90.000 / 36 = </a:t>
            </a:r>
            <a:r>
              <a:rPr lang="es-AR" sz="3600" b="1" u="none" dirty="0" smtClean="0">
                <a:latin typeface="Calibri" pitchFamily="34" charset="0"/>
              </a:rPr>
              <a:t>12.500</a:t>
            </a:r>
            <a:r>
              <a:rPr lang="es-AR" sz="3600" u="none" dirty="0" smtClean="0">
                <a:latin typeface="Calibri" pitchFamily="34" charset="0"/>
              </a:rPr>
              <a:t> $ARS / mes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Distribución no uniforme, variando entre </a:t>
            </a:r>
            <a:r>
              <a:rPr lang="es-AR" sz="3600" b="1" u="none" dirty="0" smtClean="0">
                <a:latin typeface="Calibri" pitchFamily="34" charset="0"/>
              </a:rPr>
              <a:t>2.500</a:t>
            </a:r>
            <a:r>
              <a:rPr lang="es-AR" sz="3600" u="none" dirty="0" smtClean="0">
                <a:latin typeface="Calibri" pitchFamily="34" charset="0"/>
              </a:rPr>
              <a:t> y </a:t>
            </a:r>
            <a:r>
              <a:rPr lang="es-AR" sz="3600" b="1" u="none" dirty="0" smtClean="0">
                <a:latin typeface="Calibri" pitchFamily="34" charset="0"/>
              </a:rPr>
              <a:t>20.000</a:t>
            </a:r>
            <a:r>
              <a:rPr lang="es-AR" sz="3600" u="none" dirty="0" smtClean="0">
                <a:latin typeface="Calibri" pitchFamily="34" charset="0"/>
              </a:rPr>
              <a:t> $ARS / mes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El </a:t>
            </a:r>
            <a:r>
              <a:rPr lang="es-AR" sz="3600" b="1" u="none" dirty="0" smtClean="0">
                <a:latin typeface="Calibri" pitchFamily="34" charset="0"/>
              </a:rPr>
              <a:t>pico de ventas</a:t>
            </a:r>
            <a:r>
              <a:rPr lang="es-AR" sz="3600" u="none" dirty="0" smtClean="0">
                <a:latin typeface="Calibri" pitchFamily="34" charset="0"/>
              </a:rPr>
              <a:t> será alcanzado en aproximadamente </a:t>
            </a:r>
            <a:r>
              <a:rPr lang="es-AR" sz="3600" b="1" u="none" dirty="0" smtClean="0">
                <a:latin typeface="Calibri" pitchFamily="34" charset="0"/>
              </a:rPr>
              <a:t>1 año y medio</a:t>
            </a:r>
            <a:r>
              <a:rPr lang="es-AR" sz="3600" u="none" dirty="0" smtClean="0">
                <a:latin typeface="Calibri" pitchFamily="34" charset="0"/>
              </a:rPr>
              <a:t>.</a:t>
            </a:r>
            <a:endParaRPr lang="es-AR" sz="3600" u="none" dirty="0"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360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77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Flujo de Caja Estimado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77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277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1 Título"/>
          <p:cNvSpPr txBox="1">
            <a:spLocks/>
          </p:cNvSpPr>
          <p:nvPr/>
        </p:nvSpPr>
        <p:spPr bwMode="auto">
          <a:xfrm>
            <a:off x="1660525" y="836613"/>
            <a:ext cx="58229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¿Quiénes Somos?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19 CuadroTexto"/>
          <p:cNvSpPr txBox="1">
            <a:spLocks noChangeArrowheads="1"/>
          </p:cNvSpPr>
          <p:nvPr/>
        </p:nvSpPr>
        <p:spPr bwMode="auto">
          <a:xfrm>
            <a:off x="373063" y="1989138"/>
            <a:ext cx="83978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AR" sz="3600" u="none">
                <a:latin typeface="Calibri" pitchFamily="34" charset="0"/>
              </a:rPr>
              <a:t>Somos una organización joven que se propone ofrecer un </a:t>
            </a:r>
            <a:r>
              <a:rPr lang="es-AR" sz="3600" b="1" u="none">
                <a:latin typeface="Calibri" pitchFamily="34" charset="0"/>
              </a:rPr>
              <a:t>método</a:t>
            </a:r>
            <a:r>
              <a:rPr lang="es-AR" sz="3600" u="none">
                <a:latin typeface="Calibri" pitchFamily="34" charset="0"/>
              </a:rPr>
              <a:t> </a:t>
            </a:r>
            <a:r>
              <a:rPr lang="es-AR" sz="3600" b="1" u="none">
                <a:latin typeface="Calibri" pitchFamily="34" charset="0"/>
              </a:rPr>
              <a:t>alternativo</a:t>
            </a:r>
            <a:r>
              <a:rPr lang="es-AR" sz="3600" u="none">
                <a:latin typeface="Calibri" pitchFamily="34" charset="0"/>
              </a:rPr>
              <a:t>, </a:t>
            </a:r>
            <a:r>
              <a:rPr lang="es-AR" sz="3600" b="1" u="none">
                <a:latin typeface="Calibri" pitchFamily="34" charset="0"/>
              </a:rPr>
              <a:t>superior</a:t>
            </a:r>
            <a:r>
              <a:rPr lang="es-AR" sz="3600" u="none">
                <a:latin typeface="Calibri" pitchFamily="34" charset="0"/>
              </a:rPr>
              <a:t> y más </a:t>
            </a:r>
            <a:r>
              <a:rPr lang="es-AR" sz="3600" b="1" u="none">
                <a:latin typeface="Calibri" pitchFamily="34" charset="0"/>
              </a:rPr>
              <a:t>eficiente</a:t>
            </a:r>
            <a:r>
              <a:rPr lang="es-AR" sz="3600" u="none">
                <a:latin typeface="Calibri" pitchFamily="34" charset="0"/>
              </a:rPr>
              <a:t> a los servicios ya existentes de emergencias, que garantice </a:t>
            </a:r>
            <a:r>
              <a:rPr lang="es-AR" sz="3600" b="1" u="none">
                <a:latin typeface="Calibri" pitchFamily="34" charset="0"/>
              </a:rPr>
              <a:t>prevenir</a:t>
            </a:r>
            <a:r>
              <a:rPr lang="es-AR" sz="3600" u="none">
                <a:latin typeface="Calibri" pitchFamily="34" charset="0"/>
              </a:rPr>
              <a:t> y actuar rápidamente ante eventuales </a:t>
            </a:r>
            <a:r>
              <a:rPr lang="es-AR" sz="3600" b="1" u="none">
                <a:latin typeface="Calibri" pitchFamily="34" charset="0"/>
              </a:rPr>
              <a:t>situaciones de inseguridad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</a:t>
            </a:r>
          </a:p>
        </p:txBody>
      </p:sp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4967287"/>
          </a:xfrm>
        </p:spPr>
        <p:txBody>
          <a:bodyPr/>
          <a:lstStyle/>
          <a:p>
            <a:pPr eaLnBrk="1" hangingPunct="1"/>
            <a:r>
              <a:rPr lang="es-MX" sz="3600" b="1" smtClean="0"/>
              <a:t>Aplicación cliente para celulares</a:t>
            </a:r>
          </a:p>
          <a:p>
            <a:pPr lvl="1" eaLnBrk="1" hangingPunct="1"/>
            <a:r>
              <a:rPr lang="es-AR" sz="3400" smtClean="0"/>
              <a:t>La aplicación contiene el botón de pánico.</a:t>
            </a:r>
          </a:p>
          <a:p>
            <a:pPr lvl="1" eaLnBrk="1" hangingPunct="1"/>
            <a:r>
              <a:rPr lang="es-AR" sz="3400" smtClean="0"/>
              <a:t>Se comunica con el servidor al presionar el botón de pánico enviando información del usuario.</a:t>
            </a:r>
            <a:endParaRPr lang="es-MX" sz="34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</a:t>
            </a:r>
          </a:p>
        </p:txBody>
      </p:sp>
      <p:sp>
        <p:nvSpPr>
          <p:cNvPr id="34818" name="2 Marcador de contenido"/>
          <p:cNvSpPr>
            <a:spLocks noGrp="1"/>
          </p:cNvSpPr>
          <p:nvPr>
            <p:ph idx="4294967295"/>
          </p:nvPr>
        </p:nvSpPr>
        <p:spPr>
          <a:xfrm>
            <a:off x="395288" y="1196975"/>
            <a:ext cx="8229600" cy="5327650"/>
          </a:xfrm>
        </p:spPr>
        <p:txBody>
          <a:bodyPr/>
          <a:lstStyle/>
          <a:p>
            <a:pPr eaLnBrk="1" hangingPunct="1"/>
            <a:r>
              <a:rPr lang="es-MX" sz="3400" b="1" smtClean="0"/>
              <a:t>Aplicación Servidor</a:t>
            </a:r>
          </a:p>
          <a:p>
            <a:pPr lvl="1" eaLnBrk="1" hangingPunct="1"/>
            <a:r>
              <a:rPr lang="es-MX" sz="3200" smtClean="0"/>
              <a:t>Comunicación con aplicación cliente para celulares.</a:t>
            </a:r>
          </a:p>
          <a:p>
            <a:pPr lvl="1" eaLnBrk="1" hangingPunct="1"/>
            <a:r>
              <a:rPr lang="es-MX" sz="3200" smtClean="0"/>
              <a:t>Comunicación con Aplicación web de terminal.</a:t>
            </a:r>
          </a:p>
          <a:p>
            <a:pPr lvl="1" eaLnBrk="1" hangingPunct="1"/>
            <a:r>
              <a:rPr lang="es-MX" sz="3200" smtClean="0"/>
              <a:t>Base de datos con las alertas.</a:t>
            </a:r>
            <a:endParaRPr lang="es-AR" sz="3200" smtClean="0"/>
          </a:p>
          <a:p>
            <a:pPr eaLnBrk="1" hangingPunct="1"/>
            <a:r>
              <a:rPr lang="es-MX" sz="3400" b="1" smtClean="0"/>
              <a:t>Aplicación web</a:t>
            </a:r>
            <a:r>
              <a:rPr lang="es-MX" sz="3400" smtClean="0"/>
              <a:t> </a:t>
            </a:r>
            <a:r>
              <a:rPr lang="es-MX" sz="3400" b="1" smtClean="0"/>
              <a:t>para terminales de control </a:t>
            </a:r>
          </a:p>
          <a:p>
            <a:pPr lvl="1" eaLnBrk="1" hangingPunct="1"/>
            <a:r>
              <a:rPr lang="es-MX" sz="3200" smtClean="0"/>
              <a:t>Recibe alertas desde el servidor.</a:t>
            </a:r>
          </a:p>
          <a:p>
            <a:pPr lvl="1" eaLnBrk="1" hangingPunct="1"/>
            <a:r>
              <a:rPr lang="es-MX" sz="3200" smtClean="0"/>
              <a:t>Visualiza las alertas entrantes.</a:t>
            </a:r>
            <a:endParaRPr lang="es-AR" sz="32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 (Diagrama)</a:t>
            </a:r>
          </a:p>
        </p:txBody>
      </p:sp>
      <p:pic>
        <p:nvPicPr>
          <p:cNvPr id="35842" name="3 Marcador de contenido" descr="C:\Users\Ignacio\Documents\Facu\Taller de Desarrollo de Proyectos 1\arquitectur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484313"/>
            <a:ext cx="8229600" cy="415925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 Implementada</a:t>
            </a:r>
          </a:p>
        </p:txBody>
      </p:sp>
      <p:sp>
        <p:nvSpPr>
          <p:cNvPr id="36866" name="2 Marcador de contenido"/>
          <p:cNvSpPr>
            <a:spLocks noGrp="1"/>
          </p:cNvSpPr>
          <p:nvPr>
            <p:ph idx="1"/>
          </p:nvPr>
        </p:nvSpPr>
        <p:spPr>
          <a:xfrm>
            <a:off x="250825" y="1557338"/>
            <a:ext cx="8374063" cy="4967287"/>
          </a:xfrm>
        </p:spPr>
        <p:txBody>
          <a:bodyPr/>
          <a:lstStyle/>
          <a:p>
            <a:pPr eaLnBrk="1" hangingPunct="1"/>
            <a:r>
              <a:rPr lang="es-MX" sz="3600" b="1" smtClean="0"/>
              <a:t>Aplicación cliente para celulares</a:t>
            </a:r>
          </a:p>
          <a:p>
            <a:pPr lvl="1" eaLnBrk="1" hangingPunct="1"/>
            <a:r>
              <a:rPr lang="es-AR" sz="3600" smtClean="0"/>
              <a:t>Plataforma Android.</a:t>
            </a:r>
          </a:p>
          <a:p>
            <a:pPr lvl="1" eaLnBrk="1" hangingPunct="1"/>
            <a:r>
              <a:rPr lang="es-AR" sz="3600" smtClean="0"/>
              <a:t>Lenguaje de Programación Java.</a:t>
            </a:r>
          </a:p>
          <a:p>
            <a:pPr lvl="1" eaLnBrk="1" hangingPunct="1"/>
            <a:r>
              <a:rPr lang="es-AR" sz="3600" smtClean="0"/>
              <a:t>Envía los datos por HTTP POST.</a:t>
            </a:r>
            <a:endParaRPr lang="es-AR" sz="2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 Implementada</a:t>
            </a:r>
          </a:p>
        </p:txBody>
      </p:sp>
      <p:sp>
        <p:nvSpPr>
          <p:cNvPr id="37890" name="2 Marcador de contenido"/>
          <p:cNvSpPr>
            <a:spLocks noGrp="1"/>
          </p:cNvSpPr>
          <p:nvPr>
            <p:ph idx="4294967295"/>
          </p:nvPr>
        </p:nvSpPr>
        <p:spPr>
          <a:xfrm>
            <a:off x="323850" y="1530350"/>
            <a:ext cx="8229600" cy="5067300"/>
          </a:xfrm>
        </p:spPr>
        <p:txBody>
          <a:bodyPr/>
          <a:lstStyle/>
          <a:p>
            <a:pPr eaLnBrk="1" hangingPunct="1"/>
            <a:r>
              <a:rPr lang="es-MX" sz="3600" b="1" smtClean="0"/>
              <a:t>Aplicación Servidor</a:t>
            </a:r>
          </a:p>
          <a:p>
            <a:pPr lvl="1" eaLnBrk="1" hangingPunct="1"/>
            <a:r>
              <a:rPr lang="es-MX" sz="3600" smtClean="0"/>
              <a:t>Apache.</a:t>
            </a:r>
          </a:p>
          <a:p>
            <a:pPr lvl="1" eaLnBrk="1" hangingPunct="1"/>
            <a:r>
              <a:rPr lang="es-MX" sz="3600" smtClean="0"/>
              <a:t>HTTP server push hacia app Web.</a:t>
            </a:r>
            <a:endParaRPr lang="es-AR" sz="3600" smtClean="0"/>
          </a:p>
          <a:p>
            <a:pPr eaLnBrk="1" hangingPunct="1"/>
            <a:r>
              <a:rPr lang="es-MX" sz="3600" b="1" smtClean="0"/>
              <a:t>Aplicación web</a:t>
            </a:r>
            <a:r>
              <a:rPr lang="es-MX" sz="3600" smtClean="0"/>
              <a:t> </a:t>
            </a:r>
            <a:r>
              <a:rPr lang="es-MX" sz="3600" b="1" smtClean="0"/>
              <a:t>para terminales de control </a:t>
            </a:r>
          </a:p>
          <a:p>
            <a:pPr lvl="1" eaLnBrk="1" hangingPunct="1"/>
            <a:r>
              <a:rPr lang="es-AR" sz="3600" smtClean="0"/>
              <a:t> Lenguaje de programación PHP.</a:t>
            </a:r>
          </a:p>
          <a:p>
            <a:pPr lvl="1" eaLnBrk="1" hangingPunct="1"/>
            <a:r>
              <a:rPr lang="es-AR" sz="3600" smtClean="0"/>
              <a:t> Protocolo HTTPS implementando SSL.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38914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229600" cy="4741863"/>
          </a:xfrm>
        </p:spPr>
        <p:txBody>
          <a:bodyPr/>
          <a:lstStyle/>
          <a:p>
            <a:pPr eaLnBrk="1" hangingPunct="1"/>
            <a:r>
              <a:rPr lang="es-AR" b="1" smtClean="0"/>
              <a:t>Global Positioning System (GPS)</a:t>
            </a:r>
          </a:p>
          <a:p>
            <a:pPr lvl="1" eaLnBrk="1" hangingPunct="1"/>
            <a:r>
              <a:rPr lang="es-AR" sz="3200" smtClean="0"/>
              <a:t> Ubica un objeto mediante el uso de satélites.</a:t>
            </a:r>
          </a:p>
          <a:p>
            <a:pPr lvl="1" eaLnBrk="1" hangingPunct="1"/>
            <a:r>
              <a:rPr lang="es-AR" sz="3200" smtClean="0"/>
              <a:t>Utiliza Método de Triangulación Satelital.</a:t>
            </a:r>
          </a:p>
          <a:p>
            <a:pPr eaLnBrk="1" hangingPunct="1"/>
            <a:r>
              <a:rPr lang="es-AR" b="1" smtClean="0"/>
              <a:t>Network Provider  (mediante GSM)</a:t>
            </a:r>
          </a:p>
          <a:p>
            <a:pPr lvl="1" eaLnBrk="1" hangingPunct="1"/>
            <a:r>
              <a:rPr lang="es-AR" sz="3200" smtClean="0"/>
              <a:t>Ubica un objeto mediante la localización de la torre de radiodifusión.</a:t>
            </a:r>
          </a:p>
          <a:p>
            <a:pPr lvl="1" eaLnBrk="1" hangingPunct="1"/>
            <a:r>
              <a:rPr lang="es-AR" sz="3200" smtClean="0"/>
              <a:t>Utiliza el </a:t>
            </a:r>
            <a:r>
              <a:rPr lang="es-AR" sz="3200" b="1" smtClean="0"/>
              <a:t>Cell id</a:t>
            </a:r>
            <a:r>
              <a:rPr lang="es-AR" sz="3200" smtClean="0"/>
              <a:t>, identificador de la torre de radiodifusión.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3789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z="3600" b="1" smtClean="0"/>
              <a:t>Localización al emitir señal de emergencia:</a:t>
            </a:r>
          </a:p>
          <a:p>
            <a:pPr lvl="1" eaLnBrk="1" hangingPunct="1">
              <a:defRPr/>
            </a:pPr>
            <a:r>
              <a:rPr lang="es-AR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GPS</a:t>
            </a:r>
          </a:p>
          <a:p>
            <a:pPr lvl="2" eaLnBrk="1" hangingPunct="1">
              <a:defRPr/>
            </a:pPr>
            <a:r>
              <a:rPr lang="es-AR" sz="3200" smtClean="0"/>
              <a:t>Primera opción.</a:t>
            </a:r>
          </a:p>
          <a:p>
            <a:pPr lvl="2" eaLnBrk="1" hangingPunct="1">
              <a:defRPr/>
            </a:pPr>
            <a:r>
              <a:rPr lang="es-AR" sz="3200" smtClean="0"/>
              <a:t>Más Preciso.</a:t>
            </a:r>
          </a:p>
          <a:p>
            <a:pPr lvl="2" eaLnBrk="1" hangingPunct="1">
              <a:defRPr/>
            </a:pPr>
            <a:r>
              <a:rPr lang="es-AR" sz="3200" smtClean="0"/>
              <a:t>Requiere estar al aire libre para obtener señal de gps.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z="3600" b="1" smtClean="0"/>
              <a:t>Localización al emitir señal de emergencia:</a:t>
            </a:r>
          </a:p>
          <a:p>
            <a:pPr lvl="1" eaLnBrk="1" hangingPunct="1">
              <a:defRPr/>
            </a:pPr>
            <a:r>
              <a:rPr lang="es-AR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</a:t>
            </a:r>
          </a:p>
          <a:p>
            <a:pPr lvl="2" eaLnBrk="1" hangingPunct="1">
              <a:defRPr/>
            </a:pPr>
            <a:r>
              <a:rPr lang="es-AR" sz="3200" smtClean="0"/>
              <a:t>Se utiliza al no conseguir localización por gps.</a:t>
            </a:r>
          </a:p>
          <a:p>
            <a:pPr lvl="2" eaLnBrk="1" hangingPunct="1">
              <a:defRPr/>
            </a:pPr>
            <a:r>
              <a:rPr lang="es-AR" sz="3200" smtClean="0"/>
              <a:t>Menos preciso.</a:t>
            </a:r>
          </a:p>
          <a:p>
            <a:pPr lvl="2" eaLnBrk="1" hangingPunct="1">
              <a:defRPr/>
            </a:pPr>
            <a:r>
              <a:rPr lang="es-AR" sz="3200" smtClean="0"/>
              <a:t>Utiliza GSM: disponible siempre que el smartphone tenga señal.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gratuita</a:t>
            </a:r>
          </a:p>
        </p:txBody>
      </p:sp>
      <p:sp>
        <p:nvSpPr>
          <p:cNvPr id="41986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Envío señal de emergencia:</a:t>
            </a:r>
            <a:endParaRPr lang="es-AR" sz="3400" u="none">
              <a:latin typeface="Calibri" pitchFamily="34" charset="0"/>
            </a:endParaRPr>
          </a:p>
        </p:txBody>
      </p:sp>
      <p:pic>
        <p:nvPicPr>
          <p:cNvPr id="41987" name="Picture 5" descr="MU Enviar Alerta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916113"/>
            <a:ext cx="86423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completa</a:t>
            </a:r>
          </a:p>
        </p:txBody>
      </p:sp>
      <p:sp>
        <p:nvSpPr>
          <p:cNvPr id="43010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Checkpoint:</a:t>
            </a:r>
            <a:endParaRPr lang="es-AR" sz="3400" u="none">
              <a:latin typeface="Calibri" pitchFamily="34" charset="0"/>
            </a:endParaRPr>
          </a:p>
        </p:txBody>
      </p:sp>
      <p:pic>
        <p:nvPicPr>
          <p:cNvPr id="43011" name="Picture 4" descr="MU Configurar Checkpoint_4 para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989138"/>
            <a:ext cx="8713788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1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Nuestros Objetivos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Acción de Localización </a:t>
            </a:r>
            <a:r>
              <a:rPr lang="es-AR" sz="3600" u="none">
                <a:latin typeface="Calibri" pitchFamily="34" charset="0"/>
              </a:rPr>
              <a:t>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Sincronizada con </a:t>
            </a:r>
            <a:r>
              <a:rPr lang="es-AR" sz="3600" b="1" u="none">
                <a:latin typeface="Calibri" pitchFamily="34" charset="0"/>
              </a:rPr>
              <a:t>Agentes de Seguridad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Mejorar la </a:t>
            </a:r>
            <a:r>
              <a:rPr lang="es-AR" sz="3600" b="1" u="none">
                <a:latin typeface="Calibri" pitchFamily="34" charset="0"/>
              </a:rPr>
              <a:t>Calidad de Vida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Reducir</a:t>
            </a:r>
            <a:r>
              <a:rPr lang="es-AR" sz="3600" u="none">
                <a:latin typeface="Calibri" pitchFamily="34" charset="0"/>
              </a:rPr>
              <a:t> la Criminalidad.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Accesible por la </a:t>
            </a:r>
            <a:r>
              <a:rPr lang="es-AR" sz="3600" b="1" u="none">
                <a:latin typeface="Calibri" pitchFamily="34" charset="0"/>
              </a:rPr>
              <a:t>mayoría</a:t>
            </a:r>
            <a:r>
              <a:rPr lang="es-AR" sz="3600" u="none">
                <a:latin typeface="Calibri" pitchFamily="34" charset="0"/>
              </a:rPr>
              <a:t> de la población</a:t>
            </a:r>
          </a:p>
        </p:txBody>
      </p:sp>
      <p:sp>
        <p:nvSpPr>
          <p:cNvPr id="1741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741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completa</a:t>
            </a:r>
          </a:p>
        </p:txBody>
      </p:sp>
      <p:sp>
        <p:nvSpPr>
          <p:cNvPr id="44034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destinatarios:</a:t>
            </a:r>
            <a:endParaRPr lang="es-AR" sz="3400" u="none">
              <a:latin typeface="Calibri" pitchFamily="34" charset="0"/>
            </a:endParaRPr>
          </a:p>
        </p:txBody>
      </p:sp>
      <p:pic>
        <p:nvPicPr>
          <p:cNvPr id="44035" name="Picture 4" descr="MU Configurar Destinatarios_4 para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700213"/>
            <a:ext cx="7920038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completa</a:t>
            </a:r>
          </a:p>
        </p:txBody>
      </p:sp>
      <p:sp>
        <p:nvSpPr>
          <p:cNvPr id="45058" name="2 Marcador de contenido"/>
          <p:cNvSpPr>
            <a:spLocks/>
          </p:cNvSpPr>
          <p:nvPr/>
        </p:nvSpPr>
        <p:spPr bwMode="auto">
          <a:xfrm>
            <a:off x="250825" y="981075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mensaje:</a:t>
            </a:r>
            <a:endParaRPr lang="es-AR" sz="3400" u="none">
              <a:latin typeface="Calibri" pitchFamily="34" charset="0"/>
            </a:endParaRPr>
          </a:p>
        </p:txBody>
      </p:sp>
      <p:pic>
        <p:nvPicPr>
          <p:cNvPr id="45059" name="Picture 4" descr="MU Configurar Mensaje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557338"/>
            <a:ext cx="8137525" cy="512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web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AR" sz="3600" b="1" u="sng" smtClean="0"/>
              <a:t>Sección monitoreo:</a:t>
            </a:r>
          </a:p>
          <a:p>
            <a:pPr lvl="1" eaLnBrk="1" hangingPunct="1"/>
            <a:r>
              <a:rPr lang="es-AR" sz="3200" smtClean="0"/>
              <a:t>Escucha los mensajes envíados desde el servidor.</a:t>
            </a:r>
          </a:p>
          <a:p>
            <a:pPr lvl="1" eaLnBrk="1" hangingPunct="1"/>
            <a:r>
              <a:rPr lang="es-AR" sz="3200" smtClean="0"/>
              <a:t>Muestra de forma simple y gráfica la información de una alerta.</a:t>
            </a:r>
          </a:p>
          <a:p>
            <a:pPr lvl="1" eaLnBrk="1" hangingPunct="1"/>
            <a:r>
              <a:rPr lang="es-AR" sz="3200" smtClean="0"/>
              <a:t>Permite cambiar el estado de una alerta.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web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AR" sz="3600" b="1" u="sng" smtClean="0"/>
              <a:t>Sección clientes:</a:t>
            </a:r>
          </a:p>
          <a:p>
            <a:pPr lvl="1" eaLnBrk="1" hangingPunct="1"/>
            <a:r>
              <a:rPr lang="es-AR" sz="3200" smtClean="0"/>
              <a:t>Registración. </a:t>
            </a:r>
          </a:p>
          <a:p>
            <a:pPr lvl="1" eaLnBrk="1" hangingPunct="1"/>
            <a:r>
              <a:rPr lang="es-AR" sz="3200" smtClean="0"/>
              <a:t>Links de descarga.</a:t>
            </a:r>
          </a:p>
          <a:p>
            <a:pPr lvl="1" eaLnBrk="1" hangingPunct="1"/>
            <a:r>
              <a:rPr lang="es-AR" sz="3200" smtClean="0"/>
              <a:t>Configuraciones.</a:t>
            </a:r>
          </a:p>
          <a:p>
            <a:pPr lvl="1" eaLnBrk="1" hangingPunct="1"/>
            <a:r>
              <a:rPr lang="es-AR" sz="3200" smtClean="0"/>
              <a:t>Historial de eventos.</a:t>
            </a:r>
          </a:p>
          <a:p>
            <a:pPr lvl="1" eaLnBrk="1" hangingPunct="1"/>
            <a:r>
              <a:rPr lang="es-AR" sz="3200" smtClean="0"/>
              <a:t>FAQ.</a:t>
            </a:r>
          </a:p>
          <a:p>
            <a:pPr lvl="1" eaLnBrk="1" hangingPunct="1"/>
            <a:r>
              <a:rPr lang="es-AR" sz="3200" smtClean="0"/>
              <a:t>Foros.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082" name="1 Título"/>
          <p:cNvSpPr txBox="1">
            <a:spLocks/>
          </p:cNvSpPr>
          <p:nvPr/>
        </p:nvSpPr>
        <p:spPr bwMode="auto">
          <a:xfrm>
            <a:off x="1908175" y="4149725"/>
            <a:ext cx="53276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¿Preguntas?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4" name="1 Título"/>
          <p:cNvSpPr txBox="1">
            <a:spLocks/>
          </p:cNvSpPr>
          <p:nvPr/>
        </p:nvSpPr>
        <p:spPr bwMode="auto">
          <a:xfrm>
            <a:off x="2060575" y="1341438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Muchas gracias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608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3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Nuestra Visión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395288" y="1628775"/>
            <a:ext cx="8353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Convertirnos en la </a:t>
            </a:r>
            <a:r>
              <a:rPr lang="es-AR" sz="3600" b="1" u="none">
                <a:latin typeface="Calibri" pitchFamily="34" charset="0"/>
              </a:rPr>
              <a:t>compañía líder</a:t>
            </a:r>
            <a:r>
              <a:rPr lang="es-AR" sz="3600" u="none">
                <a:latin typeface="Calibri" pitchFamily="34" charset="0"/>
              </a:rPr>
              <a:t> en materia de seguridad, elegida por la </a:t>
            </a:r>
            <a:r>
              <a:rPr lang="es-AR" sz="3600" b="1" u="none">
                <a:latin typeface="Calibri" pitchFamily="34" charset="0"/>
              </a:rPr>
              <a:t>mayoría de la población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  <p:sp>
        <p:nvSpPr>
          <p:cNvPr id="1843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843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1 Título"/>
          <p:cNvSpPr txBox="1">
            <a:spLocks/>
          </p:cNvSpPr>
          <p:nvPr/>
        </p:nvSpPr>
        <p:spPr bwMode="auto">
          <a:xfrm>
            <a:off x="971550" y="3644900"/>
            <a:ext cx="71183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Nuestra Misión</a:t>
            </a:r>
          </a:p>
        </p:txBody>
      </p:sp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395288" y="4437063"/>
            <a:ext cx="8353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Construir un sistema de seguridad </a:t>
            </a:r>
            <a:r>
              <a:rPr lang="es-AR" sz="3600" b="1" u="none">
                <a:latin typeface="Calibri" pitchFamily="34" charset="0"/>
              </a:rPr>
              <a:t>poco eludible</a:t>
            </a:r>
            <a:r>
              <a:rPr lang="es-AR" sz="3600" u="none">
                <a:latin typeface="Calibri" pitchFamily="34" charset="0"/>
              </a:rPr>
              <a:t> para todo aquel que lo consuma.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5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Compañía: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Organización joven.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En crecimiento.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Competente en ofrecer soluciones tecnológicas.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Independiente.</a:t>
            </a:r>
          </a:p>
        </p:txBody>
      </p:sp>
      <p:sp>
        <p:nvSpPr>
          <p:cNvPr id="1946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946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Colaboradores: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Apoyo policial en los diferentes distritos.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Ministerio o Secretaría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Empresas de telefonía celular.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Internet.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Portales de venta (BB, Android, iOS).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Hosting.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Consumidor.</a:t>
            </a:r>
          </a:p>
        </p:txBody>
      </p:sp>
      <p:sp>
        <p:nvSpPr>
          <p:cNvPr id="2048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048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0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Clientes: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Orientado a personas que transitan regularmente las calles.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Quieren acudir a ayuda policial.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Necesidades específicas: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Empresariales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Familiares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Otras</a:t>
            </a:r>
          </a:p>
        </p:txBody>
      </p:sp>
      <p:sp>
        <p:nvSpPr>
          <p:cNvPr id="2150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3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Competidores: Servicio de 911</a:t>
            </a:r>
          </a:p>
          <a:p>
            <a:r>
              <a:rPr lang="es-AR" sz="3400" b="1" u="none">
                <a:latin typeface="Calibri" pitchFamily="34" charset="0"/>
              </a:rPr>
              <a:t>Fortalezas:</a:t>
            </a: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Único requisito: Poseer un teléfono.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Fuertemente instalado en la sociedad.</a:t>
            </a:r>
          </a:p>
          <a:p>
            <a:r>
              <a:rPr lang="es-AR" sz="3400" b="1" u="none">
                <a:latin typeface="Calibri" pitchFamily="34" charset="0"/>
              </a:rPr>
              <a:t>Debilidades:</a:t>
            </a: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Requiere tiempo para saber necesidades.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Tiempos de respuesta lentos.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Efectividad del servicio recae en la lucidez del cliente.</a:t>
            </a:r>
          </a:p>
        </p:txBody>
      </p:sp>
      <p:sp>
        <p:nvSpPr>
          <p:cNvPr id="2253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253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5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Clima / Contexto: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Alta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Falta de respuestas efectivas ante un delito.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Crecimiento del mercado de smartphones.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Gobierno de CABA interesado en este tipo de soluciones.</a:t>
            </a:r>
          </a:p>
        </p:txBody>
      </p:sp>
      <p:sp>
        <p:nvSpPr>
          <p:cNvPr id="2355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355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1229</Words>
  <Application>Microsoft Office PowerPoint</Application>
  <PresentationFormat>Presentación en pantalla (4:3)</PresentationFormat>
  <Paragraphs>224</Paragraphs>
  <Slides>34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Tema de Office</vt:lpstr>
      <vt:lpstr>Seguridad para Todos</vt:lpstr>
      <vt:lpstr>Panic Dial Button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Arquitectura</vt:lpstr>
      <vt:lpstr>Arquitectura</vt:lpstr>
      <vt:lpstr>Arquitectura (Diagrama)</vt:lpstr>
      <vt:lpstr>Arquitectura Implementada</vt:lpstr>
      <vt:lpstr>Arquitectura Implementada</vt:lpstr>
      <vt:lpstr>Servicios de Localización</vt:lpstr>
      <vt:lpstr>Servicios de Localización</vt:lpstr>
      <vt:lpstr>Servicios de Localización</vt:lpstr>
      <vt:lpstr>Funciones aplicación gratuita</vt:lpstr>
      <vt:lpstr>Funciones aplicación completa</vt:lpstr>
      <vt:lpstr>Funciones aplicación completa</vt:lpstr>
      <vt:lpstr>Funciones aplicación completa</vt:lpstr>
      <vt:lpstr>Funciones aplicación web</vt:lpstr>
      <vt:lpstr>Funciones aplicación web</vt:lpstr>
      <vt:lpstr>Panic Dial Button</vt:lpstr>
    </vt:vector>
  </TitlesOfParts>
  <Company>Atento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Axel Sanguinetti</cp:lastModifiedBy>
  <cp:revision>106</cp:revision>
  <dcterms:created xsi:type="dcterms:W3CDTF">2012-04-17T14:31:48Z</dcterms:created>
  <dcterms:modified xsi:type="dcterms:W3CDTF">2012-07-01T16:16:01Z</dcterms:modified>
</cp:coreProperties>
</file>