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73" r:id="rId15"/>
    <p:sldId id="274" r:id="rId16"/>
    <p:sldId id="275" r:id="rId17"/>
    <p:sldId id="276" r:id="rId18"/>
    <p:sldId id="264" r:id="rId19"/>
    <p:sldId id="284" r:id="rId20"/>
    <p:sldId id="290" r:id="rId21"/>
    <p:sldId id="283" r:id="rId22"/>
    <p:sldId id="286" r:id="rId23"/>
    <p:sldId id="289" r:id="rId24"/>
    <p:sldId id="287" r:id="rId25"/>
    <p:sldId id="288" r:id="rId26"/>
    <p:sldId id="291" r:id="rId27"/>
    <p:sldId id="292" r:id="rId28"/>
    <p:sldId id="293" r:id="rId29"/>
    <p:sldId id="294" r:id="rId30"/>
    <p:sldId id="295" r:id="rId31"/>
    <p:sldId id="261" r:id="rId32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36256384"/>
        <c:axId val="36291328"/>
      </c:scatterChart>
      <c:valAx>
        <c:axId val="36256384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291328"/>
        <c:crosses val="autoZero"/>
        <c:crossBetween val="midCat"/>
        <c:majorUnit val="1"/>
      </c:valAx>
      <c:valAx>
        <c:axId val="362913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36256384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8D2280D6-EDFD-4FAB-A6B1-F84F06AA7F37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DDB3F0EA-9079-44AC-BA8D-930709181E8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8B651F-920B-46A7-8055-2B2DEA560EAC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8889A-5331-4F6D-9057-C02D07CE5B76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3F600-1AF4-4D6F-B429-A8A946EA67D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81CD0-DC17-49D9-A011-054ED04D0915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B51A1-4D44-4423-AA72-C41E4040D18B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F0931-ED55-4B6E-B964-37E2D8CACE08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BAD97-2753-4395-9DDA-E1EB794EE2E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96B1C-BC49-462E-A37F-F99B067138D4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9F0CE-FA56-43C7-8F75-3CBD329924A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96C76-C263-44BE-9265-4CCE796BDA51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ED0FE-125F-4BF0-8DFE-A528A9163A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DD72E-C6F0-4256-B721-0A7AE877D93F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DDD3-EF6E-4998-906E-53FB60D31E8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CDE92-3B45-4A70-ADCE-1EFB467DCBFE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05961-C27B-4C21-AE3F-F2515F30E0B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41D99-043E-4791-9702-3D66A4C86381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284D-A4E4-4570-A319-A2590BD3F00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BB783-F27B-4C0D-B5B7-2CFECBB12089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46C80-985B-4E17-9AB7-8192CA705E82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3D393-6C8E-466E-9E59-FDDAD1374A5C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CB5D9-465F-4B65-B252-B79029ADF9E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CD7CF-5837-4BEF-BAD7-AF5715C02540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448DF-DB06-4704-A547-43C98CDD433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3D9EA3-2669-43B4-BF5A-6033607BBE0D}" type="datetimeFigureOut">
              <a:rPr lang="es-AR"/>
              <a:pPr>
                <a:defRPr/>
              </a:pPr>
              <a:t>27/06/2012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B610E8A-F4B6-4FC8-B417-E8DA965A1F4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pPr eaLnBrk="1" hangingPunct="1"/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63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Producto: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Versiones para distintas plataformas.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Acceso Masivo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Gratuito. Fácil acceso.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b="1" u="none">
                <a:latin typeface="Calibri" pitchFamily="34" charset="0"/>
              </a:rPr>
              <a:t>Necesidades Específicas</a:t>
            </a:r>
            <a:r>
              <a:rPr lang="es-AR" sz="3400" u="none">
                <a:latin typeface="Calibri" pitchFamily="34" charset="0"/>
              </a:rPr>
              <a:t>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5$ARS (90.000 usuarios en 36 meses).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Monitoreo periódico.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Alarmas en zonas peligrosas.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458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458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0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Precio: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Ciudadano:</a:t>
            </a:r>
          </a:p>
          <a:p>
            <a:pPr marL="1028700" lvl="1" indent="-571500"/>
            <a:r>
              <a:rPr lang="es-AR" sz="3600" u="none">
                <a:latin typeface="Calibri" pitchFamily="34" charset="0"/>
              </a:rPr>
              <a:t>		- Descarga gratuita.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Versiones Empresarial o Familiar:</a:t>
            </a:r>
          </a:p>
          <a:p>
            <a:pPr marL="1485900" lvl="2" indent="-571500"/>
            <a:r>
              <a:rPr lang="es-AR" sz="3600" u="none">
                <a:latin typeface="Calibri" pitchFamily="34" charset="0"/>
              </a:rPr>
              <a:t>		- 5 $ARS.</a:t>
            </a:r>
          </a:p>
          <a:p>
            <a:endParaRPr lang="es-AR" sz="3600" b="1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560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Promoción: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Sitio Web del producto.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Google Ads.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Vía pública y televisión.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Redes sociales.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Boca a boca.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Promoción por parte de parte del Ministerio de Seguridad en caso de ser uno de los colaboradores.</a:t>
            </a:r>
            <a:endParaRPr lang="es-AR" sz="3600" u="none">
              <a:latin typeface="Calibri" pitchFamily="34" charset="0"/>
            </a:endParaRPr>
          </a:p>
        </p:txBody>
      </p:sp>
      <p:sp>
        <p:nvSpPr>
          <p:cNvPr id="2662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65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Mix Marketing (4 P’s)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Plaza (Mercado):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contenidos de: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Android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IOS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BlackBerry OS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</a:t>
            </a:r>
          </a:p>
          <a:p>
            <a:pPr marL="1028700" lvl="1" indent="-571500"/>
            <a:r>
              <a:rPr lang="es-AR" sz="3400" u="none">
                <a:latin typeface="Calibri" pitchFamily="34" charset="0"/>
              </a:rPr>
              <a:t>	- Aplicación predeterminada.</a:t>
            </a:r>
          </a:p>
          <a:p>
            <a:pPr marL="1028700" lvl="1" indent="-571500">
              <a:buFont typeface="Wingdings" pitchFamily="2" charset="2"/>
              <a:buChar char="§"/>
            </a:pP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>
              <a:latin typeface="Calibri" pitchFamily="34" charset="0"/>
            </a:endParaRPr>
          </a:p>
        </p:txBody>
      </p:sp>
      <p:sp>
        <p:nvSpPr>
          <p:cNvPr id="2765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765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67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ahora?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24% de la población Argentina  posee un smartphone.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Los propietarios de smartphone dependen cada vez más de sus dispositivos.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smartphone siempre está encendido.</a:t>
            </a:r>
          </a:p>
        </p:txBody>
      </p:sp>
      <p:sp>
        <p:nvSpPr>
          <p:cNvPr id="2867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867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qué en Argentina?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Actualmente hay una gran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Altos índices de delincuencia, los cuales están en 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No existe una herramienta rápida y eficaz para resolver una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El servicio de emergencias más similar es el 911.</a:t>
            </a:r>
          </a:p>
        </p:txBody>
      </p:sp>
      <p:sp>
        <p:nvSpPr>
          <p:cNvPr id="2970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2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>
                <a:latin typeface="Trebuchet MS" pitchFamily="34" charset="0"/>
              </a:rPr>
              <a:t>Análisis de oportunidad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no el 911?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Requiere en promedio 1 minuto de obtención de información por parte del operador.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Se registran un porcentaje muy alto de emergencias falsas y bromas.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 ser una comunicación verbal puede no ser concisa y correcta.</a:t>
            </a:r>
          </a:p>
        </p:txBody>
      </p:sp>
      <p:sp>
        <p:nvSpPr>
          <p:cNvPr id="3072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072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Análisis de oportunidad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¿Por que Dial Panic Button?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El proceso es simple, rápido y efectivo.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Herramienta de Localización y búsqueda de información aportada por el smartphone y no por la 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Utilizado por usuarios registrados </a:t>
            </a:r>
            <a:r>
              <a:rPr lang="es-AR" sz="3400" u="none">
                <a:latin typeface="Calibri" pitchFamily="34" charset="0"/>
                <a:sym typeface="Wingdings" pitchFamily="2" charset="2"/>
              </a:rPr>
              <a:t></a:t>
            </a:r>
            <a:r>
              <a:rPr lang="es-AR" sz="3400" u="none">
                <a:latin typeface="Calibri" pitchFamily="34" charset="0"/>
              </a:rPr>
              <a:t> uso correcto y serio del servicio.</a:t>
            </a:r>
          </a:p>
        </p:txBody>
      </p:sp>
      <p:sp>
        <p:nvSpPr>
          <p:cNvPr id="3174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175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77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</a:rPr>
              <a:t>Flujo de Caja Estimado</a:t>
            </a:r>
            <a:endParaRPr lang="es-AR" sz="40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77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3277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3794" name="2 Marcador de contenido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400" smtClean="0"/>
              <a:t>La aplicación contiene el botón de pánico.</a:t>
            </a:r>
          </a:p>
          <a:p>
            <a:pPr lvl="1" eaLnBrk="1" hangingPunct="1"/>
            <a:r>
              <a:rPr lang="es-AR" sz="3400" smtClean="0"/>
              <a:t>Se comunica con el servidor al presionar el botón de pánico enviando información del usuario.</a:t>
            </a:r>
            <a:endParaRPr lang="es-MX" sz="3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</a:t>
            </a:r>
          </a:p>
        </p:txBody>
      </p:sp>
      <p:sp>
        <p:nvSpPr>
          <p:cNvPr id="34818" name="2 Marcador de contenido"/>
          <p:cNvSpPr>
            <a:spLocks noGrp="1"/>
          </p:cNvSpPr>
          <p:nvPr>
            <p:ph idx="4294967295"/>
          </p:nvPr>
        </p:nvSpPr>
        <p:spPr>
          <a:xfrm>
            <a:off x="395288" y="1196975"/>
            <a:ext cx="8229600" cy="5327650"/>
          </a:xfrm>
        </p:spPr>
        <p:txBody>
          <a:bodyPr/>
          <a:lstStyle/>
          <a:p>
            <a:pPr eaLnBrk="1" hangingPunct="1"/>
            <a:r>
              <a:rPr lang="es-MX" sz="3400" b="1" smtClean="0"/>
              <a:t>Aplicación Servidor</a:t>
            </a:r>
          </a:p>
          <a:p>
            <a:pPr lvl="1" eaLnBrk="1" hangingPunct="1"/>
            <a:r>
              <a:rPr lang="es-MX" sz="3200" smtClean="0"/>
              <a:t>Comunicación con aplicación cliente para celulares.</a:t>
            </a:r>
          </a:p>
          <a:p>
            <a:pPr lvl="1" eaLnBrk="1" hangingPunct="1"/>
            <a:r>
              <a:rPr lang="es-MX" sz="3200" smtClean="0"/>
              <a:t>Comunicación con Aplicación web de terminal.</a:t>
            </a:r>
          </a:p>
          <a:p>
            <a:pPr lvl="1" eaLnBrk="1" hangingPunct="1"/>
            <a:r>
              <a:rPr lang="es-MX" sz="3200" smtClean="0"/>
              <a:t>Base de datos con las alertas.</a:t>
            </a:r>
            <a:endParaRPr lang="es-AR" sz="3200" smtClean="0"/>
          </a:p>
          <a:p>
            <a:pPr eaLnBrk="1" hangingPunct="1"/>
            <a:r>
              <a:rPr lang="es-MX" sz="3400" b="1" smtClean="0"/>
              <a:t>Aplicación web</a:t>
            </a:r>
            <a:r>
              <a:rPr lang="es-MX" sz="3400" smtClean="0"/>
              <a:t> </a:t>
            </a:r>
            <a:r>
              <a:rPr lang="es-MX" sz="3400" b="1" smtClean="0"/>
              <a:t>para terminales de control </a:t>
            </a:r>
          </a:p>
          <a:p>
            <a:pPr lvl="1" eaLnBrk="1" hangingPunct="1"/>
            <a:r>
              <a:rPr lang="es-MX" sz="3200" smtClean="0"/>
              <a:t>Recibe alertas desde el servidor.</a:t>
            </a:r>
          </a:p>
          <a:p>
            <a:pPr lvl="1" eaLnBrk="1" hangingPunct="1"/>
            <a:r>
              <a:rPr lang="es-MX" sz="3200" smtClean="0"/>
              <a:t>Visualiza las alertas entrantes.</a:t>
            </a:r>
            <a:endParaRPr lang="es-AR" sz="32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(Diagrama)</a:t>
            </a:r>
          </a:p>
        </p:txBody>
      </p:sp>
      <p:pic>
        <p:nvPicPr>
          <p:cNvPr id="35842" name="3 Marcador de contenido" descr="C:\Users\Ignacio\Documents\Facu\Taller de Desarrollo de Proyectos 1\arquitectur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8" y="1484313"/>
            <a:ext cx="8229600" cy="41592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6866" name="2 Marcador de contenido"/>
          <p:cNvSpPr>
            <a:spLocks noGrp="1"/>
          </p:cNvSpPr>
          <p:nvPr>
            <p:ph idx="1"/>
          </p:nvPr>
        </p:nvSpPr>
        <p:spPr>
          <a:xfrm>
            <a:off x="250825" y="1557338"/>
            <a:ext cx="8374063" cy="4967287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cliente para celulares</a:t>
            </a:r>
          </a:p>
          <a:p>
            <a:pPr lvl="1" eaLnBrk="1" hangingPunct="1"/>
            <a:r>
              <a:rPr lang="es-AR" sz="3600" smtClean="0"/>
              <a:t>Plataforma Android.</a:t>
            </a:r>
          </a:p>
          <a:p>
            <a:pPr lvl="1" eaLnBrk="1" hangingPunct="1"/>
            <a:r>
              <a:rPr lang="es-AR" sz="3600" smtClean="0"/>
              <a:t>Lenguaje de Programación Java.</a:t>
            </a:r>
          </a:p>
          <a:p>
            <a:pPr lvl="1" eaLnBrk="1" hangingPunct="1"/>
            <a:r>
              <a:rPr lang="es-AR" sz="3600" smtClean="0"/>
              <a:t>La aplicación envía request al Servidor  al presionar el botón de pánico.</a:t>
            </a:r>
            <a:endParaRPr lang="es-AR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Arquitectura Implementada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530350"/>
            <a:ext cx="8229600" cy="5327650"/>
          </a:xfrm>
        </p:spPr>
        <p:txBody>
          <a:bodyPr/>
          <a:lstStyle/>
          <a:p>
            <a:pPr eaLnBrk="1" hangingPunct="1"/>
            <a:r>
              <a:rPr lang="es-MX" sz="3600" b="1" smtClean="0"/>
              <a:t>Aplicación Servidor</a:t>
            </a:r>
          </a:p>
          <a:p>
            <a:pPr lvl="1" eaLnBrk="1" hangingPunct="1"/>
            <a:r>
              <a:rPr lang="es-MX" sz="3600" smtClean="0"/>
              <a:t>Apache.</a:t>
            </a:r>
            <a:endParaRPr lang="es-AR" sz="3600" smtClean="0"/>
          </a:p>
          <a:p>
            <a:pPr eaLnBrk="1" hangingPunct="1"/>
            <a:r>
              <a:rPr lang="es-MX" sz="3600" b="1" smtClean="0"/>
              <a:t>Aplicación web</a:t>
            </a:r>
            <a:r>
              <a:rPr lang="es-MX" sz="3600" smtClean="0"/>
              <a:t> </a:t>
            </a:r>
            <a:r>
              <a:rPr lang="es-MX" sz="3600" b="1" smtClean="0"/>
              <a:t>para terminales de control </a:t>
            </a:r>
          </a:p>
          <a:p>
            <a:pPr lvl="1" eaLnBrk="1" hangingPunct="1"/>
            <a:r>
              <a:rPr lang="es-AR" sz="3600" smtClean="0"/>
              <a:t> Lenguaje de programación PHP.</a:t>
            </a:r>
          </a:p>
          <a:p>
            <a:pPr lvl="1" eaLnBrk="1" hangingPunct="1"/>
            <a:r>
              <a:rPr lang="es-AR" sz="3600" smtClean="0"/>
              <a:t> Protocolo https implementando SSL.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4000" b="1" smtClean="0">
                <a:latin typeface="Trebuchet MS" pitchFamily="34" charset="0"/>
              </a:rPr>
              <a:t>Servicios de Localización</a:t>
            </a:r>
          </a:p>
        </p:txBody>
      </p:sp>
      <p:sp>
        <p:nvSpPr>
          <p:cNvPr id="38914" name="2 Marcador de contenido"/>
          <p:cNvSpPr>
            <a:spLocks noGrp="1"/>
          </p:cNvSpPr>
          <p:nvPr>
            <p:ph idx="1"/>
          </p:nvPr>
        </p:nvSpPr>
        <p:spPr>
          <a:xfrm>
            <a:off x="611188" y="1628775"/>
            <a:ext cx="8229600" cy="4741863"/>
          </a:xfrm>
        </p:spPr>
        <p:txBody>
          <a:bodyPr/>
          <a:lstStyle/>
          <a:p>
            <a:pPr eaLnBrk="1" hangingPunct="1"/>
            <a:r>
              <a:rPr lang="es-AR" b="1" smtClean="0"/>
              <a:t>Global Positioning System (GPS)</a:t>
            </a:r>
          </a:p>
          <a:p>
            <a:pPr lvl="1" eaLnBrk="1" hangingPunct="1"/>
            <a:r>
              <a:rPr lang="es-AR" sz="3200" smtClean="0"/>
              <a:t> Ubica un objeto mediante el uso de satélites.</a:t>
            </a:r>
          </a:p>
          <a:p>
            <a:pPr lvl="1" eaLnBrk="1" hangingPunct="1"/>
            <a:r>
              <a:rPr lang="es-AR" sz="3200" smtClean="0"/>
              <a:t>Utiliza Método de Triangulación Satelital.</a:t>
            </a:r>
          </a:p>
          <a:p>
            <a:pPr eaLnBrk="1" hangingPunct="1"/>
            <a:r>
              <a:rPr lang="es-AR" b="1" smtClean="0"/>
              <a:t>Network Provider  (mediante GSM)</a:t>
            </a:r>
          </a:p>
          <a:p>
            <a:pPr lvl="1" eaLnBrk="1" hangingPunct="1"/>
            <a:r>
              <a:rPr lang="es-AR" sz="3200" smtClean="0"/>
              <a:t>Ubica un objeto mediante la localización de la torre de radiodifusión.</a:t>
            </a:r>
          </a:p>
          <a:p>
            <a:pPr lvl="1" eaLnBrk="1" hangingPunct="1"/>
            <a:r>
              <a:rPr lang="es-AR" sz="3200" smtClean="0"/>
              <a:t>Utiliza el </a:t>
            </a:r>
            <a:r>
              <a:rPr lang="es-AR" sz="3200" b="1" smtClean="0"/>
              <a:t>Cell id</a:t>
            </a:r>
            <a:r>
              <a:rPr lang="es-AR" sz="3200" smtClean="0"/>
              <a:t>, identificador de la torre de radiodifusión.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Servicios de Localización</a:t>
            </a:r>
          </a:p>
        </p:txBody>
      </p:sp>
      <p:sp>
        <p:nvSpPr>
          <p:cNvPr id="37890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AR" sz="3600" b="1" smtClean="0"/>
              <a:t>Localización al emitir señal de emergencia:</a:t>
            </a:r>
          </a:p>
          <a:p>
            <a:pPr lvl="1" eaLnBrk="1" hangingPunct="1"/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GPS</a:t>
            </a:r>
          </a:p>
          <a:p>
            <a:pPr lvl="2" eaLnBrk="1" hangingPunct="1"/>
            <a:r>
              <a:rPr lang="es-AR" sz="3200" smtClean="0"/>
              <a:t>Primera opción.</a:t>
            </a:r>
          </a:p>
          <a:p>
            <a:pPr lvl="2" eaLnBrk="1" hangingPunct="1"/>
            <a:r>
              <a:rPr lang="es-AR" sz="3200" smtClean="0"/>
              <a:t>Más Preciso.</a:t>
            </a:r>
          </a:p>
          <a:p>
            <a:pPr lvl="2" eaLnBrk="1" hangingPunct="1"/>
            <a:r>
              <a:rPr lang="es-AR" sz="3200" smtClean="0"/>
              <a:t>Requiere estar al aire libre para obtener señal de gps.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b="1" smtClean="0"/>
              <a:t>Servicios de Localización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AR" sz="3600" b="1" smtClean="0"/>
              <a:t>Localización al emitir señal de emergencia:</a:t>
            </a:r>
          </a:p>
          <a:p>
            <a:pPr lvl="1" eaLnBrk="1" hangingPunct="1"/>
            <a:r>
              <a:rPr lang="es-AR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</a:t>
            </a:r>
          </a:p>
          <a:p>
            <a:pPr lvl="2" eaLnBrk="1" hangingPunct="1"/>
            <a:r>
              <a:rPr lang="es-AR" sz="3200" smtClean="0"/>
              <a:t>Se utiliza al no conseguir localización por gps.</a:t>
            </a:r>
          </a:p>
          <a:p>
            <a:pPr lvl="2" eaLnBrk="1" hangingPunct="1"/>
            <a:r>
              <a:rPr lang="es-AR" sz="3200" smtClean="0"/>
              <a:t>Menos preciso.</a:t>
            </a:r>
          </a:p>
          <a:p>
            <a:pPr lvl="2" eaLnBrk="1" hangingPunct="1"/>
            <a:r>
              <a:rPr lang="es-AR" sz="3200" smtClean="0"/>
              <a:t>Utiliza GSM: disponible siempre que el smartphone tenga señal.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gratuita</a:t>
            </a:r>
          </a:p>
        </p:txBody>
      </p:sp>
      <p:sp>
        <p:nvSpPr>
          <p:cNvPr id="41986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Envío señal de emergencia:</a:t>
            </a:r>
            <a:endParaRPr lang="es-AR" sz="34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completa</a:t>
            </a:r>
          </a:p>
        </p:txBody>
      </p:sp>
      <p:sp>
        <p:nvSpPr>
          <p:cNvPr id="43010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Checkpoint:</a:t>
            </a:r>
            <a:endParaRPr lang="es-AR" sz="34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completa</a:t>
            </a:r>
          </a:p>
        </p:txBody>
      </p:sp>
      <p:sp>
        <p:nvSpPr>
          <p:cNvPr id="44034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destinatarios:</a:t>
            </a:r>
            <a:endParaRPr lang="es-AR" sz="34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Acción de Localización </a:t>
            </a:r>
            <a:r>
              <a:rPr lang="es-AR" sz="3600" u="none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Sincronizada con </a:t>
            </a:r>
            <a:r>
              <a:rPr lang="es-AR" sz="3600" b="1" u="none">
                <a:latin typeface="Calibri" pitchFamily="34" charset="0"/>
              </a:rPr>
              <a:t>Agentes de Seguridad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Mejorar la </a:t>
            </a:r>
            <a:r>
              <a:rPr lang="es-AR" sz="3600" b="1" u="none">
                <a:latin typeface="Calibri" pitchFamily="34" charset="0"/>
              </a:rPr>
              <a:t>Calidad de Vida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>
                <a:latin typeface="Calibri" pitchFamily="34" charset="0"/>
              </a:rPr>
              <a:t>Reducir</a:t>
            </a:r>
            <a:r>
              <a:rPr lang="es-AR" sz="3600" u="none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Accesible por la </a:t>
            </a:r>
            <a:r>
              <a:rPr lang="es-AR" sz="3600" b="1" u="none">
                <a:latin typeface="Calibri" pitchFamily="34" charset="0"/>
              </a:rPr>
              <a:t>mayoría</a:t>
            </a:r>
            <a:r>
              <a:rPr lang="es-AR" sz="3600" u="none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1143000"/>
          </a:xfrm>
        </p:spPr>
        <p:txBody>
          <a:bodyPr/>
          <a:lstStyle/>
          <a:p>
            <a:pPr eaLnBrk="1" hangingPunct="1"/>
            <a:r>
              <a:rPr lang="es-AR" b="1" smtClean="0"/>
              <a:t>Funciones aplicación completa</a:t>
            </a:r>
          </a:p>
        </p:txBody>
      </p:sp>
      <p:sp>
        <p:nvSpPr>
          <p:cNvPr id="45058" name="2 Marcador de contenido"/>
          <p:cNvSpPr>
            <a:spLocks/>
          </p:cNvSpPr>
          <p:nvPr/>
        </p:nvSpPr>
        <p:spPr bwMode="auto">
          <a:xfrm>
            <a:off x="250825" y="1125538"/>
            <a:ext cx="8229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s-AR" sz="3600" b="1" u="none">
                <a:latin typeface="Calibri" pitchFamily="34" charset="0"/>
              </a:rPr>
              <a:t>Configurar mensaje:</a:t>
            </a:r>
            <a:endParaRPr lang="es-AR" sz="3400" u="none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82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4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60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628775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seguridad, elegida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1" name="1 Título"/>
          <p:cNvSpPr txBox="1">
            <a:spLocks/>
          </p:cNvSpPr>
          <p:nvPr/>
        </p:nvSpPr>
        <p:spPr bwMode="auto">
          <a:xfrm>
            <a:off x="971550" y="3644900"/>
            <a:ext cx="7118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Nuestra Misión</a:t>
            </a:r>
          </a:p>
        </p:txBody>
      </p:sp>
      <p:sp>
        <p:nvSpPr>
          <p:cNvPr id="18443" name="TextBox 6"/>
          <p:cNvSpPr txBox="1">
            <a:spLocks noChangeArrowheads="1"/>
          </p:cNvSpPr>
          <p:nvPr/>
        </p:nvSpPr>
        <p:spPr bwMode="auto">
          <a:xfrm>
            <a:off x="395288" y="4437063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Construir un sistema de seguridad </a:t>
            </a:r>
            <a:r>
              <a:rPr lang="es-AR" sz="3600" b="1" u="none">
                <a:latin typeface="Calibri" pitchFamily="34" charset="0"/>
              </a:rPr>
              <a:t>poco eludible</a:t>
            </a:r>
            <a:r>
              <a:rPr lang="es-AR" sz="3600" u="none">
                <a:latin typeface="Calibri" pitchFamily="34" charset="0"/>
              </a:rPr>
              <a:t> para todo aquel que lo consuma.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Sistema de seguridad centralizado.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Medio de comunicación entre el cliente y la policía, familiares o amigos.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Reducir el lapso de tiempo entre el crimen y la presencia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Mayor posibilidades de atrapar a los criminales.</a:t>
            </a:r>
          </a:p>
        </p:txBody>
      </p:sp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Consumidor.</a:t>
            </a:r>
          </a:p>
        </p:txBody>
      </p:sp>
      <p:sp>
        <p:nvSpPr>
          <p:cNvPr id="20485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86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Clientes: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Orientado a personas que transitan regularmente las calles.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Quieren acudir a ayuda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Necesidades específicas: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Empresariales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Familiares</a:t>
            </a:r>
          </a:p>
          <a:p>
            <a:pPr marL="1600200" lvl="3" indent="-2286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Otras</a:t>
            </a:r>
          </a:p>
        </p:txBody>
      </p:sp>
      <p:sp>
        <p:nvSpPr>
          <p:cNvPr id="21509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3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Competidores: Servicio de 911</a:t>
            </a:r>
          </a:p>
          <a:p>
            <a:r>
              <a:rPr lang="es-AR" sz="3400" b="1" u="none">
                <a:latin typeface="Calibri" pitchFamily="34" charset="0"/>
              </a:rPr>
              <a:t>Fortalezas: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Único requisito: Poseer un teléfono.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Fuertemente instalado en la sociedad.</a:t>
            </a:r>
          </a:p>
          <a:p>
            <a:r>
              <a:rPr lang="es-AR" sz="3400" b="1" u="none">
                <a:latin typeface="Calibri" pitchFamily="34" charset="0"/>
              </a:rPr>
              <a:t>Debilidades:</a:t>
            </a:r>
            <a:endParaRPr lang="es-AR" sz="3400" u="none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200" u="none">
                <a:latin typeface="Calibri" pitchFamily="34" charset="0"/>
              </a:rPr>
              <a:t>Requiere tiempo para saber necesidades.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Tiempos de respuesta lentos.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Efectividad del servicio recae en la lucidez del cliente.</a:t>
            </a:r>
          </a:p>
        </p:txBody>
      </p:sp>
      <p:sp>
        <p:nvSpPr>
          <p:cNvPr id="2253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Clima / Contexto: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Alta sensación de inseguridad.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Falta de respuestas efectivas ante un delito.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Crecimiento del mercado de smartphones.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400" u="none">
                <a:latin typeface="Calibri" pitchFamily="34" charset="0"/>
              </a:rPr>
              <a:t>Gobierno de CABA interesado en este tipo de soluciones.</a:t>
            </a:r>
          </a:p>
        </p:txBody>
      </p:sp>
      <p:sp>
        <p:nvSpPr>
          <p:cNvPr id="2355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970</Words>
  <Application>Microsoft Office PowerPoint</Application>
  <PresentationFormat>On-screen Show (4:3)</PresentationFormat>
  <Paragraphs>200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Aharoni</vt:lpstr>
      <vt:lpstr>Trebuchet MS</vt:lpstr>
      <vt:lpstr>Levenim MT</vt:lpstr>
      <vt:lpstr>Wingdings</vt:lpstr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Arquitectura</vt:lpstr>
      <vt:lpstr>Arquitectura</vt:lpstr>
      <vt:lpstr>Arquitectura (Diagrama)</vt:lpstr>
      <vt:lpstr>Arquitectura Implementada</vt:lpstr>
      <vt:lpstr>Arquitectura Implementada</vt:lpstr>
      <vt:lpstr>Servicios de Localización</vt:lpstr>
      <vt:lpstr>Servicios de Localización</vt:lpstr>
      <vt:lpstr>Servicios de Localización</vt:lpstr>
      <vt:lpstr>Funciones aplicación gratuita</vt:lpstr>
      <vt:lpstr>Funciones aplicación completa</vt:lpstr>
      <vt:lpstr>Funciones aplicación completa</vt:lpstr>
      <vt:lpstr>Funciones aplicación completa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Usuario</cp:lastModifiedBy>
  <cp:revision>99</cp:revision>
  <dcterms:created xsi:type="dcterms:W3CDTF">2012-04-17T14:31:48Z</dcterms:created>
  <dcterms:modified xsi:type="dcterms:W3CDTF">2012-06-27T21:57:08Z</dcterms:modified>
</cp:coreProperties>
</file>