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7" r:id="rId5"/>
    <p:sldId id="265" r:id="rId6"/>
    <p:sldId id="271" r:id="rId7"/>
    <p:sldId id="269" r:id="rId8"/>
    <p:sldId id="264" r:id="rId9"/>
    <p:sldId id="273" r:id="rId10"/>
    <p:sldId id="274" r:id="rId11"/>
    <p:sldId id="275" r:id="rId12"/>
    <p:sldId id="276" r:id="rId13"/>
    <p:sldId id="262" r:id="rId14"/>
    <p:sldId id="261" r:id="rId15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plotArea>
      <c:layout/>
      <c:scatterChart>
        <c:scatterStyle val="smoothMarker"/>
        <c:ser>
          <c:idx val="0"/>
          <c:order val="0"/>
          <c:tx>
            <c:strRef>
              <c:f>Hoja1!$B$1</c:f>
              <c:strCache>
                <c:ptCount val="1"/>
                <c:pt idx="0">
                  <c:v>Cant. Vendidas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Hoja1!$B$2:$B$19</c:f>
              <c:numCache>
                <c:formatCode>General</c:formatCode>
                <c:ptCount val="18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7000</c:v>
                </c:pt>
                <c:pt idx="6">
                  <c:v>7000</c:v>
                </c:pt>
                <c:pt idx="7">
                  <c:v>8000</c:v>
                </c:pt>
                <c:pt idx="8">
                  <c:v>8000</c:v>
                </c:pt>
                <c:pt idx="9">
                  <c:v>7000</c:v>
                </c:pt>
                <c:pt idx="10">
                  <c:v>7000</c:v>
                </c:pt>
                <c:pt idx="11">
                  <c:v>6000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Ingreso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Hoja1!$C$2:$C$19</c:f>
              <c:numCache>
                <c:formatCode>General</c:formatCode>
                <c:ptCount val="18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25000</c:v>
                </c:pt>
                <c:pt idx="5">
                  <c:v>35000</c:v>
                </c:pt>
                <c:pt idx="6">
                  <c:v>35000</c:v>
                </c:pt>
                <c:pt idx="7">
                  <c:v>40000</c:v>
                </c:pt>
                <c:pt idx="8">
                  <c:v>40000</c:v>
                </c:pt>
                <c:pt idx="9">
                  <c:v>35000</c:v>
                </c:pt>
                <c:pt idx="10">
                  <c:v>35000</c:v>
                </c:pt>
                <c:pt idx="11">
                  <c:v>30000</c:v>
                </c:pt>
                <c:pt idx="12">
                  <c:v>25000</c:v>
                </c:pt>
                <c:pt idx="13">
                  <c:v>25000</c:v>
                </c:pt>
                <c:pt idx="14">
                  <c:v>25000</c:v>
                </c:pt>
                <c:pt idx="15">
                  <c:v>20000</c:v>
                </c:pt>
                <c:pt idx="16">
                  <c:v>20000</c:v>
                </c:pt>
                <c:pt idx="17">
                  <c:v>20000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Costos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Hoja1!$D$2:$D$19</c:f>
              <c:numCache>
                <c:formatCode>General</c:formatCode>
                <c:ptCount val="18"/>
                <c:pt idx="0">
                  <c:v>26000</c:v>
                </c:pt>
                <c:pt idx="1">
                  <c:v>18143.16</c:v>
                </c:pt>
                <c:pt idx="2">
                  <c:v>18143.16</c:v>
                </c:pt>
                <c:pt idx="3">
                  <c:v>18143.16</c:v>
                </c:pt>
                <c:pt idx="4">
                  <c:v>18143.16</c:v>
                </c:pt>
                <c:pt idx="5">
                  <c:v>18143.16</c:v>
                </c:pt>
                <c:pt idx="6">
                  <c:v>18143.16</c:v>
                </c:pt>
                <c:pt idx="7">
                  <c:v>18143.16</c:v>
                </c:pt>
                <c:pt idx="8">
                  <c:v>18143.16</c:v>
                </c:pt>
                <c:pt idx="9">
                  <c:v>18143.16</c:v>
                </c:pt>
                <c:pt idx="10">
                  <c:v>18143.16</c:v>
                </c:pt>
                <c:pt idx="11">
                  <c:v>18143.16</c:v>
                </c:pt>
                <c:pt idx="12">
                  <c:v>18143.16</c:v>
                </c:pt>
                <c:pt idx="13">
                  <c:v>18143.16</c:v>
                </c:pt>
                <c:pt idx="14">
                  <c:v>18143.16</c:v>
                </c:pt>
                <c:pt idx="15">
                  <c:v>18143.16</c:v>
                </c:pt>
                <c:pt idx="16">
                  <c:v>18143.16</c:v>
                </c:pt>
                <c:pt idx="17">
                  <c:v>18143.16</c:v>
                </c:pt>
              </c:numCache>
            </c:numRef>
          </c:yVal>
          <c:smooth val="1"/>
        </c:ser>
        <c:axId val="71573888"/>
        <c:axId val="71575808"/>
      </c:scatterChart>
      <c:valAx>
        <c:axId val="71573888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s-AR" sz="1400"/>
                  <a:t>Bimestres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71575808"/>
        <c:crosses val="autoZero"/>
        <c:crossBetween val="midCat"/>
        <c:majorUnit val="1"/>
      </c:valAx>
      <c:valAx>
        <c:axId val="715758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AR" sz="1400"/>
                  <a:t>Monto (ARS)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71573888"/>
        <c:crosses val="autoZero"/>
        <c:crossBetween val="midCat"/>
      </c:valAx>
      <c:spPr>
        <a:solidFill>
          <a:schemeClr val="bg1">
            <a:alpha val="40000"/>
          </a:schemeClr>
        </a:solidFill>
      </c:spPr>
    </c:plotArea>
    <c:legend>
      <c:legendPos val="r"/>
      <c:layout/>
      <c:txPr>
        <a:bodyPr/>
        <a:lstStyle/>
        <a:p>
          <a:pPr>
            <a:defRPr sz="1400"/>
          </a:pPr>
          <a:endParaRPr lang="es-AR"/>
        </a:p>
      </c:txPr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 smtClean="0">
                <a:latin typeface="+mn-lt"/>
              </a:defRPr>
            </a:lvl1pPr>
          </a:lstStyle>
          <a:p>
            <a:pPr>
              <a:defRPr/>
            </a:pPr>
            <a:fld id="{972A1FC4-3C29-42B0-AA79-AFF3F12864E6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 smtClean="0">
                <a:latin typeface="+mn-lt"/>
              </a:defRPr>
            </a:lvl1pPr>
          </a:lstStyle>
          <a:p>
            <a:pPr>
              <a:defRPr/>
            </a:pPr>
            <a:fld id="{96E26528-9B8D-457B-9A3C-51DB5C9003C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15DEA6-612E-44E5-9415-0084150C37EF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5978B-4843-47B4-ADEF-986B7DE0DA6A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6256D-9803-478D-90E6-74931758F89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2A626-AEE1-423C-8E55-77B6DB75EBDA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B4DFA-FC33-4B4B-AACF-13D0D368FDC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0F900-FEF4-4E3D-B687-04D9F8C062AC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429B6-8859-4722-A05C-03C4226988A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C6971-D586-456B-BA33-04B4601531F6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896E2-44FC-4BBD-BCC2-F66D7EFED78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7EC97-3995-4FA5-9392-2ACFB2E24BE4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6E436-550A-4BD7-83E0-8BC5A41BC23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92CF0-DD8C-48E4-856A-239EE5E57EC6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E8D7B-2111-410D-8671-249E7F191B3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E4E0D-6EA8-4CCC-88ED-DD7A0E43EF3E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068AA-571E-452B-B7F0-0835B2DADDC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53383-8B7E-430A-A6C7-6F46318ED691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36B90-BEAE-4D77-9451-8797132BA42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CFFCC-4964-4290-807E-2F92DF383A5A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A2B2A-A5BC-4967-A22D-3911D4190A4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BEEE0-D77B-483B-A8B7-C9686FB15140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B1F30-E4DA-47FE-B7F5-FFA2416B7DD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A88BA-3D30-46B9-86A9-6ACFA5B1ECB6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8DBE3-5266-44BA-872B-AD5F65C7398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F434F13-71B1-4227-A01F-D87F97490D94}" type="datetimeFigureOut">
              <a:rPr lang="es-AR"/>
              <a:pPr>
                <a:defRPr/>
              </a:pPr>
              <a:t>19/06/2012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6ACA43-5DE3-4BE3-AE3B-7F23391D023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ctrTitle"/>
          </p:nvPr>
        </p:nvSpPr>
        <p:spPr>
          <a:xfrm>
            <a:off x="687388" y="908050"/>
            <a:ext cx="7847012" cy="936625"/>
          </a:xfrm>
        </p:spPr>
        <p:txBody>
          <a:bodyPr/>
          <a:lstStyle/>
          <a:p>
            <a:r>
              <a:rPr lang="es-AR" smtClean="0">
                <a:latin typeface="Aharoni"/>
                <a:ea typeface="Aharoni"/>
                <a:cs typeface="Aharoni"/>
              </a:rPr>
              <a:t>Seguridad para Todos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03288" y="404813"/>
            <a:ext cx="7416800" cy="5032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9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3688" y="1916113"/>
            <a:ext cx="4186237" cy="260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866775" y="5876925"/>
            <a:ext cx="7488238" cy="5048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AR" sz="2400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Grupo 5 – 1er cuatrimestre 2012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7388" y="4437063"/>
            <a:ext cx="7847012" cy="9366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Panic</a:t>
            </a:r>
            <a:r>
              <a:rPr lang="es-AR" sz="4400" u="none" dirty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 Dial </a:t>
            </a:r>
            <a:r>
              <a:rPr lang="es-AR" sz="4400" u="none" dirty="0" err="1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Button</a:t>
            </a:r>
            <a:endParaRPr lang="es-AR" sz="4400" u="none" dirty="0">
              <a:solidFill>
                <a:srgbClr val="C00000"/>
              </a:solidFill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 dirty="0" smtClean="0"/>
              <a:t>Análisis de oportunidad</a:t>
            </a:r>
            <a:endParaRPr lang="es-AR" sz="38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90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 dirty="0" smtClean="0"/>
              <a:t>¿Por qué en Argentina?</a:t>
            </a:r>
            <a:r>
              <a:rPr lang="es-AR" sz="3600" b="1" u="none" dirty="0" smtClean="0"/>
              <a:t>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Actualmente las personas viven un estado de sensación de inseguridad cada vez que salen a la calle</a:t>
            </a:r>
            <a:r>
              <a:rPr lang="es-AR" sz="2700" u="none" dirty="0" smtClean="0">
                <a:latin typeface="Calibri" pitchFamily="34" charset="0"/>
              </a:rPr>
              <a:t>.</a:t>
            </a:r>
            <a:endParaRPr lang="es-AR" sz="27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Argentina tiene unos </a:t>
            </a:r>
            <a:r>
              <a:rPr lang="es-AR" sz="2700" u="none" dirty="0" smtClean="0">
                <a:latin typeface="Calibri" pitchFamily="34" charset="0"/>
              </a:rPr>
              <a:t>índices </a:t>
            </a:r>
            <a:r>
              <a:rPr lang="es-AR" sz="2700" u="none" dirty="0" smtClean="0">
                <a:latin typeface="Calibri" pitchFamily="34" charset="0"/>
              </a:rPr>
              <a:t>muy altos de </a:t>
            </a:r>
            <a:r>
              <a:rPr lang="es-AR" sz="2700" u="none" dirty="0" smtClean="0">
                <a:latin typeface="Calibri" pitchFamily="34" charset="0"/>
              </a:rPr>
              <a:t>delincuencia, </a:t>
            </a:r>
            <a:r>
              <a:rPr lang="es-AR" sz="2700" u="none" dirty="0" smtClean="0">
                <a:latin typeface="Calibri" pitchFamily="34" charset="0"/>
              </a:rPr>
              <a:t>los cuales </a:t>
            </a:r>
            <a:r>
              <a:rPr lang="es-AR" sz="2700" u="none" dirty="0" smtClean="0">
                <a:latin typeface="Calibri" pitchFamily="34" charset="0"/>
              </a:rPr>
              <a:t>están </a:t>
            </a:r>
            <a:r>
              <a:rPr lang="es-AR" sz="2700" u="none" dirty="0" smtClean="0">
                <a:latin typeface="Calibri" pitchFamily="34" charset="0"/>
              </a:rPr>
              <a:t>en </a:t>
            </a:r>
            <a:r>
              <a:rPr lang="es-AR" sz="2700" u="none" dirty="0" smtClean="0">
                <a:latin typeface="Calibri" pitchFamily="34" charset="0"/>
              </a:rPr>
              <a:t>aumento.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No existe una herramienta </a:t>
            </a:r>
            <a:r>
              <a:rPr lang="es-AR" sz="2700" u="none" dirty="0" smtClean="0">
                <a:latin typeface="Calibri" pitchFamily="34" charset="0"/>
              </a:rPr>
              <a:t>rápida </a:t>
            </a:r>
            <a:r>
              <a:rPr lang="es-AR" sz="2700" u="none" dirty="0" smtClean="0">
                <a:latin typeface="Calibri" pitchFamily="34" charset="0"/>
              </a:rPr>
              <a:t>y eficaz para resolver una emergencia</a:t>
            </a:r>
            <a:r>
              <a:rPr lang="es-AR" sz="2700" u="none" dirty="0" smtClean="0">
                <a:latin typeface="Calibri" pitchFamily="34" charset="0"/>
              </a:rPr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El servicio de </a:t>
            </a:r>
            <a:r>
              <a:rPr lang="es-AR" sz="2700" u="none" dirty="0" smtClean="0">
                <a:latin typeface="Calibri" pitchFamily="34" charset="0"/>
              </a:rPr>
              <a:t>emergencias </a:t>
            </a:r>
            <a:r>
              <a:rPr lang="es-AR" sz="2700" u="none" dirty="0" smtClean="0">
                <a:latin typeface="Calibri" pitchFamily="34" charset="0"/>
              </a:rPr>
              <a:t>más similar es el </a:t>
            </a:r>
            <a:r>
              <a:rPr lang="es-AR" sz="2700" u="none" dirty="0" smtClean="0">
                <a:latin typeface="Calibri" pitchFamily="34" charset="0"/>
              </a:rPr>
              <a:t>911.</a:t>
            </a:r>
          </a:p>
          <a:p>
            <a:endParaRPr lang="es-AR" sz="25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 dirty="0" smtClean="0"/>
              <a:t>Análisis de oportunidad</a:t>
            </a:r>
            <a:endParaRPr lang="es-AR" sz="38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 dirty="0" smtClean="0"/>
              <a:t>¿Por que no el 911</a:t>
            </a:r>
            <a:r>
              <a:rPr lang="es-AR" sz="3000" b="1" u="none" dirty="0" smtClean="0"/>
              <a:t>?</a:t>
            </a:r>
            <a:r>
              <a:rPr lang="es-AR" sz="3600" b="1" u="none" dirty="0" smtClean="0"/>
              <a:t>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Requiere en promedio 1 minuto de obtención de información por </a:t>
            </a:r>
            <a:r>
              <a:rPr lang="es-AR" sz="2700" u="none" dirty="0" smtClean="0">
                <a:latin typeface="Calibri" pitchFamily="34" charset="0"/>
              </a:rPr>
              <a:t>parte del </a:t>
            </a:r>
            <a:r>
              <a:rPr lang="es-AR" sz="2700" u="none" dirty="0" smtClean="0">
                <a:latin typeface="Calibri" pitchFamily="34" charset="0"/>
              </a:rPr>
              <a:t>operador.</a:t>
            </a:r>
            <a:endParaRPr lang="es-AR" sz="27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Se registran un porcentaje muy alto de emergencias falsas y bromas.</a:t>
            </a:r>
            <a:endParaRPr lang="es-AR" sz="27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Al ser una comunicación verbal puede no ser concisa y correcta</a:t>
            </a:r>
            <a:r>
              <a:rPr lang="es-AR" sz="2700" u="none" dirty="0" smtClean="0">
                <a:latin typeface="Calibri" pitchFamily="34" charset="0"/>
              </a:rPr>
              <a:t>.</a:t>
            </a:r>
            <a:endParaRPr lang="es-AR" sz="25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 dirty="0" smtClean="0"/>
              <a:t>Análisis de oportunidad</a:t>
            </a:r>
            <a:endParaRPr lang="es-AR" sz="38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 dirty="0" smtClean="0"/>
              <a:t>¿Por que Dial </a:t>
            </a:r>
            <a:r>
              <a:rPr lang="es-AR" sz="3000" b="1" u="none" dirty="0" err="1" smtClean="0"/>
              <a:t>Panic</a:t>
            </a:r>
            <a:r>
              <a:rPr lang="es-AR" sz="3000" b="1" u="none" dirty="0" smtClean="0"/>
              <a:t> </a:t>
            </a:r>
            <a:r>
              <a:rPr lang="es-AR" sz="3000" b="1" u="none" dirty="0" err="1" smtClean="0"/>
              <a:t>Button</a:t>
            </a:r>
            <a:r>
              <a:rPr lang="es-AR" sz="3000" b="1" u="none" dirty="0" smtClean="0"/>
              <a:t>?</a:t>
            </a:r>
            <a:r>
              <a:rPr lang="es-AR" sz="3600" b="1" u="none" dirty="0" smtClean="0"/>
              <a:t> </a:t>
            </a:r>
          </a:p>
          <a:p>
            <a:endParaRPr lang="es-AR" sz="900" b="1" u="none" dirty="0" smtClean="0"/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El proceso es simple, rápido y efectivo.</a:t>
            </a:r>
            <a:endParaRPr lang="es-AR" sz="27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Herramienta de Localización y </a:t>
            </a:r>
            <a:r>
              <a:rPr lang="es-AR" sz="2700" u="none" dirty="0" smtClean="0">
                <a:latin typeface="Calibri" pitchFamily="34" charset="0"/>
              </a:rPr>
              <a:t>búsqueda </a:t>
            </a:r>
            <a:r>
              <a:rPr lang="es-AR" sz="2700" u="none" dirty="0" smtClean="0">
                <a:latin typeface="Calibri" pitchFamily="34" charset="0"/>
              </a:rPr>
              <a:t>de información aportada por el </a:t>
            </a:r>
            <a:r>
              <a:rPr lang="es-AR" sz="2700" u="none" dirty="0" err="1" smtClean="0">
                <a:latin typeface="Calibri" pitchFamily="34" charset="0"/>
              </a:rPr>
              <a:t>smartphone</a:t>
            </a:r>
            <a:r>
              <a:rPr lang="es-AR" sz="2700" u="none" dirty="0" smtClean="0">
                <a:latin typeface="Calibri" pitchFamily="34" charset="0"/>
              </a:rPr>
              <a:t> y no por la </a:t>
            </a:r>
            <a:r>
              <a:rPr lang="es-AR" sz="2700" u="none" dirty="0" smtClean="0">
                <a:latin typeface="Calibri" pitchFamily="34" charset="0"/>
              </a:rPr>
              <a:t>persona en situación de emergencia.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Utilizado por usuarios registrados, aumenta el </a:t>
            </a:r>
            <a:r>
              <a:rPr lang="es-AR" sz="2700" u="none" dirty="0" smtClean="0">
                <a:latin typeface="Calibri" pitchFamily="34" charset="0"/>
              </a:rPr>
              <a:t>uso correcto y serio del servicio.</a:t>
            </a:r>
            <a:endParaRPr lang="es-AR" sz="25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82" name="1 Título"/>
          <p:cNvSpPr txBox="1">
            <a:spLocks/>
          </p:cNvSpPr>
          <p:nvPr/>
        </p:nvSpPr>
        <p:spPr bwMode="auto">
          <a:xfrm>
            <a:off x="2165350" y="836613"/>
            <a:ext cx="48133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Aplicaciones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8313" y="1773238"/>
            <a:ext cx="8351837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u="none" dirty="0">
                <a:latin typeface="+mn-lt"/>
              </a:rPr>
              <a:t>Dispositivos Móviles</a:t>
            </a:r>
          </a:p>
          <a:p>
            <a:pPr marL="571500" indent="-5715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s-AR" sz="3600" u="none" dirty="0">
              <a:latin typeface="+mn-lt"/>
            </a:endParaRPr>
          </a:p>
          <a:p>
            <a:pPr marL="571500" indent="-5715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s-AR" sz="3600" u="none" dirty="0">
              <a:latin typeface="+mn-lt"/>
            </a:endParaRPr>
          </a:p>
          <a:p>
            <a:pPr marL="571500" indent="-5715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s-AR" sz="3600" u="none" dirty="0">
              <a:latin typeface="+mn-lt"/>
            </a:endParaRPr>
          </a:p>
          <a:p>
            <a:pPr marL="571500" indent="-5715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s-AR" sz="3600" u="none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600" b="1" u="none" dirty="0">
                <a:latin typeface="+mn-lt"/>
              </a:rPr>
              <a:t>Sitio Web</a:t>
            </a:r>
          </a:p>
          <a:p>
            <a:pPr marL="1028700" lvl="1" indent="-5715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AR" sz="3600" u="none" dirty="0">
                <a:latin typeface="+mn-lt"/>
              </a:rPr>
              <a:t>Terminal para Centrales de Seguridad.</a:t>
            </a:r>
          </a:p>
          <a:p>
            <a:pPr marL="1028700" lvl="1" indent="-5715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AR" sz="3600" u="none" dirty="0">
                <a:latin typeface="+mn-lt"/>
              </a:rPr>
              <a:t>Información y Servicio al Cliente.</a:t>
            </a:r>
          </a:p>
        </p:txBody>
      </p:sp>
      <p:pic>
        <p:nvPicPr>
          <p:cNvPr id="20485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350" y="2809875"/>
            <a:ext cx="762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Box 14"/>
          <p:cNvSpPr txBox="1">
            <a:spLocks noChangeArrowheads="1"/>
          </p:cNvSpPr>
          <p:nvPr/>
        </p:nvSpPr>
        <p:spPr bwMode="auto">
          <a:xfrm>
            <a:off x="1589088" y="3883025"/>
            <a:ext cx="143986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>
                <a:latin typeface="Calibri" pitchFamily="34" charset="0"/>
              </a:rPr>
              <a:t>iPhone</a:t>
            </a:r>
          </a:p>
        </p:txBody>
      </p:sp>
      <p:sp>
        <p:nvSpPr>
          <p:cNvPr id="20487" name="TextBox 15"/>
          <p:cNvSpPr txBox="1">
            <a:spLocks noChangeArrowheads="1"/>
          </p:cNvSpPr>
          <p:nvPr/>
        </p:nvSpPr>
        <p:spPr bwMode="auto">
          <a:xfrm>
            <a:off x="3924300" y="3883025"/>
            <a:ext cx="164623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>
                <a:latin typeface="Calibri" pitchFamily="34" charset="0"/>
              </a:rPr>
              <a:t>Android</a:t>
            </a:r>
          </a:p>
        </p:txBody>
      </p:sp>
      <p:pic>
        <p:nvPicPr>
          <p:cNvPr id="20488" name="Picture 1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2725" y="2468563"/>
            <a:ext cx="1282700" cy="148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TextBox 18"/>
          <p:cNvSpPr txBox="1">
            <a:spLocks noChangeArrowheads="1"/>
          </p:cNvSpPr>
          <p:nvPr/>
        </p:nvSpPr>
        <p:spPr bwMode="auto">
          <a:xfrm>
            <a:off x="6369050" y="3883025"/>
            <a:ext cx="20193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>
                <a:latin typeface="Calibri" pitchFamily="34" charset="0"/>
              </a:rPr>
              <a:t>BlackBerry</a:t>
            </a:r>
          </a:p>
        </p:txBody>
      </p:sp>
      <p:pic>
        <p:nvPicPr>
          <p:cNvPr id="20490" name="Picture 19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0525" y="2806700"/>
            <a:ext cx="1008063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0492" name="Picture 5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506" name="1 Título"/>
          <p:cNvSpPr txBox="1">
            <a:spLocks/>
          </p:cNvSpPr>
          <p:nvPr/>
        </p:nvSpPr>
        <p:spPr bwMode="auto">
          <a:xfrm>
            <a:off x="1908175" y="4149725"/>
            <a:ext cx="53276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¿Preguntas?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1 Título"/>
          <p:cNvSpPr txBox="1">
            <a:spLocks/>
          </p:cNvSpPr>
          <p:nvPr/>
        </p:nvSpPr>
        <p:spPr bwMode="auto">
          <a:xfrm>
            <a:off x="2060575" y="1341438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Muchas gracias</a:t>
            </a: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1510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25" y="260350"/>
            <a:ext cx="2736850" cy="2889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Panic</a:t>
            </a:r>
            <a:r>
              <a:rPr lang="es-AR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 Dial </a:t>
            </a:r>
            <a:r>
              <a:rPr lang="es-AR" sz="2000" dirty="0" err="1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Button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38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1 Título"/>
          <p:cNvSpPr txBox="1">
            <a:spLocks/>
          </p:cNvSpPr>
          <p:nvPr/>
        </p:nvSpPr>
        <p:spPr bwMode="auto">
          <a:xfrm>
            <a:off x="1660525" y="836613"/>
            <a:ext cx="58229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¿Quiénes Somos?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19 CuadroTexto"/>
          <p:cNvSpPr txBox="1">
            <a:spLocks noChangeArrowheads="1"/>
          </p:cNvSpPr>
          <p:nvPr/>
        </p:nvSpPr>
        <p:spPr bwMode="auto">
          <a:xfrm>
            <a:off x="373063" y="1989138"/>
            <a:ext cx="83978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s-AR" sz="3600" u="none">
                <a:latin typeface="Calibri" pitchFamily="34" charset="0"/>
              </a:rPr>
              <a:t>Somos una organización joven que se propone ofrecer un </a:t>
            </a:r>
            <a:r>
              <a:rPr lang="es-AR" sz="3600" b="1" u="none">
                <a:latin typeface="Calibri" pitchFamily="34" charset="0"/>
              </a:rPr>
              <a:t>método</a:t>
            </a:r>
            <a:r>
              <a:rPr lang="es-AR" sz="3600" u="none">
                <a:latin typeface="Calibri" pitchFamily="34" charset="0"/>
              </a:rPr>
              <a:t> </a:t>
            </a:r>
            <a:r>
              <a:rPr lang="es-AR" sz="3600" b="1" u="none">
                <a:latin typeface="Calibri" pitchFamily="34" charset="0"/>
              </a:rPr>
              <a:t>alternativo</a:t>
            </a:r>
            <a:r>
              <a:rPr lang="es-AR" sz="3600" u="none">
                <a:latin typeface="Calibri" pitchFamily="34" charset="0"/>
              </a:rPr>
              <a:t>, </a:t>
            </a:r>
            <a:r>
              <a:rPr lang="es-AR" sz="3600" b="1" u="none">
                <a:latin typeface="Calibri" pitchFamily="34" charset="0"/>
              </a:rPr>
              <a:t>superior</a:t>
            </a:r>
            <a:r>
              <a:rPr lang="es-AR" sz="3600" u="none">
                <a:latin typeface="Calibri" pitchFamily="34" charset="0"/>
              </a:rPr>
              <a:t> y más </a:t>
            </a:r>
            <a:r>
              <a:rPr lang="es-AR" sz="3600" b="1" u="none">
                <a:latin typeface="Calibri" pitchFamily="34" charset="0"/>
              </a:rPr>
              <a:t>eficiente</a:t>
            </a:r>
            <a:r>
              <a:rPr lang="es-AR" sz="3600" u="none">
                <a:latin typeface="Calibri" pitchFamily="34" charset="0"/>
              </a:rPr>
              <a:t> a los servicios ya existentes de emergencias, que garantice </a:t>
            </a:r>
            <a:r>
              <a:rPr lang="es-AR" sz="3600" b="1" u="none">
                <a:latin typeface="Calibri" pitchFamily="34" charset="0"/>
              </a:rPr>
              <a:t>prevenir</a:t>
            </a:r>
            <a:r>
              <a:rPr lang="es-AR" sz="3600" u="none">
                <a:latin typeface="Calibri" pitchFamily="34" charset="0"/>
              </a:rPr>
              <a:t> y actuar rápidamente ante eventuales </a:t>
            </a:r>
            <a:r>
              <a:rPr lang="es-AR" sz="3600" b="1" u="none">
                <a:latin typeface="Calibri" pitchFamily="34" charset="0"/>
              </a:rPr>
              <a:t>situaciones de inseguridad</a:t>
            </a:r>
            <a:r>
              <a:rPr lang="es-AR" sz="3600" u="none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10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Nuestros Objetivos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395288" y="1790700"/>
            <a:ext cx="835342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b="1" u="none" dirty="0">
                <a:latin typeface="Calibri" pitchFamily="34" charset="0"/>
              </a:rPr>
              <a:t>Herramienta de Localización </a:t>
            </a:r>
            <a:r>
              <a:rPr lang="es-AR" sz="3600" u="none" dirty="0">
                <a:latin typeface="Calibri" pitchFamily="34" charset="0"/>
              </a:rPr>
              <a:t>Rápida y Efectiva.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Sincronizada con </a:t>
            </a:r>
            <a:r>
              <a:rPr lang="es-AR" sz="3600" b="1" u="none" dirty="0">
                <a:latin typeface="Calibri" pitchFamily="34" charset="0"/>
              </a:rPr>
              <a:t>Agentes de Seguridad</a:t>
            </a:r>
            <a:r>
              <a:rPr lang="es-AR" sz="3600" u="none" dirty="0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Mejorar la </a:t>
            </a:r>
            <a:r>
              <a:rPr lang="es-AR" sz="3600" b="1" u="none" dirty="0">
                <a:latin typeface="Calibri" pitchFamily="34" charset="0"/>
              </a:rPr>
              <a:t>Calidad de Vida</a:t>
            </a:r>
            <a:r>
              <a:rPr lang="es-AR" sz="3600" u="none" dirty="0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b="1" u="none" dirty="0">
                <a:latin typeface="Calibri" pitchFamily="34" charset="0"/>
              </a:rPr>
              <a:t>Reducir</a:t>
            </a:r>
            <a:r>
              <a:rPr lang="es-AR" sz="3600" u="none" dirty="0">
                <a:latin typeface="Calibri" pitchFamily="34" charset="0"/>
              </a:rPr>
              <a:t> la Criminalidad.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 dirty="0">
                <a:latin typeface="Calibri" pitchFamily="34" charset="0"/>
              </a:rPr>
              <a:t>Accesible por la </a:t>
            </a:r>
            <a:r>
              <a:rPr lang="es-AR" sz="3600" b="1" u="none" dirty="0">
                <a:latin typeface="Calibri" pitchFamily="34" charset="0"/>
              </a:rPr>
              <a:t>mayoría</a:t>
            </a:r>
            <a:r>
              <a:rPr lang="es-AR" sz="3600" u="none" dirty="0">
                <a:latin typeface="Calibri" pitchFamily="34" charset="0"/>
              </a:rPr>
              <a:t> de la población</a:t>
            </a:r>
          </a:p>
        </p:txBody>
      </p:sp>
      <p:sp>
        <p:nvSpPr>
          <p:cNvPr id="17413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741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555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Nuestra Visión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395288" y="1790700"/>
            <a:ext cx="8353425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Convertirnos en la </a:t>
            </a:r>
            <a:r>
              <a:rPr lang="es-AR" sz="3600" b="1" u="none">
                <a:latin typeface="Calibri" pitchFamily="34" charset="0"/>
              </a:rPr>
              <a:t>compañía líder</a:t>
            </a:r>
            <a:r>
              <a:rPr lang="es-AR" sz="3600" u="none">
                <a:latin typeface="Calibri" pitchFamily="34" charset="0"/>
              </a:rPr>
              <a:t> en materia de seguridad aprovechando los servicios de telefonía móvil.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Ser distinguibles por ofrecer un </a:t>
            </a:r>
            <a:r>
              <a:rPr lang="es-AR" sz="3600" b="1" u="none">
                <a:latin typeface="Calibri" pitchFamily="34" charset="0"/>
              </a:rPr>
              <a:t>servicio de excelencia</a:t>
            </a:r>
            <a:r>
              <a:rPr lang="es-AR" sz="3600" u="none">
                <a:latin typeface="Calibri" pitchFamily="34" charset="0"/>
              </a:rPr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Ser elegidos por la </a:t>
            </a:r>
            <a:r>
              <a:rPr lang="es-AR" sz="3600" b="1" u="none">
                <a:latin typeface="Calibri" pitchFamily="34" charset="0"/>
              </a:rPr>
              <a:t>mayoría de la población</a:t>
            </a:r>
            <a:r>
              <a:rPr lang="es-AR" sz="3600" u="none">
                <a:latin typeface="Calibri" pitchFamily="34" charset="0"/>
              </a:rPr>
              <a:t>.</a:t>
            </a:r>
            <a:endParaRPr lang="es-AR" sz="3600" b="1" u="none">
              <a:latin typeface="Calibri" pitchFamily="34" charset="0"/>
            </a:endParaRPr>
          </a:p>
        </p:txBody>
      </p:sp>
      <p:sp>
        <p:nvSpPr>
          <p:cNvPr id="23558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3559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34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Compañía: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Sistema de seguridad centralizado.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Medio de comunicación entre el cliente y la policía, familiares o amigos.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Reducir el lapso de tiempo entre el crimen y la presencia policial.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Mayor posibilidades de atrapar a los criminales.</a:t>
            </a:r>
          </a:p>
        </p:txBody>
      </p:sp>
      <p:sp>
        <p:nvSpPr>
          <p:cNvPr id="18437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8438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699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000" b="1" u="none">
                <a:latin typeface="Trebuchet MS" pitchFamily="34" charset="0"/>
                <a:ea typeface="Levenim MT"/>
                <a:cs typeface="Levenim MT"/>
              </a:rPr>
              <a:t>Analisis de situación (5 C’s)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>
                <a:latin typeface="Calibri" pitchFamily="34" charset="0"/>
              </a:rPr>
              <a:t>Colaboradores: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Apoyo policial en los diferentes distritos.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Ministerio o Secretaría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Empresas de telefonía celular.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Internet.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Portales de venta (BB, Android, iOS).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Hosting.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Consumidor.</a:t>
            </a:r>
          </a:p>
        </p:txBody>
      </p:sp>
      <p:sp>
        <p:nvSpPr>
          <p:cNvPr id="29702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9703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4800" b="1" u="none">
                <a:latin typeface="Trebuchet MS" pitchFamily="34" charset="0"/>
                <a:ea typeface="Levenim MT"/>
                <a:cs typeface="Levenim MT"/>
              </a:rPr>
              <a:t>Tipos de Clientes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600" b="1" u="none">
                <a:latin typeface="Calibri" pitchFamily="34" charset="0"/>
              </a:rPr>
              <a:t>Acceso Masivo:</a:t>
            </a:r>
            <a:r>
              <a:rPr lang="es-AR" sz="3600" u="none">
                <a:latin typeface="Calibri" pitchFamily="34" charset="0"/>
              </a:rPr>
              <a:t> Ciudadano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Gratuito.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Fácil Acceso.</a:t>
            </a:r>
          </a:p>
          <a:p>
            <a:r>
              <a:rPr lang="es-AR" sz="3600" b="1" u="none">
                <a:latin typeface="Calibri" pitchFamily="34" charset="0"/>
              </a:rPr>
              <a:t>Planes según Necesidades Específicas:</a:t>
            </a:r>
            <a:r>
              <a:rPr lang="es-AR" sz="3600" u="none">
                <a:latin typeface="Calibri" pitchFamily="34" charset="0"/>
              </a:rPr>
              <a:t> Empresarial o Familiar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5 $ARS (90.000 usuarios en 36 meses)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Monitoreo Periódico.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Alarmas de Zona Peligrosa.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u="none">
                <a:latin typeface="Calibri" pitchFamily="34" charset="0"/>
              </a:rPr>
              <a:t>Esquema de Check-Points.</a:t>
            </a: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458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>
                <a:latin typeface="Calibri" pitchFamily="34" charset="0"/>
              </a:rPr>
              <a:t>Flujo de Caja Estimado</a:t>
            </a:r>
            <a:endParaRPr lang="es-AR" sz="3800" b="1" u="none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1 Gráfico"/>
          <p:cNvGraphicFramePr>
            <a:graphicFrameLocks noGrp="1"/>
          </p:cNvGraphicFramePr>
          <p:nvPr/>
        </p:nvGraphicFramePr>
        <p:xfrm>
          <a:off x="0" y="1772816"/>
          <a:ext cx="9144000" cy="469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461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19462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5148263" y="239713"/>
            <a:ext cx="3960812" cy="381000"/>
          </a:xfrm>
        </p:spPr>
        <p:txBody>
          <a:bodyPr rtlCol="0">
            <a:normAutofit fontScale="47500" lnSpcReduction="20000"/>
          </a:bodyPr>
          <a:lstStyle/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627" name="1 Título"/>
          <p:cNvSpPr txBox="1">
            <a:spLocks/>
          </p:cNvSpPr>
          <p:nvPr/>
        </p:nvSpPr>
        <p:spPr bwMode="auto">
          <a:xfrm>
            <a:off x="1012825" y="836613"/>
            <a:ext cx="7118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sz="3800" b="1" u="none" dirty="0" smtClean="0"/>
              <a:t>Análisis de oportunidad</a:t>
            </a:r>
            <a:endParaRPr lang="es-AR" sz="3800" b="1" u="none" dirty="0">
              <a:latin typeface="Trebuchet MS" pitchFamily="34" charset="0"/>
              <a:ea typeface="Levenim MT"/>
              <a:cs typeface="Levenim M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288" y="692150"/>
            <a:ext cx="849788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395288" y="1700213"/>
            <a:ext cx="8353425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sz="3000" b="1" u="none" dirty="0" smtClean="0"/>
              <a:t>¿Por qué ahora?</a:t>
            </a:r>
            <a:r>
              <a:rPr lang="es-AR" sz="3600" b="1" u="none" dirty="0" smtClean="0"/>
              <a:t> 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El </a:t>
            </a:r>
            <a:r>
              <a:rPr lang="es-AR" sz="2700" u="none" dirty="0" smtClean="0">
                <a:latin typeface="Calibri" pitchFamily="34" charset="0"/>
              </a:rPr>
              <a:t>24% de la </a:t>
            </a:r>
            <a:r>
              <a:rPr lang="es-AR" sz="2700" u="none" dirty="0" smtClean="0">
                <a:latin typeface="Calibri" pitchFamily="34" charset="0"/>
              </a:rPr>
              <a:t>población Argentina  </a:t>
            </a:r>
            <a:r>
              <a:rPr lang="es-AR" sz="2700" u="none" dirty="0" smtClean="0">
                <a:latin typeface="Calibri" pitchFamily="34" charset="0"/>
              </a:rPr>
              <a:t>posee un </a:t>
            </a:r>
            <a:r>
              <a:rPr lang="es-AR" sz="2700" u="none" dirty="0" err="1" smtClean="0">
                <a:latin typeface="Calibri" pitchFamily="34" charset="0"/>
              </a:rPr>
              <a:t>samrtphone</a:t>
            </a:r>
            <a:r>
              <a:rPr lang="es-AR" sz="2700" u="none" dirty="0" smtClean="0">
                <a:latin typeface="Calibri" pitchFamily="34" charset="0"/>
              </a:rPr>
              <a:t>.</a:t>
            </a:r>
            <a:endParaRPr lang="es-AR" sz="27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Este porcentaje se encuentra en crecimiento constante.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Los </a:t>
            </a:r>
            <a:r>
              <a:rPr lang="es-AR" sz="2700" u="none" dirty="0" smtClean="0">
                <a:latin typeface="Calibri" pitchFamily="34" charset="0"/>
              </a:rPr>
              <a:t>propietarios de </a:t>
            </a:r>
            <a:r>
              <a:rPr lang="es-AR" sz="2700" u="none" dirty="0" err="1" smtClean="0">
                <a:latin typeface="Calibri" pitchFamily="34" charset="0"/>
              </a:rPr>
              <a:t>smartphone</a:t>
            </a:r>
            <a:r>
              <a:rPr lang="es-AR" sz="2700" u="none" dirty="0" smtClean="0">
                <a:latin typeface="Calibri" pitchFamily="34" charset="0"/>
              </a:rPr>
              <a:t> dependen cada vez más de sus dispositivos</a:t>
            </a:r>
            <a:r>
              <a:rPr lang="es-AR" sz="2700" u="none" dirty="0" smtClean="0">
                <a:latin typeface="Calibri" pitchFamily="34" charset="0"/>
              </a:rPr>
              <a:t>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2700" u="none" dirty="0" smtClean="0">
                <a:latin typeface="Calibri" pitchFamily="34" charset="0"/>
              </a:rPr>
              <a:t>El </a:t>
            </a:r>
            <a:r>
              <a:rPr lang="es-AR" sz="2700" u="none" dirty="0" err="1" smtClean="0">
                <a:latin typeface="Calibri" pitchFamily="34" charset="0"/>
              </a:rPr>
              <a:t>smartphone</a:t>
            </a:r>
            <a:r>
              <a:rPr lang="es-AR" sz="2700" u="none" dirty="0" smtClean="0">
                <a:latin typeface="Calibri" pitchFamily="34" charset="0"/>
              </a:rPr>
              <a:t> siempre está encendido.</a:t>
            </a:r>
            <a:endParaRPr lang="es-AR" sz="2700" u="none" dirty="0" smtClean="0">
              <a:latin typeface="Calibri" pitchFamily="34" charset="0"/>
            </a:endParaRPr>
          </a:p>
          <a:p>
            <a:endParaRPr lang="es-AR" sz="2500" u="none" dirty="0" smtClean="0">
              <a:latin typeface="Calibri" pitchFamily="34" charset="0"/>
            </a:endParaRPr>
          </a:p>
          <a:p>
            <a:pPr marL="1028700" lvl="1" indent="-571500">
              <a:buFont typeface="Wingdings" pitchFamily="2" charset="2"/>
              <a:buChar char="§"/>
            </a:pPr>
            <a:endParaRPr lang="es-AR" sz="3600" u="none" dirty="0">
              <a:latin typeface="Calibri" pitchFamily="34" charset="0"/>
            </a:endParaRPr>
          </a:p>
        </p:txBody>
      </p:sp>
      <p:sp>
        <p:nvSpPr>
          <p:cNvPr id="26630" name="1 Título"/>
          <p:cNvSpPr txBox="1">
            <a:spLocks/>
          </p:cNvSpPr>
          <p:nvPr/>
        </p:nvSpPr>
        <p:spPr bwMode="auto">
          <a:xfrm>
            <a:off x="34925" y="260350"/>
            <a:ext cx="27368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AR" u="none">
                <a:solidFill>
                  <a:srgbClr val="C00000"/>
                </a:solidFill>
                <a:latin typeface="Aharoni"/>
                <a:ea typeface="Aharoni"/>
                <a:cs typeface="Aharoni"/>
              </a:rPr>
              <a:t>Panic Dial Button</a:t>
            </a:r>
            <a:endParaRPr lang="es-AR" u="none">
              <a:latin typeface="Aharoni"/>
              <a:ea typeface="Aharoni"/>
              <a:cs typeface="Aharoni"/>
            </a:endParaRPr>
          </a:p>
        </p:txBody>
      </p:sp>
      <p:pic>
        <p:nvPicPr>
          <p:cNvPr id="26631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279400"/>
            <a:ext cx="4667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651</Words>
  <Application>Microsoft Office PowerPoint</Application>
  <PresentationFormat>Presentación en pantalla (4:3)</PresentationFormat>
  <Paragraphs>107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Seguridad para Todos</vt:lpstr>
      <vt:lpstr>Panic Dial Button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Panic Dial Button</vt:lpstr>
    </vt:vector>
  </TitlesOfParts>
  <Company>Atento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juan</cp:lastModifiedBy>
  <cp:revision>68</cp:revision>
  <dcterms:created xsi:type="dcterms:W3CDTF">2012-04-17T14:31:48Z</dcterms:created>
  <dcterms:modified xsi:type="dcterms:W3CDTF">2012-06-19T23:59:57Z</dcterms:modified>
</cp:coreProperties>
</file>