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76" r:id="rId3"/>
    <p:sldId id="275" r:id="rId4"/>
    <p:sldId id="280" r:id="rId5"/>
    <p:sldId id="281" r:id="rId6"/>
    <p:sldId id="292" r:id="rId7"/>
    <p:sldId id="282" r:id="rId8"/>
    <p:sldId id="283" r:id="rId9"/>
    <p:sldId id="284" r:id="rId10"/>
    <p:sldId id="285" r:id="rId11"/>
    <p:sldId id="286" r:id="rId12"/>
    <p:sldId id="287" r:id="rId13"/>
    <p:sldId id="291" r:id="rId14"/>
  </p:sldIdLst>
  <p:sldSz cx="9144000" cy="6858000" type="screen4x3"/>
  <p:notesSz cx="6973888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2018" cy="461804"/>
          </a:xfrm>
          <a:prstGeom prst="rect">
            <a:avLst/>
          </a:prstGeom>
        </p:spPr>
        <p:txBody>
          <a:bodyPr vert="horz" lIns="92604" tIns="46303" rIns="92604" bIns="4630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0256" y="0"/>
            <a:ext cx="3022018" cy="461804"/>
          </a:xfrm>
          <a:prstGeom prst="rect">
            <a:avLst/>
          </a:prstGeom>
        </p:spPr>
        <p:txBody>
          <a:bodyPr vert="horz" lIns="92604" tIns="46303" rIns="92604" bIns="46303" rtlCol="0"/>
          <a:lstStyle>
            <a:lvl1pPr algn="r">
              <a:defRPr sz="1200"/>
            </a:lvl1pPr>
          </a:lstStyle>
          <a:p>
            <a:fld id="{442FDC33-93DF-41DF-98B9-86692C906A48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2150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04" tIns="46303" rIns="92604" bIns="4630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7389" y="4387136"/>
            <a:ext cx="5579110" cy="4156234"/>
          </a:xfrm>
          <a:prstGeom prst="rect">
            <a:avLst/>
          </a:prstGeom>
        </p:spPr>
        <p:txBody>
          <a:bodyPr vert="horz" lIns="92604" tIns="46303" rIns="92604" bIns="4630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22018" cy="461804"/>
          </a:xfrm>
          <a:prstGeom prst="rect">
            <a:avLst/>
          </a:prstGeom>
        </p:spPr>
        <p:txBody>
          <a:bodyPr vert="horz" lIns="92604" tIns="46303" rIns="92604" bIns="4630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0256" y="8772668"/>
            <a:ext cx="3022018" cy="461804"/>
          </a:xfrm>
          <a:prstGeom prst="rect">
            <a:avLst/>
          </a:prstGeom>
        </p:spPr>
        <p:txBody>
          <a:bodyPr vert="horz" lIns="92604" tIns="46303" rIns="92604" bIns="46303" rtlCol="0" anchor="b"/>
          <a:lstStyle>
            <a:lvl1pPr algn="r">
              <a:defRPr sz="1200"/>
            </a:lvl1pPr>
          </a:lstStyle>
          <a:p>
            <a:fld id="{9E31EAA4-D10E-4818-87BC-718D255336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73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F5FE-1906-4210-B3F8-62A4578372BF}" type="datetime1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B5EE-9E3F-42F5-BF32-25AE021DA0C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CBD7-8B90-4A7D-94D4-97B7FFBE1F7B}" type="datetime1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B5EE-9E3F-42F5-BF32-25AE021DA0C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49BD-7323-41E2-BB05-8E8AC8364AE4}" type="datetime1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B5EE-9E3F-42F5-BF32-25AE021DA0C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377E-7DD7-4EDC-9D2E-1C52CC8BCDCF}" type="datetime1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B5EE-9E3F-42F5-BF32-25AE021DA0C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153C-DA9A-4F1E-87CE-520956E8EFE8}" type="datetime1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B5EE-9E3F-42F5-BF32-25AE021DA0C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15C5-7FDC-41D4-B76E-FFF166168D4C}" type="datetime1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B5EE-9E3F-42F5-BF32-25AE021DA0C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2DAF-B86A-41F4-83A0-055F2E3479A8}" type="datetime1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B5EE-9E3F-42F5-BF32-25AE021DA0C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CA09-D36F-47D2-9C0A-1D356A2E4A5A}" type="datetime1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B5EE-9E3F-42F5-BF32-25AE021DA0C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79E6-034E-416B-A441-103D90CE8DB2}" type="datetime1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B5EE-9E3F-42F5-BF32-25AE021DA0C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655B-BAEE-4B8E-90F6-317880D148A3}" type="datetime1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B5EE-9E3F-42F5-BF32-25AE021DA0C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A283-5579-4D0B-8882-BF2FFC941C3D}" type="datetime1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B5EE-9E3F-42F5-BF32-25AE021DA0C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A5A46-9283-4FD9-90AE-77712E614EA5}" type="datetime1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B5EE-9E3F-42F5-BF32-25AE021DA0C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533399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6400"/>
            <a:ext cx="6400800" cy="33528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6200" y="1219200"/>
            <a:ext cx="8991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VIRGINIA </a:t>
            </a:r>
          </a:p>
          <a:p>
            <a:pPr algn="ctr">
              <a:defRPr/>
            </a:pP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COMMUNITY CAPACITY INITIATIVE</a:t>
            </a:r>
          </a:p>
          <a:p>
            <a:pPr algn="ctr">
              <a:defRPr/>
            </a:pP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(VCCI)</a:t>
            </a:r>
          </a:p>
          <a:p>
            <a:pPr algn="ctr">
              <a:defRPr/>
            </a:pP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pPr algn="ctr">
              <a:defRPr/>
            </a:pPr>
            <a:endParaRPr lang="en-US" sz="3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pPr algn="ctr">
              <a:defRPr/>
            </a:pP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pPr algn="ctr">
              <a:defRPr/>
            </a:pPr>
            <a:endParaRPr lang="en-US" sz="3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pPr algn="ctr">
              <a:defRPr/>
            </a:pPr>
            <a:endParaRPr lang="en-US" sz="3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pPr algn="ctr">
              <a:defRPr/>
            </a:pP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931" y="2971800"/>
            <a:ext cx="2971800" cy="27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90599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Model Element #5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8153400" cy="4876800"/>
          </a:xfrm>
        </p:spPr>
        <p:txBody>
          <a:bodyPr>
            <a:noAutofit/>
          </a:bodyPr>
          <a:lstStyle/>
          <a:p>
            <a:pPr algn="l"/>
            <a:endPara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Community receptivity to refugees is a</a:t>
            </a:r>
          </a:p>
          <a:p>
            <a:pPr algn="l"/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key factor in successful resettlement; </a:t>
            </a:r>
          </a:p>
          <a:p>
            <a:pPr algn="l"/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therefore, refugee resettlement offices</a:t>
            </a:r>
          </a:p>
          <a:p>
            <a:pPr algn="l"/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must take the lead in creating a </a:t>
            </a:r>
          </a:p>
          <a:p>
            <a:pPr algn="l"/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welcoming environment for refugees</a:t>
            </a:r>
          </a:p>
          <a:p>
            <a:pPr algn="l"/>
            <a:endPara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14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14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14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1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914399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Model Element #6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8001000" cy="44196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Refugee resettlement involves many services that may be provided concurrently, progressively, or successively, but must always constitute a continuum of services, beginning at the time of the refugee’s arrival into the U.S.</a:t>
            </a:r>
          </a:p>
          <a:p>
            <a:pPr algn="l"/>
            <a:endParaRPr lang="en-US" sz="14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14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1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10</a:t>
            </a:r>
          </a:p>
          <a:p>
            <a:pPr algn="l"/>
            <a:endParaRPr lang="en-US" sz="1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0667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Critical Dialogue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Member Input -Ongoing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828800"/>
            <a:ext cx="7772400" cy="4267200"/>
          </a:xfrm>
        </p:spPr>
        <p:txBody>
          <a:bodyPr>
            <a:normAutofit/>
          </a:bodyPr>
          <a:lstStyle/>
          <a:p>
            <a:pPr marL="574675" indent="-512763" algn="l"/>
            <a:r>
              <a:rPr lang="en-US" sz="3600" b="1" dirty="0" smtClean="0">
                <a:solidFill>
                  <a:schemeClr val="tx2"/>
                </a:solidFill>
              </a:rPr>
              <a:t>1.	Provide strategic and critical  </a:t>
            </a:r>
          </a:p>
          <a:p>
            <a:pPr marL="627063" indent="-627063" algn="l"/>
            <a:r>
              <a:rPr lang="en-US" sz="3600" b="1" dirty="0" smtClean="0">
                <a:solidFill>
                  <a:schemeClr val="tx2"/>
                </a:solidFill>
              </a:rPr>
              <a:t>      thinking</a:t>
            </a:r>
          </a:p>
          <a:p>
            <a:pPr marL="514350" indent="-514350" algn="l"/>
            <a:r>
              <a:rPr lang="en-US" sz="3600" b="1" dirty="0" smtClean="0">
                <a:solidFill>
                  <a:schemeClr val="tx2"/>
                </a:solidFill>
              </a:rPr>
              <a:t>2.	As Dialogue Group Participants, be key informants of what you are hearing and information that you are receiving as you observe resettlement in your community      </a:t>
            </a:r>
            <a:r>
              <a:rPr lang="en-US" sz="1000" dirty="0" smtClean="0">
                <a:solidFill>
                  <a:schemeClr val="tx2"/>
                </a:solidFill>
              </a:rPr>
              <a:t>10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5334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Virginia</a:t>
            </a:r>
            <a:b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Office of Newcomer Services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04800" y="2209800"/>
            <a:ext cx="8610600" cy="3733800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Kathy A. Cooper, 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State Refugee Coordinator</a:t>
            </a:r>
          </a:p>
          <a:p>
            <a:pPr marL="461963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804-726-7927</a:t>
            </a:r>
          </a:p>
          <a:p>
            <a:pPr marL="461963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kathy.cooper@dss.virginia.gov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Jill Grumbine, 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State Refugee Health Coordinator</a:t>
            </a:r>
          </a:p>
          <a:p>
            <a:pPr marL="457200" marR="0" lvl="0" indent="47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804-864-7911</a:t>
            </a:r>
          </a:p>
          <a:p>
            <a:pPr marL="457200" marR="0" lvl="0" indent="47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jill.grumbine@vdh.virginia.gov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Brent Sutton, ONS Staff Contact for VCCI 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804-726-7928	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brent.sutton@dss.virginia.gov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Goals of VCCI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143000"/>
            <a:ext cx="7239000" cy="4953000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sz="1400" dirty="0" smtClean="0">
              <a:latin typeface="Arial Narrow" pitchFamily="34" charset="0"/>
            </a:endParaRPr>
          </a:p>
          <a:p>
            <a:pPr algn="l"/>
            <a:endParaRPr lang="en-US" sz="4400" dirty="0" smtClean="0">
              <a:latin typeface="Arial Narrow" pitchFamily="34" charset="0"/>
            </a:endParaRPr>
          </a:p>
          <a:p>
            <a:pPr algn="l"/>
            <a:r>
              <a:rPr lang="en-US" sz="8000" b="1" dirty="0" smtClean="0">
                <a:solidFill>
                  <a:schemeClr val="tx2"/>
                </a:solidFill>
              </a:rPr>
              <a:t>Goal 1.	To ensure that the State Refugee Coordinator has accurate</a:t>
            </a:r>
          </a:p>
          <a:p>
            <a:pPr algn="l"/>
            <a:r>
              <a:rPr lang="en-US" sz="8000" b="1" dirty="0" smtClean="0">
                <a:solidFill>
                  <a:schemeClr val="tx2"/>
                </a:solidFill>
              </a:rPr>
              <a:t>                &amp; relevant information for its annual review and input </a:t>
            </a:r>
          </a:p>
          <a:p>
            <a:pPr algn="l"/>
            <a:r>
              <a:rPr lang="en-US" sz="8000" b="1" dirty="0" smtClean="0">
                <a:solidFill>
                  <a:schemeClr val="tx2"/>
                </a:solidFill>
              </a:rPr>
              <a:t>                 into the U.S. State Department’s decision making process</a:t>
            </a:r>
          </a:p>
          <a:p>
            <a:pPr algn="l"/>
            <a:endParaRPr lang="en-US" sz="8000" b="1" dirty="0" smtClean="0">
              <a:solidFill>
                <a:schemeClr val="tx2"/>
              </a:solidFill>
            </a:endParaRPr>
          </a:p>
          <a:p>
            <a:pPr algn="l"/>
            <a:r>
              <a:rPr lang="en-US" sz="8000" b="1" dirty="0" smtClean="0">
                <a:solidFill>
                  <a:schemeClr val="tx2"/>
                </a:solidFill>
              </a:rPr>
              <a:t>Goal 2.	 To determine a capacity baseline for each receiving</a:t>
            </a:r>
          </a:p>
          <a:p>
            <a:pPr algn="l"/>
            <a:r>
              <a:rPr lang="en-US" sz="8000" b="1" dirty="0" smtClean="0">
                <a:solidFill>
                  <a:schemeClr val="tx2"/>
                </a:solidFill>
              </a:rPr>
              <a:t>                 community’s short and long-term ability to resettle</a:t>
            </a:r>
          </a:p>
          <a:p>
            <a:pPr algn="l"/>
            <a:r>
              <a:rPr lang="en-US" sz="8000" b="1" dirty="0" smtClean="0">
                <a:solidFill>
                  <a:schemeClr val="tx2"/>
                </a:solidFill>
              </a:rPr>
              <a:t>                 refugees using capacity indicators generated by ONS and</a:t>
            </a:r>
          </a:p>
          <a:p>
            <a:pPr algn="l"/>
            <a:r>
              <a:rPr lang="en-US" sz="8000" b="1" dirty="0" smtClean="0">
                <a:solidFill>
                  <a:schemeClr val="tx2"/>
                </a:solidFill>
              </a:rPr>
              <a:t>                 supported by the Community Dialogue Group</a:t>
            </a:r>
          </a:p>
          <a:p>
            <a:pPr algn="l"/>
            <a:endParaRPr lang="en-US" sz="8000" b="1" dirty="0" smtClean="0">
              <a:solidFill>
                <a:schemeClr val="tx2"/>
              </a:solidFill>
            </a:endParaRPr>
          </a:p>
          <a:p>
            <a:pPr algn="l"/>
            <a:r>
              <a:rPr lang="en-US" sz="8000" b="1" dirty="0" smtClean="0">
                <a:solidFill>
                  <a:schemeClr val="tx2"/>
                </a:solidFill>
              </a:rPr>
              <a:t>Goal 3.	</a:t>
            </a:r>
            <a:r>
              <a:rPr lang="en-US" sz="8000" b="1" dirty="0" smtClean="0">
                <a:solidFill>
                  <a:schemeClr val="tx2"/>
                </a:solidFill>
                <a:cs typeface="Arial" charset="0"/>
              </a:rPr>
              <a:t>To promote successful refugee integration as a long-term</a:t>
            </a:r>
          </a:p>
          <a:p>
            <a:pPr algn="l"/>
            <a:r>
              <a:rPr lang="en-US" sz="8000" b="1" dirty="0" smtClean="0">
                <a:solidFill>
                  <a:schemeClr val="tx2"/>
                </a:solidFill>
                <a:cs typeface="Arial" charset="0"/>
              </a:rPr>
              <a:t> 	strategy 	toward durable economic self-sufficiency and</a:t>
            </a:r>
          </a:p>
          <a:p>
            <a:pPr algn="l"/>
            <a:r>
              <a:rPr lang="en-US" sz="8000" b="1" dirty="0" smtClean="0">
                <a:solidFill>
                  <a:schemeClr val="tx2"/>
                </a:solidFill>
                <a:cs typeface="Arial" charset="0"/>
              </a:rPr>
              <a:t>                social and civic adjustment; and to create welcoming </a:t>
            </a:r>
          </a:p>
          <a:p>
            <a:pPr algn="l"/>
            <a:r>
              <a:rPr lang="en-US" sz="8000" b="1" dirty="0" smtClean="0">
                <a:solidFill>
                  <a:schemeClr val="tx2"/>
                </a:solidFill>
                <a:cs typeface="Arial" charset="0"/>
              </a:rPr>
              <a:t>                receiving communities for refugee groups resettled</a:t>
            </a:r>
          </a:p>
          <a:p>
            <a:pPr algn="l"/>
            <a:r>
              <a:rPr lang="en-US" sz="8000" b="1" dirty="0" smtClean="0">
                <a:solidFill>
                  <a:schemeClr val="tx2"/>
                </a:solidFill>
                <a:cs typeface="Arial" charset="0"/>
              </a:rPr>
              <a:t>                throughout Virginia                                        </a:t>
            </a:r>
          </a:p>
          <a:p>
            <a:pPr algn="l"/>
            <a:endParaRPr lang="en-US" sz="8000" b="1" dirty="0" smtClean="0">
              <a:solidFill>
                <a:schemeClr val="tx2"/>
              </a:solidFill>
            </a:endParaRPr>
          </a:p>
          <a:p>
            <a:pPr algn="l"/>
            <a:endParaRPr lang="en-US" sz="8000" b="1" dirty="0" smtClean="0">
              <a:solidFill>
                <a:schemeClr val="tx2"/>
              </a:solidFill>
            </a:endParaRPr>
          </a:p>
          <a:p>
            <a:pPr algn="l"/>
            <a:r>
              <a:rPr lang="en-US" sz="4400" dirty="0" smtClean="0"/>
              <a:t>                                                                                                                                                                                                                           3</a:t>
            </a:r>
            <a:endParaRPr lang="en-US" sz="4400" b="1" dirty="0" smtClean="0">
              <a:solidFill>
                <a:schemeClr val="tx2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9906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Origins of Virginia Community Capacity Initiative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76400"/>
            <a:ext cx="8153400" cy="3810000"/>
          </a:xfrm>
        </p:spPr>
        <p:txBody>
          <a:bodyPr>
            <a:normAutofit fontScale="25000" lnSpcReduction="2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11200" b="1" dirty="0" smtClean="0">
                <a:solidFill>
                  <a:schemeClr val="tx2"/>
                </a:solidFill>
              </a:rPr>
              <a:t>  VCCI is a structured plan to increase the </a:t>
            </a:r>
          </a:p>
          <a:p>
            <a:pPr algn="l"/>
            <a:r>
              <a:rPr lang="en-US" sz="11200" b="1" dirty="0" smtClean="0">
                <a:solidFill>
                  <a:schemeClr val="tx2"/>
                </a:solidFill>
              </a:rPr>
              <a:t>      efficacy  of refugee resettlement.</a:t>
            </a:r>
          </a:p>
          <a:p>
            <a:pPr algn="l">
              <a:buFont typeface="Wingdings" pitchFamily="2" charset="2"/>
              <a:buChar char="Ø"/>
            </a:pPr>
            <a:r>
              <a:rPr lang="en-US" sz="11200" b="1" dirty="0" smtClean="0">
                <a:solidFill>
                  <a:schemeClr val="tx2"/>
                </a:solidFill>
              </a:rPr>
              <a:t>   VCCI is built on the state approach to refugee</a:t>
            </a:r>
          </a:p>
          <a:p>
            <a:pPr algn="l"/>
            <a:r>
              <a:rPr lang="en-US" sz="11200" b="1" dirty="0" smtClean="0">
                <a:solidFill>
                  <a:schemeClr val="tx2"/>
                </a:solidFill>
              </a:rPr>
              <a:t>      resettlement</a:t>
            </a:r>
          </a:p>
          <a:p>
            <a:pPr algn="l">
              <a:buFont typeface="Wingdings" pitchFamily="2" charset="2"/>
              <a:buChar char="Ø"/>
            </a:pPr>
            <a:r>
              <a:rPr lang="en-US" sz="11200" b="1" dirty="0" smtClean="0">
                <a:solidFill>
                  <a:schemeClr val="tx2"/>
                </a:solidFill>
              </a:rPr>
              <a:t>   VCCI is centered on a community-based</a:t>
            </a:r>
          </a:p>
          <a:p>
            <a:pPr algn="l"/>
            <a:r>
              <a:rPr lang="en-US" sz="11200" b="1" dirty="0" smtClean="0">
                <a:solidFill>
                  <a:schemeClr val="tx2"/>
                </a:solidFill>
              </a:rPr>
              <a:t>      approach to resettlement </a:t>
            </a:r>
          </a:p>
          <a:p>
            <a:pPr algn="l">
              <a:buFont typeface="Wingdings" pitchFamily="2" charset="2"/>
              <a:buChar char="Ø"/>
            </a:pPr>
            <a:r>
              <a:rPr lang="en-US" sz="11200" b="1" dirty="0" smtClean="0">
                <a:solidFill>
                  <a:schemeClr val="tx2"/>
                </a:solidFill>
              </a:rPr>
              <a:t>   It is a natural evolution based on the increasing</a:t>
            </a:r>
          </a:p>
          <a:p>
            <a:pPr algn="l"/>
            <a:r>
              <a:rPr lang="en-US" sz="11200" b="1" dirty="0" smtClean="0">
                <a:solidFill>
                  <a:schemeClr val="tx2"/>
                </a:solidFill>
              </a:rPr>
              <a:t>      complexity of refugee resettlement</a:t>
            </a:r>
          </a:p>
          <a:p>
            <a:pPr marL="461963" algn="l">
              <a:buFont typeface="Wingdings" pitchFamily="2" charset="2"/>
              <a:buChar char="Ø"/>
            </a:pPr>
            <a:r>
              <a:rPr lang="en-US" sz="11200" b="1" dirty="0" smtClean="0">
                <a:solidFill>
                  <a:schemeClr val="tx2"/>
                </a:solidFill>
              </a:rPr>
              <a:t>     Funding constraints</a:t>
            </a:r>
          </a:p>
          <a:p>
            <a:pPr marL="461963" algn="l">
              <a:buFont typeface="Wingdings" pitchFamily="2" charset="2"/>
              <a:buChar char="Ø"/>
            </a:pPr>
            <a:r>
              <a:rPr lang="en-US" sz="11200" b="1" dirty="0" smtClean="0">
                <a:solidFill>
                  <a:schemeClr val="tx2"/>
                </a:solidFill>
              </a:rPr>
              <a:t>     Reporting mandates</a:t>
            </a:r>
          </a:p>
          <a:p>
            <a:pPr marL="461963" algn="l">
              <a:buFont typeface="Wingdings" pitchFamily="2" charset="2"/>
              <a:buChar char="Ø"/>
            </a:pPr>
            <a:r>
              <a:rPr lang="en-US" sz="11200" b="1" dirty="0" smtClean="0">
                <a:solidFill>
                  <a:schemeClr val="tx2"/>
                </a:solidFill>
              </a:rPr>
              <a:t>     New regulations</a:t>
            </a:r>
          </a:p>
          <a:p>
            <a:pPr marL="461963" algn="l">
              <a:buFont typeface="Wingdings" pitchFamily="2" charset="2"/>
              <a:buChar char="Ø"/>
            </a:pPr>
            <a:endParaRPr lang="en-US" sz="2000" b="1" dirty="0" smtClean="0">
              <a:solidFill>
                <a:schemeClr val="tx2"/>
              </a:solidFill>
            </a:endParaRPr>
          </a:p>
          <a:p>
            <a:pPr algn="l"/>
            <a:endParaRPr lang="en-US" sz="2200" b="1" dirty="0" smtClean="0">
              <a:solidFill>
                <a:schemeClr val="tx2"/>
              </a:solidFill>
            </a:endParaRPr>
          </a:p>
          <a:p>
            <a:pPr algn="r"/>
            <a:r>
              <a:rPr lang="en-US" b="1" dirty="0" smtClean="0">
                <a:solidFill>
                  <a:schemeClr val="tx2"/>
                </a:solidFill>
              </a:rPr>
              <a:t>2          </a:t>
            </a:r>
            <a:r>
              <a:rPr lang="en-US" sz="1200" b="1" dirty="0" smtClean="0">
                <a:solidFill>
                  <a:schemeClr val="tx2"/>
                </a:solidFill>
              </a:rPr>
              <a:t>                                                 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</a:p>
          <a:p>
            <a:pPr algn="l"/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689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Guidelines for the Work of Community Dialogues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sz="1400" b="1" dirty="0" smtClean="0">
                <a:solidFill>
                  <a:schemeClr val="tx2"/>
                </a:solidFill>
              </a:rPr>
              <a:t/>
            </a:r>
            <a:br>
              <a:rPr lang="en-US" sz="1400" b="1" dirty="0" smtClean="0">
                <a:solidFill>
                  <a:schemeClr val="tx2"/>
                </a:solidFill>
              </a:rPr>
            </a:br>
            <a:r>
              <a:rPr lang="en-US" sz="1400" b="1" dirty="0" smtClean="0">
                <a:solidFill>
                  <a:schemeClr val="tx2"/>
                </a:solidFill>
              </a:rPr>
              <a:t/>
            </a:r>
            <a:br>
              <a:rPr lang="en-US" sz="1400" b="1" dirty="0" smtClean="0">
                <a:solidFill>
                  <a:schemeClr val="tx2"/>
                </a:solidFill>
              </a:rPr>
            </a:br>
            <a:r>
              <a:rPr lang="en-US" sz="1400" b="1" dirty="0" smtClean="0">
                <a:solidFill>
                  <a:schemeClr val="tx2"/>
                </a:solidFill>
              </a:rPr>
              <a:t/>
            </a:r>
            <a:br>
              <a:rPr lang="en-US" sz="1400" b="1" dirty="0" smtClean="0">
                <a:solidFill>
                  <a:schemeClr val="tx2"/>
                </a:solidFill>
              </a:rPr>
            </a:br>
            <a:r>
              <a:rPr lang="en-US" sz="1400" b="1" dirty="0" smtClean="0">
                <a:solidFill>
                  <a:schemeClr val="tx2"/>
                </a:solidFill>
              </a:rPr>
              <a:t/>
            </a:r>
            <a:br>
              <a:rPr lang="en-US" sz="1400" b="1" dirty="0" smtClean="0">
                <a:solidFill>
                  <a:schemeClr val="tx2"/>
                </a:solidFill>
              </a:rPr>
            </a:br>
            <a:r>
              <a:rPr lang="en-US" sz="1400" b="1" dirty="0" smtClean="0">
                <a:solidFill>
                  <a:schemeClr val="tx2"/>
                </a:solidFill>
              </a:rPr>
              <a:t/>
            </a:r>
            <a:br>
              <a:rPr lang="en-US" sz="1400" b="1" dirty="0" smtClean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562600" cy="365125"/>
          </a:xfrm>
        </p:spPr>
        <p:txBody>
          <a:bodyPr/>
          <a:lstStyle/>
          <a:p>
            <a:pPr algn="r"/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295399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Importance of Adherence to the Model for Refugee Resettlement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828800"/>
            <a:ext cx="7543800" cy="4267200"/>
          </a:xfrm>
        </p:spPr>
        <p:txBody>
          <a:bodyPr>
            <a:normAutofit fontScale="92500"/>
          </a:bodyPr>
          <a:lstStyle/>
          <a:p>
            <a:pPr algn="l"/>
            <a:endParaRPr lang="en-US" sz="3600" b="1" dirty="0" smtClean="0">
              <a:solidFill>
                <a:schemeClr val="tx2"/>
              </a:solidFill>
            </a:endParaRPr>
          </a:p>
          <a:p>
            <a:pPr algn="l"/>
            <a:r>
              <a:rPr lang="en-US" sz="3600" b="1" dirty="0" smtClean="0">
                <a:solidFill>
                  <a:schemeClr val="tx2"/>
                </a:solidFill>
              </a:rPr>
              <a:t>Virginia’s Model for Refugee Resettlement is the operational standard for all refugee</a:t>
            </a:r>
          </a:p>
          <a:p>
            <a:pPr algn="l"/>
            <a:r>
              <a:rPr lang="en-US" sz="3600" b="1" dirty="0" smtClean="0">
                <a:solidFill>
                  <a:schemeClr val="tx2"/>
                </a:solidFill>
              </a:rPr>
              <a:t> resettlement in Virginia                    </a:t>
            </a:r>
          </a:p>
          <a:p>
            <a:pPr algn="l"/>
            <a:endParaRPr lang="en-US" sz="1400" b="1" dirty="0" smtClean="0">
              <a:solidFill>
                <a:schemeClr val="tx2"/>
              </a:solidFill>
            </a:endParaRPr>
          </a:p>
          <a:p>
            <a:pPr algn="l"/>
            <a:endParaRPr lang="en-US" sz="1400" b="1" dirty="0" smtClean="0">
              <a:solidFill>
                <a:schemeClr val="tx2"/>
              </a:solidFill>
            </a:endParaRPr>
          </a:p>
          <a:p>
            <a:pPr algn="l"/>
            <a:endParaRPr lang="en-US" sz="1400" b="1" dirty="0" smtClean="0">
              <a:solidFill>
                <a:schemeClr val="tx2"/>
              </a:solidFill>
            </a:endParaRPr>
          </a:p>
          <a:p>
            <a:pPr algn="l"/>
            <a:endParaRPr lang="en-US" sz="1400" b="1" dirty="0" smtClean="0">
              <a:solidFill>
                <a:schemeClr val="tx2"/>
              </a:solidFill>
            </a:endParaRPr>
          </a:p>
          <a:p>
            <a:pPr algn="l"/>
            <a:endParaRPr lang="en-US" sz="1400" b="1" dirty="0" smtClean="0">
              <a:solidFill>
                <a:schemeClr val="tx2"/>
              </a:solidFill>
            </a:endParaRPr>
          </a:p>
          <a:p>
            <a:pPr algn="l"/>
            <a:endParaRPr lang="en-US" sz="1400" b="1" dirty="0" smtClean="0">
              <a:solidFill>
                <a:schemeClr val="tx2"/>
              </a:solidFill>
            </a:endParaRPr>
          </a:p>
          <a:p>
            <a:pPr algn="r"/>
            <a:r>
              <a:rPr lang="en-US" sz="1400" b="1" dirty="0" smtClean="0">
                <a:solidFill>
                  <a:schemeClr val="tx2"/>
                </a:solidFill>
              </a:rPr>
              <a:t>5</a:t>
            </a:r>
            <a:endParaRPr lang="en-US" sz="1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533399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Model Element #1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828800"/>
            <a:ext cx="7543800" cy="4419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Comprehensive Resettlement Plan is the root and center of the delivery of all services to refugees</a:t>
            </a:r>
          </a:p>
          <a:p>
            <a:pPr algn="l"/>
            <a:endParaRPr lang="en-US" sz="40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10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10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10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10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1000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							  6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2954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Model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Element #2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828800"/>
            <a:ext cx="7696200" cy="4419600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sz="3600" b="1" dirty="0" smtClean="0">
              <a:solidFill>
                <a:schemeClr val="tx2"/>
              </a:solidFill>
              <a:cs typeface="Arial" pitchFamily="34" charset="0"/>
            </a:endParaRPr>
          </a:p>
          <a:p>
            <a:pPr algn="l"/>
            <a:r>
              <a:rPr lang="en-US" sz="47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Long term public assistance</a:t>
            </a:r>
          </a:p>
          <a:p>
            <a:pPr algn="l"/>
            <a:r>
              <a:rPr lang="en-US" sz="47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utilization is not a way of life in America, and is therefore not a resettlement option</a:t>
            </a:r>
          </a:p>
          <a:p>
            <a:pPr algn="l"/>
            <a:endParaRPr lang="en-US" sz="36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1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1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1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1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11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7</a:t>
            </a:r>
            <a:endParaRPr lang="en-US" sz="11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838199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Model Element #3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76400"/>
            <a:ext cx="7772400" cy="4419600"/>
          </a:xfrm>
        </p:spPr>
        <p:txBody>
          <a:bodyPr>
            <a:normAutofit/>
          </a:bodyPr>
          <a:lstStyle/>
          <a:p>
            <a:pPr algn="l"/>
            <a:endParaRPr lang="en-US" sz="40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 refugee’s early employment promotes his/her earliest    economic self-sufficiency</a:t>
            </a:r>
          </a:p>
          <a:p>
            <a:pPr algn="l"/>
            <a:endParaRPr lang="en-US" sz="40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14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14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14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8</a:t>
            </a:r>
            <a:endParaRPr lang="en-US" sz="1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914399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Model Element #4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8077200" cy="4343400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sz="3600" b="1" dirty="0" smtClean="0">
              <a:solidFill>
                <a:schemeClr val="tx2"/>
              </a:solidFill>
              <a:cs typeface="Arial" pitchFamily="34" charset="0"/>
            </a:endParaRPr>
          </a:p>
          <a:p>
            <a:pPr algn="l"/>
            <a:r>
              <a:rPr lang="en-US" sz="3600" b="1" dirty="0" smtClean="0">
                <a:solidFill>
                  <a:schemeClr val="tx2"/>
                </a:solidFill>
                <a:cs typeface="Arial" pitchFamily="34" charset="0"/>
              </a:rPr>
              <a:t>The physical and mental health needs of  </a:t>
            </a:r>
          </a:p>
          <a:p>
            <a:pPr algn="l"/>
            <a:r>
              <a:rPr lang="en-US" sz="3600" b="1" dirty="0" smtClean="0">
                <a:solidFill>
                  <a:schemeClr val="tx2"/>
                </a:solidFill>
                <a:cs typeface="Arial" pitchFamily="34" charset="0"/>
              </a:rPr>
              <a:t>refugees must be addressed in a timely, </a:t>
            </a:r>
          </a:p>
          <a:p>
            <a:pPr algn="l"/>
            <a:r>
              <a:rPr lang="en-US" sz="3600" b="1" dirty="0" smtClean="0">
                <a:solidFill>
                  <a:schemeClr val="tx2"/>
                </a:solidFill>
                <a:cs typeface="Arial" pitchFamily="34" charset="0"/>
              </a:rPr>
              <a:t>coordinated and integrated way to promote</a:t>
            </a:r>
          </a:p>
          <a:p>
            <a:pPr algn="l"/>
            <a:r>
              <a:rPr lang="en-US" sz="3600" b="1" dirty="0" smtClean="0">
                <a:solidFill>
                  <a:schemeClr val="tx2"/>
                </a:solidFill>
                <a:cs typeface="Arial" pitchFamily="34" charset="0"/>
              </a:rPr>
              <a:t> and ensure the well-being and health of </a:t>
            </a:r>
          </a:p>
          <a:p>
            <a:pPr algn="l"/>
            <a:r>
              <a:rPr lang="en-US" sz="3600" b="1" dirty="0" smtClean="0">
                <a:solidFill>
                  <a:schemeClr val="tx2"/>
                </a:solidFill>
                <a:cs typeface="Arial" pitchFamily="34" charset="0"/>
              </a:rPr>
              <a:t>refugee families     </a:t>
            </a:r>
          </a:p>
          <a:p>
            <a:pPr algn="l"/>
            <a:endParaRPr lang="en-US" sz="1400" b="1" dirty="0" smtClean="0">
              <a:solidFill>
                <a:schemeClr val="tx2"/>
              </a:solidFill>
              <a:cs typeface="Arial" pitchFamily="34" charset="0"/>
            </a:endParaRPr>
          </a:p>
          <a:p>
            <a:pPr algn="l"/>
            <a:endParaRPr lang="en-US" sz="1400" b="1" dirty="0" smtClean="0">
              <a:solidFill>
                <a:schemeClr val="tx2"/>
              </a:solidFill>
              <a:cs typeface="Arial" pitchFamily="34" charset="0"/>
            </a:endParaRPr>
          </a:p>
          <a:p>
            <a:pPr algn="l"/>
            <a:endParaRPr lang="en-US" sz="1400" b="1" dirty="0" smtClean="0">
              <a:solidFill>
                <a:schemeClr val="tx2"/>
              </a:solidFill>
              <a:cs typeface="Arial" pitchFamily="34" charset="0"/>
            </a:endParaRPr>
          </a:p>
          <a:p>
            <a:pPr algn="l"/>
            <a:endParaRPr lang="en-US" sz="1400" b="1" dirty="0" smtClean="0">
              <a:solidFill>
                <a:schemeClr val="tx2"/>
              </a:solidFill>
              <a:cs typeface="Arial" pitchFamily="34" charset="0"/>
            </a:endParaRPr>
          </a:p>
          <a:p>
            <a:pPr algn="r"/>
            <a:endParaRPr lang="en-US" sz="1400" b="1" dirty="0" smtClean="0">
              <a:solidFill>
                <a:schemeClr val="tx2"/>
              </a:solidFill>
              <a:cs typeface="Arial" pitchFamily="34" charset="0"/>
            </a:endParaRPr>
          </a:p>
          <a:p>
            <a:pPr algn="r"/>
            <a:r>
              <a:rPr lang="en-US" sz="1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9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320</Words>
  <Application>Microsoft Office PowerPoint</Application>
  <PresentationFormat>On-screen Show (4:3)</PresentationFormat>
  <Paragraphs>129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 </vt:lpstr>
      <vt:lpstr>Goals of VCCI</vt:lpstr>
      <vt:lpstr>Origins of Virginia Community Capacity Initiative</vt:lpstr>
      <vt:lpstr>Guidelines for the Work of Community Dialogues      </vt:lpstr>
      <vt:lpstr>Importance of Adherence to the Model for Refugee Resettlement</vt:lpstr>
      <vt:lpstr>Model Element #1</vt:lpstr>
      <vt:lpstr>Model Element #2</vt:lpstr>
      <vt:lpstr>Model Element #3</vt:lpstr>
      <vt:lpstr>Model Element #4</vt:lpstr>
      <vt:lpstr>Model Element #5</vt:lpstr>
      <vt:lpstr>Model Element #6</vt:lpstr>
      <vt:lpstr>Critical Dialogue Member Input -Ongoing</vt:lpstr>
      <vt:lpstr>PowerPoint Presentation</vt:lpstr>
    </vt:vector>
  </TitlesOfParts>
  <Company>Virginia IT Infrastructure Partnership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VIRGINIA COMMUNITY CAPACITY INITIATIVE</dc:title>
  <dc:creator>Brent Sutton</dc:creator>
  <cp:lastModifiedBy>Berhe, Seyoum (VDSS)</cp:lastModifiedBy>
  <cp:revision>203</cp:revision>
  <cp:lastPrinted>2015-12-08T14:30:36Z</cp:lastPrinted>
  <dcterms:created xsi:type="dcterms:W3CDTF">2014-02-06T13:02:06Z</dcterms:created>
  <dcterms:modified xsi:type="dcterms:W3CDTF">2016-05-05T10:58:04Z</dcterms:modified>
</cp:coreProperties>
</file>