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934F-9D4C-4D13-8758-CB22EB4FD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78BFF-6319-445D-AEDC-B7DA3C5BD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8ED49-1226-4E6A-9499-267429FA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8865-3619-4F4A-8C9C-D1232D1B41EE}" type="datetimeFigureOut">
              <a:rPr lang="es-CR" smtClean="0"/>
              <a:t>22/2/2021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A67B4-87D5-4BF8-B81E-EE34C2C2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AACA3-DB8B-4275-9517-605E7BC6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EF34-F2ED-4131-9A69-3F3F15EBA35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2163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FFF7-FB4A-4909-8ABB-24FA71F6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0BEE5-3AD4-4174-B890-444D645DD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8E4BA-69C8-471D-9EDE-B60EDD6A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8865-3619-4F4A-8C9C-D1232D1B41EE}" type="datetimeFigureOut">
              <a:rPr lang="es-CR" smtClean="0"/>
              <a:t>22/2/2021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1C0B2-46D6-48D8-833C-CC848FCB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A140-3B08-4ED4-BABA-9FBCCF58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EF34-F2ED-4131-9A69-3F3F15EBA35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0473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BE9F5-6B5E-4995-9109-1A8550866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E7D0A-3CE3-4543-8C3D-71C2D1C6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7D6E3-0EFF-4216-AF12-BC3B8DFE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8865-3619-4F4A-8C9C-D1232D1B41EE}" type="datetimeFigureOut">
              <a:rPr lang="es-CR" smtClean="0"/>
              <a:t>22/2/2021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FE91D-EE07-4F7A-B850-77925A66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88A9C-2322-4673-B4A4-8698066E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EF34-F2ED-4131-9A69-3F3F15EBA35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878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82D7-6BA9-4E60-8D4C-C0B61434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C01A-8CF8-4050-8E0D-59794DC05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62405-FC1E-486D-B935-49577C7E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8865-3619-4F4A-8C9C-D1232D1B41EE}" type="datetimeFigureOut">
              <a:rPr lang="es-CR" smtClean="0"/>
              <a:t>22/2/2021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99DB1-3098-4AA4-B80F-256665C1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34F02-8B74-4C7A-A9F8-DD67A524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EF34-F2ED-4131-9A69-3F3F15EBA35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009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567D-C414-4EF7-9F9D-E7A52210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D1CB0-D19D-46AF-A272-A03E42038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64CA-7631-487A-8355-97847560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8865-3619-4F4A-8C9C-D1232D1B41EE}" type="datetimeFigureOut">
              <a:rPr lang="es-CR" smtClean="0"/>
              <a:t>22/2/2021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FA1CA-9221-4C16-A5A8-CD27D160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91B10-29D7-4E70-9BD5-E934831F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EF34-F2ED-4131-9A69-3F3F15EBA35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8688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97EC-3CD0-45B2-A17A-4C65596D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57173-A8ED-4F8F-8E13-A14C13B06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78A14-D03C-4B82-A733-8AFD1EB77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A0FCA-DB31-41CA-958C-3ADC64B5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8865-3619-4F4A-8C9C-D1232D1B41EE}" type="datetimeFigureOut">
              <a:rPr lang="es-CR" smtClean="0"/>
              <a:t>22/2/2021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198F9-AB31-45DA-B198-63D5036E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E606F-34EE-43B1-B049-4AD1BB97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EF34-F2ED-4131-9A69-3F3F15EBA35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2742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0C-600A-401A-80B6-A858526E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0C38D-1347-432C-B377-E71EE03A0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62F6D-5407-45F0-8256-8093F7551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F0B87-1022-4BF0-AE3E-50B93355F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80AED-9F2A-4946-9101-412D72E9C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5A4EB-009C-4D6F-8162-D8DE98F6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8865-3619-4F4A-8C9C-D1232D1B41EE}" type="datetimeFigureOut">
              <a:rPr lang="es-CR" smtClean="0"/>
              <a:t>22/2/2021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7A55A-481A-4274-8B8E-C53A886B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E0332-99EE-42E7-A22B-2606CD44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EF34-F2ED-4131-9A69-3F3F15EBA35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3482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774A-D008-4CBB-BEAC-A3080D3E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40703-669B-4E5D-AAE4-13194BB0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8865-3619-4F4A-8C9C-D1232D1B41EE}" type="datetimeFigureOut">
              <a:rPr lang="es-CR" smtClean="0"/>
              <a:t>22/2/2021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7AA8F-A320-4C4E-A131-A7849954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B5AC2-5DB2-4A8D-B8F2-609346D1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EF34-F2ED-4131-9A69-3F3F15EBA35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1806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30D69-F561-47CD-9356-2E81FF48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8865-3619-4F4A-8C9C-D1232D1B41EE}" type="datetimeFigureOut">
              <a:rPr lang="es-CR" smtClean="0"/>
              <a:t>22/2/2021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BB644-B41A-4B3F-9AA5-B163AFC0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E8B67-B461-4D76-A65D-0CA2C7FC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EF34-F2ED-4131-9A69-3F3F15EBA35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5407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95E3-0210-4536-909C-105571EF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B6C6A-A977-47E7-96FC-5D0F82F28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71252-0ED7-4EC7-BFEF-5AE4067B9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35102-60FD-4308-AA0B-1C13735B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8865-3619-4F4A-8C9C-D1232D1B41EE}" type="datetimeFigureOut">
              <a:rPr lang="es-CR" smtClean="0"/>
              <a:t>22/2/2021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B2C27-49EA-438F-A8FE-C85655EC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D0924-55E7-49B6-B10A-185F35E8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EF34-F2ED-4131-9A69-3F3F15EBA35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4456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4DA8-2AEF-40F4-A588-AFC6BB2C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FFD2A-632A-4AEA-88FE-92760FF92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FA4A0-68C0-4FAB-8C2C-235F220D3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7C2F6-C41E-4D89-B737-42A64D52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8865-3619-4F4A-8C9C-D1232D1B41EE}" type="datetimeFigureOut">
              <a:rPr lang="es-CR" smtClean="0"/>
              <a:t>22/2/2021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C7C19-93D6-4206-8FFA-0C1DDDD9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3A3D7-DC10-420C-A40A-215A3ED3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EF34-F2ED-4131-9A69-3F3F15EBA35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1966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E70F67-3089-428D-A4CC-F34AEC22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E6200-0043-48BE-A824-88391D7FB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D6AA-4AAB-4A83-B9A9-2E0E4503B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8865-3619-4F4A-8C9C-D1232D1B41EE}" type="datetimeFigureOut">
              <a:rPr lang="es-CR" smtClean="0"/>
              <a:t>22/2/2021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8C867-5D39-413A-B6B2-58288B80F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D915-ECA1-4A88-9461-E3B4C5951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EF34-F2ED-4131-9A69-3F3F15EBA35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8268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E930FF80-7F45-40EB-9957-266E05826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4" y="5949951"/>
            <a:ext cx="3044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99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R">
                <a:cs typeface="Arial" panose="020B0604020202020204" pitchFamily="34" charset="0"/>
              </a:rPr>
              <a:t>*Nota:  1eV= 1.6x10</a:t>
            </a:r>
            <a:r>
              <a:rPr lang="en-US" altLang="es-CR" baseline="30000">
                <a:cs typeface="Arial" panose="020B0604020202020204" pitchFamily="34" charset="0"/>
              </a:rPr>
              <a:t>-19</a:t>
            </a:r>
            <a:r>
              <a:rPr lang="en-US" altLang="es-CR">
                <a:cs typeface="Arial" panose="020B0604020202020204" pitchFamily="34" charset="0"/>
              </a:rPr>
              <a:t>J</a:t>
            </a:r>
          </a:p>
        </p:txBody>
      </p:sp>
      <p:sp>
        <p:nvSpPr>
          <p:cNvPr id="5" name="Text Box 61">
            <a:extLst>
              <a:ext uri="{FF2B5EF4-FFF2-40B4-BE49-F238E27FC236}">
                <a16:creationId xmlns:a16="http://schemas.microsoft.com/office/drawing/2014/main" id="{4BA7D840-B046-49E4-B01C-009E2A28D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9038" y="2852738"/>
            <a:ext cx="512921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99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s-CR">
                <a:solidFill>
                  <a:srgbClr val="FF3300"/>
                </a:solidFill>
                <a:cs typeface="Arial" panose="020B0604020202020204" pitchFamily="34" charset="0"/>
              </a:rPr>
              <a:t>Semiconductores: 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de-DE" altLang="es-CR">
                <a:cs typeface="Arial" panose="020B0604020202020204" pitchFamily="34" charset="0"/>
              </a:rPr>
              <a:t>enlaces covalentes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de-DE" altLang="es-CR">
                <a:cs typeface="Arial" panose="020B0604020202020204" pitchFamily="34" charset="0"/>
              </a:rPr>
              <a:t>la resistencia puede disminuirse por medio de dopado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de-DE" altLang="es-CR">
                <a:cs typeface="Arial" panose="020B0604020202020204" pitchFamily="34" charset="0"/>
              </a:rPr>
              <a:t>Ej: Si (banda prohibida 1.12eV), Ge (0.67eV)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de-DE" altLang="es-CR">
              <a:cs typeface="Arial" panose="020B0604020202020204" pitchFamily="34" charset="0"/>
            </a:endParaRPr>
          </a:p>
        </p:txBody>
      </p:sp>
      <p:sp>
        <p:nvSpPr>
          <p:cNvPr id="6" name="Text Box 62">
            <a:extLst>
              <a:ext uri="{FF2B5EF4-FFF2-40B4-BE49-F238E27FC236}">
                <a16:creationId xmlns:a16="http://schemas.microsoft.com/office/drawing/2014/main" id="{B89FF178-F9BD-4C9A-AC73-51CF5D55F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052513"/>
            <a:ext cx="51117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99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s-CR">
                <a:solidFill>
                  <a:srgbClr val="FF3300"/>
                </a:solidFill>
                <a:cs typeface="Arial" panose="020B0604020202020204" pitchFamily="34" charset="0"/>
              </a:rPr>
              <a:t>Aislantes:</a:t>
            </a:r>
            <a:r>
              <a:rPr lang="de-DE" altLang="es-CR">
                <a:cs typeface="Arial" panose="020B0604020202020204" pitchFamily="34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</a:pPr>
            <a:r>
              <a:rPr lang="de-DE" altLang="es-CR">
                <a:cs typeface="Arial" panose="020B0604020202020204" pitchFamily="34" charset="0"/>
              </a:rPr>
              <a:t>electrones fuertemente ligados al núcleo</a:t>
            </a:r>
          </a:p>
          <a:p>
            <a:pPr eaLnBrk="1" hangingPunct="1">
              <a:spcBef>
                <a:spcPct val="0"/>
              </a:spcBef>
              <a:buClrTx/>
              <a:buSzTx/>
            </a:pPr>
            <a:r>
              <a:rPr lang="de-DE" altLang="es-CR">
                <a:cs typeface="Arial" panose="020B0604020202020204" pitchFamily="34" charset="0"/>
              </a:rPr>
              <a:t>muy alta resistencia</a:t>
            </a:r>
          </a:p>
          <a:p>
            <a:pPr eaLnBrk="1" hangingPunct="1">
              <a:spcBef>
                <a:spcPct val="0"/>
              </a:spcBef>
              <a:buClrTx/>
              <a:buSzTx/>
            </a:pPr>
            <a:r>
              <a:rPr lang="de-DE" altLang="es-CR">
                <a:cs typeface="Arial" panose="020B0604020202020204" pitchFamily="34" charset="0"/>
              </a:rPr>
              <a:t> Ej: SiO</a:t>
            </a:r>
            <a:r>
              <a:rPr lang="de-DE" altLang="es-CR" baseline="-25000">
                <a:cs typeface="Arial" panose="020B0604020202020204" pitchFamily="34" charset="0"/>
              </a:rPr>
              <a:t>2</a:t>
            </a:r>
            <a:r>
              <a:rPr lang="de-DE" altLang="es-CR">
                <a:cs typeface="Arial" panose="020B0604020202020204" pitchFamily="34" charset="0"/>
              </a:rPr>
              <a:t> (banda prohibida ≈ 8eV), diamante (5.46-6.4eV)</a:t>
            </a:r>
            <a:endParaRPr lang="es-ES" altLang="es-CR">
              <a:cs typeface="Arial" panose="020B0604020202020204" pitchFamily="34" charset="0"/>
            </a:endParaRPr>
          </a:p>
        </p:txBody>
      </p:sp>
      <p:sp>
        <p:nvSpPr>
          <p:cNvPr id="7" name="AutoShape 63">
            <a:extLst>
              <a:ext uri="{FF2B5EF4-FFF2-40B4-BE49-F238E27FC236}">
                <a16:creationId xmlns:a16="http://schemas.microsoft.com/office/drawing/2014/main" id="{C35A9495-52AF-4F8F-9CB2-39EF79D81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1773238"/>
            <a:ext cx="431800" cy="360362"/>
          </a:xfrm>
          <a:prstGeom prst="rightArrow">
            <a:avLst>
              <a:gd name="adj1" fmla="val 50000"/>
              <a:gd name="adj2" fmla="val 29956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99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>
              <a:cs typeface="Arial" panose="020B0604020202020204" pitchFamily="34" charset="0"/>
            </a:endParaRPr>
          </a:p>
        </p:txBody>
      </p:sp>
      <p:sp>
        <p:nvSpPr>
          <p:cNvPr id="8" name="Text Box 64">
            <a:extLst>
              <a:ext uri="{FF2B5EF4-FFF2-40B4-BE49-F238E27FC236}">
                <a16:creationId xmlns:a16="http://schemas.microsoft.com/office/drawing/2014/main" id="{643BCFC0-03C5-4888-A086-A0BCB3179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51" y="4581526"/>
            <a:ext cx="5059363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99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s-CR">
                <a:solidFill>
                  <a:srgbClr val="FF3300"/>
                </a:solidFill>
                <a:cs typeface="Arial" panose="020B0604020202020204" pitchFamily="34" charset="0"/>
              </a:rPr>
              <a:t>Conductores:</a:t>
            </a:r>
            <a:r>
              <a:rPr lang="de-DE" altLang="es-CR">
                <a:cs typeface="Arial" panose="020B0604020202020204" pitchFamily="34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</a:pPr>
            <a:r>
              <a:rPr lang="de-DE" altLang="es-CR">
                <a:cs typeface="Arial" panose="020B0604020202020204" pitchFamily="34" charset="0"/>
              </a:rPr>
              <a:t>electrones débilmente ligados al núcleo</a:t>
            </a:r>
          </a:p>
          <a:p>
            <a:pPr eaLnBrk="1" hangingPunct="1">
              <a:spcBef>
                <a:spcPct val="0"/>
              </a:spcBef>
              <a:buClrTx/>
              <a:buSzTx/>
            </a:pPr>
            <a:r>
              <a:rPr lang="de-DE" altLang="es-CR">
                <a:cs typeface="Arial" panose="020B0604020202020204" pitchFamily="34" charset="0"/>
              </a:rPr>
              <a:t>baja resistencia</a:t>
            </a:r>
          </a:p>
          <a:p>
            <a:pPr eaLnBrk="1" hangingPunct="1">
              <a:spcBef>
                <a:spcPct val="0"/>
              </a:spcBef>
              <a:buClrTx/>
              <a:buSzTx/>
            </a:pPr>
            <a:r>
              <a:rPr lang="de-DE" altLang="es-CR">
                <a:cs typeface="Arial" panose="020B0604020202020204" pitchFamily="34" charset="0"/>
              </a:rPr>
              <a:t>Ej: Ag, Cu, Au, 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R">
              <a:cs typeface="Arial" panose="020B0604020202020204" pitchFamily="34" charset="0"/>
            </a:endParaRPr>
          </a:p>
        </p:txBody>
      </p:sp>
      <p:sp>
        <p:nvSpPr>
          <p:cNvPr id="9" name="AutoShape 65">
            <a:extLst>
              <a:ext uri="{FF2B5EF4-FFF2-40B4-BE49-F238E27FC236}">
                <a16:creationId xmlns:a16="http://schemas.microsoft.com/office/drawing/2014/main" id="{8A16A04F-320C-4819-BFC7-0D7374ECF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3213101"/>
            <a:ext cx="431800" cy="360363"/>
          </a:xfrm>
          <a:prstGeom prst="rightArrow">
            <a:avLst>
              <a:gd name="adj1" fmla="val 50000"/>
              <a:gd name="adj2" fmla="val 29956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99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>
              <a:cs typeface="Arial" panose="020B0604020202020204" pitchFamily="34" charset="0"/>
            </a:endParaRPr>
          </a:p>
        </p:txBody>
      </p:sp>
      <p:sp>
        <p:nvSpPr>
          <p:cNvPr id="10" name="AutoShape 66">
            <a:extLst>
              <a:ext uri="{FF2B5EF4-FFF2-40B4-BE49-F238E27FC236}">
                <a16:creationId xmlns:a16="http://schemas.microsoft.com/office/drawing/2014/main" id="{06C27D6E-BFC7-48E1-904C-8AD2333D5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4797426"/>
            <a:ext cx="431800" cy="360363"/>
          </a:xfrm>
          <a:prstGeom prst="rightArrow">
            <a:avLst>
              <a:gd name="adj1" fmla="val 50000"/>
              <a:gd name="adj2" fmla="val 29956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99"/>
              </a:buClr>
              <a:buSzPct val="12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CR" altLang="es-CR">
              <a:cs typeface="Arial" panose="020B0604020202020204" pitchFamily="34" charset="0"/>
            </a:endParaRPr>
          </a:p>
        </p:txBody>
      </p:sp>
      <p:grpSp>
        <p:nvGrpSpPr>
          <p:cNvPr id="11" name="Group 68">
            <a:extLst>
              <a:ext uri="{FF2B5EF4-FFF2-40B4-BE49-F238E27FC236}">
                <a16:creationId xmlns:a16="http://schemas.microsoft.com/office/drawing/2014/main" id="{ADDE7C36-769E-49B2-BEB5-A3FEAF13DCFE}"/>
              </a:ext>
            </a:extLst>
          </p:cNvPr>
          <p:cNvGrpSpPr>
            <a:grpSpLocks/>
          </p:cNvGrpSpPr>
          <p:nvPr/>
        </p:nvGrpSpPr>
        <p:grpSpPr bwMode="auto">
          <a:xfrm>
            <a:off x="2178050" y="911226"/>
            <a:ext cx="2559050" cy="4970463"/>
            <a:chOff x="2297" y="663"/>
            <a:chExt cx="1612" cy="3131"/>
          </a:xfrm>
        </p:grpSpPr>
        <p:sp>
          <p:nvSpPr>
            <p:cNvPr id="12" name="Text Box 69">
              <a:extLst>
                <a:ext uri="{FF2B5EF4-FFF2-40B4-BE49-F238E27FC236}">
                  <a16:creationId xmlns:a16="http://schemas.microsoft.com/office/drawing/2014/main" id="{EEC40CCA-FB35-4E52-A219-F46696B83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387"/>
              <a:ext cx="108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99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R">
                  <a:cs typeface="Arial" panose="020B0604020202020204" pitchFamily="34" charset="0"/>
                </a:rPr>
                <a:t>Conductividad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R">
                  <a:cs typeface="Arial" panose="020B0604020202020204" pitchFamily="34" charset="0"/>
                </a:rPr>
                <a:t>(</a:t>
              </a:r>
              <a:r>
                <a:rPr lang="es-ES" altLang="es-CR">
                  <a:cs typeface="Arial" panose="020B0604020202020204" pitchFamily="34" charset="0"/>
                  <a:sym typeface="Symbol" panose="05050102010706020507" pitchFamily="18" charset="2"/>
                </a:rPr>
                <a:t></a:t>
              </a:r>
              <a:r>
                <a:rPr lang="es-ES" altLang="es-CR" baseline="30000">
                  <a:cs typeface="Arial" panose="020B0604020202020204" pitchFamily="34" charset="0"/>
                  <a:sym typeface="Symbol" panose="05050102010706020507" pitchFamily="18" charset="2"/>
                </a:rPr>
                <a:t>-1</a:t>
              </a:r>
              <a:r>
                <a:rPr lang="es-ES" altLang="es-CR">
                  <a:cs typeface="Arial" panose="020B0604020202020204" pitchFamily="34" charset="0"/>
                  <a:sym typeface="Symbol" panose="05050102010706020507" pitchFamily="18" charset="2"/>
                </a:rPr>
                <a:t>cm</a:t>
              </a:r>
              <a:r>
                <a:rPr lang="es-ES" altLang="es-CR" baseline="30000">
                  <a:cs typeface="Arial" panose="020B0604020202020204" pitchFamily="34" charset="0"/>
                  <a:sym typeface="Symbol" panose="05050102010706020507" pitchFamily="18" charset="2"/>
                </a:rPr>
                <a:t>-1</a:t>
              </a:r>
              <a:r>
                <a:rPr lang="es-ES" altLang="es-CR">
                  <a:cs typeface="Arial" panose="020B0604020202020204" pitchFamily="34" charset="0"/>
                  <a:sym typeface="Symbol" panose="05050102010706020507" pitchFamily="18" charset="2"/>
                </a:rPr>
                <a:t>)</a:t>
              </a:r>
              <a:endParaRPr lang="es-ES" altLang="es-CR" baseline="30000"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0B3EC57F-0D75-4CE3-AD18-1F4DF453E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6" y="343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Line 71">
              <a:extLst>
                <a:ext uri="{FF2B5EF4-FFF2-40B4-BE49-F238E27FC236}">
                  <a16:creationId xmlns:a16="http://schemas.microsoft.com/office/drawing/2014/main" id="{92D7FD77-C0C3-48CB-AEEA-8D35B76B0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6" y="306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Line 72">
              <a:extLst>
                <a:ext uri="{FF2B5EF4-FFF2-40B4-BE49-F238E27FC236}">
                  <a16:creationId xmlns:a16="http://schemas.microsoft.com/office/drawing/2014/main" id="{C702570E-1BF9-4C14-AB5B-DA0CA1FEF6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3" y="27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Line 73">
              <a:extLst>
                <a:ext uri="{FF2B5EF4-FFF2-40B4-BE49-F238E27FC236}">
                  <a16:creationId xmlns:a16="http://schemas.microsoft.com/office/drawing/2014/main" id="{344B9242-E153-4FEA-92C5-77F3E6C35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6" y="236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Line 74">
              <a:extLst>
                <a:ext uri="{FF2B5EF4-FFF2-40B4-BE49-F238E27FC236}">
                  <a16:creationId xmlns:a16="http://schemas.microsoft.com/office/drawing/2014/main" id="{4C4DD405-DEA4-447A-853F-5F7426FB8A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3" y="198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Line 75">
              <a:extLst>
                <a:ext uri="{FF2B5EF4-FFF2-40B4-BE49-F238E27FC236}">
                  <a16:creationId xmlns:a16="http://schemas.microsoft.com/office/drawing/2014/main" id="{510FD3CF-5FF3-413D-8975-CBD66F67D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6" y="164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Line 76">
              <a:extLst>
                <a:ext uri="{FF2B5EF4-FFF2-40B4-BE49-F238E27FC236}">
                  <a16:creationId xmlns:a16="http://schemas.microsoft.com/office/drawing/2014/main" id="{2FC937FA-0AD9-483B-882B-A47D8B02C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6" y="127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Line 77">
              <a:extLst>
                <a:ext uri="{FF2B5EF4-FFF2-40B4-BE49-F238E27FC236}">
                  <a16:creationId xmlns:a16="http://schemas.microsoft.com/office/drawing/2014/main" id="{5454969F-7BD6-4866-8C52-170116379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3" y="9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21" name="Object 78">
              <a:extLst>
                <a:ext uri="{FF2B5EF4-FFF2-40B4-BE49-F238E27FC236}">
                  <a16:creationId xmlns:a16="http://schemas.microsoft.com/office/drawing/2014/main" id="{23962B40-0706-41FA-9884-5772AB6B2E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6" y="3306"/>
            <a:ext cx="272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2" imgW="266469" imgH="203024" progId="Equation.3">
                    <p:embed/>
                  </p:oleObj>
                </mc:Choice>
                <mc:Fallback>
                  <p:oleObj name="Ecuación" r:id="rId2" imgW="266469" imgH="203024" progId="Equation.3">
                    <p:embed/>
                    <p:pic>
                      <p:nvPicPr>
                        <p:cNvPr id="27669" name="Object 78">
                          <a:extLst>
                            <a:ext uri="{FF2B5EF4-FFF2-40B4-BE49-F238E27FC236}">
                              <a16:creationId xmlns:a16="http://schemas.microsoft.com/office/drawing/2014/main" id="{AC0888C8-692D-4BF0-9735-AD09E8120C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6" y="3306"/>
                          <a:ext cx="272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79">
              <a:extLst>
                <a:ext uri="{FF2B5EF4-FFF2-40B4-BE49-F238E27FC236}">
                  <a16:creationId xmlns:a16="http://schemas.microsoft.com/office/drawing/2014/main" id="{DE287480-26DE-4296-B83E-32B5BDED1F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3" y="3001"/>
            <a:ext cx="272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4" imgW="266469" imgH="203024" progId="Equation.3">
                    <p:embed/>
                  </p:oleObj>
                </mc:Choice>
                <mc:Fallback>
                  <p:oleObj name="Ecuación" r:id="rId4" imgW="266469" imgH="203024" progId="Equation.3">
                    <p:embed/>
                    <p:pic>
                      <p:nvPicPr>
                        <p:cNvPr id="27670" name="Object 79">
                          <a:extLst>
                            <a:ext uri="{FF2B5EF4-FFF2-40B4-BE49-F238E27FC236}">
                              <a16:creationId xmlns:a16="http://schemas.microsoft.com/office/drawing/2014/main" id="{1AE7CE60-3614-4EA4-B326-47FE897E5D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3" y="3001"/>
                          <a:ext cx="272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80">
              <a:extLst>
                <a:ext uri="{FF2B5EF4-FFF2-40B4-BE49-F238E27FC236}">
                  <a16:creationId xmlns:a16="http://schemas.microsoft.com/office/drawing/2014/main" id="{A7CFAC4B-427D-4968-B02E-5BA9D6D7A0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48" y="2649"/>
            <a:ext cx="270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6" imgW="266469" imgH="203024" progId="Equation.3">
                    <p:embed/>
                  </p:oleObj>
                </mc:Choice>
                <mc:Fallback>
                  <p:oleObj name="Ecuación" r:id="rId6" imgW="266469" imgH="203024" progId="Equation.3">
                    <p:embed/>
                    <p:pic>
                      <p:nvPicPr>
                        <p:cNvPr id="27671" name="Object 80">
                          <a:extLst>
                            <a:ext uri="{FF2B5EF4-FFF2-40B4-BE49-F238E27FC236}">
                              <a16:creationId xmlns:a16="http://schemas.microsoft.com/office/drawing/2014/main" id="{75DE8A39-EA8A-41C9-85CA-F3C3DAE6B4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8" y="2649"/>
                          <a:ext cx="270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81">
              <a:extLst>
                <a:ext uri="{FF2B5EF4-FFF2-40B4-BE49-F238E27FC236}">
                  <a16:creationId xmlns:a16="http://schemas.microsoft.com/office/drawing/2014/main" id="{3D21E380-956C-41FB-9264-1C7FEE6C0E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1" y="2325"/>
            <a:ext cx="31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8" imgW="317225" imgH="203024" progId="Equation.3">
                    <p:embed/>
                  </p:oleObj>
                </mc:Choice>
                <mc:Fallback>
                  <p:oleObj name="Ecuación" r:id="rId8" imgW="317225" imgH="203024" progId="Equation.3">
                    <p:embed/>
                    <p:pic>
                      <p:nvPicPr>
                        <p:cNvPr id="27672" name="Object 81">
                          <a:extLst>
                            <a:ext uri="{FF2B5EF4-FFF2-40B4-BE49-F238E27FC236}">
                              <a16:creationId xmlns:a16="http://schemas.microsoft.com/office/drawing/2014/main" id="{2D404F36-5C5E-4A5B-BA3C-0F1BA9F54C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1" y="2325"/>
                          <a:ext cx="31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82">
              <a:extLst>
                <a:ext uri="{FF2B5EF4-FFF2-40B4-BE49-F238E27FC236}">
                  <a16:creationId xmlns:a16="http://schemas.microsoft.com/office/drawing/2014/main" id="{220DBD03-9842-4F70-89B9-41011CE964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8" y="1933"/>
            <a:ext cx="33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10" imgW="317225" imgH="203024" progId="Equation.3">
                    <p:embed/>
                  </p:oleObj>
                </mc:Choice>
                <mc:Fallback>
                  <p:oleObj name="Ecuación" r:id="rId10" imgW="317225" imgH="203024" progId="Equation.3">
                    <p:embed/>
                    <p:pic>
                      <p:nvPicPr>
                        <p:cNvPr id="27673" name="Object 82">
                          <a:extLst>
                            <a:ext uri="{FF2B5EF4-FFF2-40B4-BE49-F238E27FC236}">
                              <a16:creationId xmlns:a16="http://schemas.microsoft.com/office/drawing/2014/main" id="{8476BDF3-D4CB-4CA0-9A76-8C00BAA410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8" y="1933"/>
                          <a:ext cx="33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83">
              <a:extLst>
                <a:ext uri="{FF2B5EF4-FFF2-40B4-BE49-F238E27FC236}">
                  <a16:creationId xmlns:a16="http://schemas.microsoft.com/office/drawing/2014/main" id="{7F8058BE-3EC2-4136-BB80-3B181C8FF7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2" y="1590"/>
            <a:ext cx="36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12" imgW="355292" imgH="203024" progId="Equation.3">
                    <p:embed/>
                  </p:oleObj>
                </mc:Choice>
                <mc:Fallback>
                  <p:oleObj name="Ecuación" r:id="rId12" imgW="355292" imgH="203024" progId="Equation.3">
                    <p:embed/>
                    <p:pic>
                      <p:nvPicPr>
                        <p:cNvPr id="27674" name="Object 83">
                          <a:extLst>
                            <a:ext uri="{FF2B5EF4-FFF2-40B4-BE49-F238E27FC236}">
                              <a16:creationId xmlns:a16="http://schemas.microsoft.com/office/drawing/2014/main" id="{0F92C500-4856-407E-9E2E-A6BF25817E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1590"/>
                          <a:ext cx="36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84">
              <a:extLst>
                <a:ext uri="{FF2B5EF4-FFF2-40B4-BE49-F238E27FC236}">
                  <a16:creationId xmlns:a16="http://schemas.microsoft.com/office/drawing/2014/main" id="{66FEC4CB-591B-407F-8DBF-35EF3F3F3A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1" y="1214"/>
            <a:ext cx="362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14" imgW="355292" imgH="203024" progId="Equation.3">
                    <p:embed/>
                  </p:oleObj>
                </mc:Choice>
                <mc:Fallback>
                  <p:oleObj name="Ecuación" r:id="rId14" imgW="355292" imgH="203024" progId="Equation.3">
                    <p:embed/>
                    <p:pic>
                      <p:nvPicPr>
                        <p:cNvPr id="27675" name="Object 84">
                          <a:extLst>
                            <a:ext uri="{FF2B5EF4-FFF2-40B4-BE49-F238E27FC236}">
                              <a16:creationId xmlns:a16="http://schemas.microsoft.com/office/drawing/2014/main" id="{CF2AC054-A4D2-4355-83AD-489D1E1891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1" y="1214"/>
                          <a:ext cx="362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85">
              <a:extLst>
                <a:ext uri="{FF2B5EF4-FFF2-40B4-BE49-F238E27FC236}">
                  <a16:creationId xmlns:a16="http://schemas.microsoft.com/office/drawing/2014/main" id="{5B456708-CB0C-41E5-96DE-ED53FEE7AD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7" y="882"/>
            <a:ext cx="362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ón" r:id="rId16" imgW="355292" imgH="203024" progId="Equation.3">
                    <p:embed/>
                  </p:oleObj>
                </mc:Choice>
                <mc:Fallback>
                  <p:oleObj name="Ecuación" r:id="rId16" imgW="355292" imgH="203024" progId="Equation.3">
                    <p:embed/>
                    <p:pic>
                      <p:nvPicPr>
                        <p:cNvPr id="27676" name="Object 85">
                          <a:extLst>
                            <a:ext uri="{FF2B5EF4-FFF2-40B4-BE49-F238E27FC236}">
                              <a16:creationId xmlns:a16="http://schemas.microsoft.com/office/drawing/2014/main" id="{E39EF90B-75AF-4FD1-9B88-C24CA36CBD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7" y="882"/>
                          <a:ext cx="362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86">
              <a:extLst>
                <a:ext uri="{FF2B5EF4-FFF2-40B4-BE49-F238E27FC236}">
                  <a16:creationId xmlns:a16="http://schemas.microsoft.com/office/drawing/2014/main" id="{2D57F23C-DB03-4EBA-B596-810D3F885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" y="2432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99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R">
                  <a:solidFill>
                    <a:srgbClr val="FF3300"/>
                  </a:solidFill>
                  <a:cs typeface="Arial" panose="020B0604020202020204" pitchFamily="34" charset="0"/>
                </a:rPr>
                <a:t>Ge</a:t>
              </a:r>
            </a:p>
          </p:txBody>
        </p:sp>
        <p:sp>
          <p:nvSpPr>
            <p:cNvPr id="30" name="Text Box 87">
              <a:extLst>
                <a:ext uri="{FF2B5EF4-FFF2-40B4-BE49-F238E27FC236}">
                  <a16:creationId xmlns:a16="http://schemas.microsoft.com/office/drawing/2014/main" id="{DA6EA6A5-9B7E-41A4-82C6-6CE72D689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3" y="1015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99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R">
                  <a:solidFill>
                    <a:srgbClr val="FF3300"/>
                  </a:solidFill>
                  <a:cs typeface="Arial" panose="020B0604020202020204" pitchFamily="34" charset="0"/>
                </a:rPr>
                <a:t>PVC</a:t>
              </a:r>
            </a:p>
          </p:txBody>
        </p:sp>
        <p:sp>
          <p:nvSpPr>
            <p:cNvPr id="31" name="Text Box 88">
              <a:extLst>
                <a:ext uri="{FF2B5EF4-FFF2-40B4-BE49-F238E27FC236}">
                  <a16:creationId xmlns:a16="http://schemas.microsoft.com/office/drawing/2014/main" id="{B82CFF53-27EF-4893-B158-04E9AA6A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616"/>
              <a:ext cx="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99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R">
                  <a:solidFill>
                    <a:srgbClr val="FF3300"/>
                  </a:solidFill>
                  <a:cs typeface="Arial" panose="020B0604020202020204" pitchFamily="34" charset="0"/>
                </a:rPr>
                <a:t>Vidrio</a:t>
              </a:r>
            </a:p>
          </p:txBody>
        </p:sp>
        <p:sp>
          <p:nvSpPr>
            <p:cNvPr id="32" name="Text Box 89">
              <a:extLst>
                <a:ext uri="{FF2B5EF4-FFF2-40B4-BE49-F238E27FC236}">
                  <a16:creationId xmlns:a16="http://schemas.microsoft.com/office/drawing/2014/main" id="{0F019491-12CD-4AD2-B244-B0B68FBF3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0" y="1169"/>
              <a:ext cx="7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99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R">
                  <a:solidFill>
                    <a:srgbClr val="FF3300"/>
                  </a:solidFill>
                  <a:cs typeface="Arial" panose="020B0604020202020204" pitchFamily="34" charset="0"/>
                </a:rPr>
                <a:t>Diamante</a:t>
              </a:r>
            </a:p>
          </p:txBody>
        </p:sp>
        <p:sp>
          <p:nvSpPr>
            <p:cNvPr id="33" name="Text Box 90">
              <a:extLst>
                <a:ext uri="{FF2B5EF4-FFF2-40B4-BE49-F238E27FC236}">
                  <a16:creationId xmlns:a16="http://schemas.microsoft.com/office/drawing/2014/main" id="{E7EC08B7-07CB-47F3-85F4-1DC27E22B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" y="1793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99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R" dirty="0" err="1">
                  <a:solidFill>
                    <a:srgbClr val="FF3300"/>
                  </a:solidFill>
                  <a:cs typeface="Arial" panose="020B0604020202020204" pitchFamily="34" charset="0"/>
                </a:rPr>
                <a:t>GaAs</a:t>
              </a:r>
              <a:endParaRPr lang="es-ES" altLang="es-CR" dirty="0">
                <a:solidFill>
                  <a:srgbClr val="FF33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4" name="Text Box 91">
              <a:extLst>
                <a:ext uri="{FF2B5EF4-FFF2-40B4-BE49-F238E27FC236}">
                  <a16:creationId xmlns:a16="http://schemas.microsoft.com/office/drawing/2014/main" id="{044ABB56-AA5C-4B06-A920-F781F3891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3197"/>
              <a:ext cx="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99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R">
                  <a:solidFill>
                    <a:srgbClr val="FF3300"/>
                  </a:solidFill>
                  <a:cs typeface="Arial" panose="020B0604020202020204" pitchFamily="34" charset="0"/>
                </a:rPr>
                <a:t>Ag, Cu</a:t>
              </a:r>
            </a:p>
          </p:txBody>
        </p:sp>
        <p:sp>
          <p:nvSpPr>
            <p:cNvPr id="35" name="Line 92">
              <a:extLst>
                <a:ext uri="{FF2B5EF4-FFF2-40B4-BE49-F238E27FC236}">
                  <a16:creationId xmlns:a16="http://schemas.microsoft.com/office/drawing/2014/main" id="{5583D9CA-3B8C-46D6-8FF5-FC609D071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2" y="3338"/>
              <a:ext cx="241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 Box 93">
              <a:extLst>
                <a:ext uri="{FF2B5EF4-FFF2-40B4-BE49-F238E27FC236}">
                  <a16:creationId xmlns:a16="http://schemas.microsoft.com/office/drawing/2014/main" id="{31BD1321-2977-41D2-9EEA-745580BC8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309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99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R">
                  <a:solidFill>
                    <a:srgbClr val="FF3300"/>
                  </a:solidFill>
                  <a:cs typeface="Arial" panose="020B0604020202020204" pitchFamily="34" charset="0"/>
                </a:rPr>
                <a:t>SiO</a:t>
              </a:r>
              <a:r>
                <a:rPr lang="es-ES" altLang="es-CR" baseline="-25000">
                  <a:solidFill>
                    <a:srgbClr val="FF33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7" name="Line 94">
              <a:extLst>
                <a:ext uri="{FF2B5EF4-FFF2-40B4-BE49-F238E27FC236}">
                  <a16:creationId xmlns:a16="http://schemas.microsoft.com/office/drawing/2014/main" id="{3DC8DCF9-6EF4-4281-B09E-B572C628A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3" y="2554"/>
              <a:ext cx="241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Line 95">
              <a:extLst>
                <a:ext uri="{FF2B5EF4-FFF2-40B4-BE49-F238E27FC236}">
                  <a16:creationId xmlns:a16="http://schemas.microsoft.com/office/drawing/2014/main" id="{EF3BF0A8-BE6E-4EDE-958E-67B803DD1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198"/>
              <a:ext cx="241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 Box 96">
              <a:extLst>
                <a:ext uri="{FF2B5EF4-FFF2-40B4-BE49-F238E27FC236}">
                  <a16:creationId xmlns:a16="http://schemas.microsoft.com/office/drawing/2014/main" id="{DE454FB7-3672-4081-A94A-33E8FA688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4" y="2069"/>
              <a:ext cx="2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99"/>
                </a:buClr>
                <a:buSzPct val="12000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CR">
                  <a:solidFill>
                    <a:srgbClr val="FF3300"/>
                  </a:solidFill>
                  <a:cs typeface="Arial" panose="020B0604020202020204" pitchFamily="34" charset="0"/>
                </a:rPr>
                <a:t>Si</a:t>
              </a:r>
            </a:p>
          </p:txBody>
        </p:sp>
        <p:sp>
          <p:nvSpPr>
            <p:cNvPr id="40" name="Line 97">
              <a:extLst>
                <a:ext uri="{FF2B5EF4-FFF2-40B4-BE49-F238E27FC236}">
                  <a16:creationId xmlns:a16="http://schemas.microsoft.com/office/drawing/2014/main" id="{61BFC27E-9A03-42A0-89A3-68B39E727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926"/>
              <a:ext cx="241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Line 98">
              <a:extLst>
                <a:ext uri="{FF2B5EF4-FFF2-40B4-BE49-F238E27FC236}">
                  <a16:creationId xmlns:a16="http://schemas.microsoft.com/office/drawing/2014/main" id="{CA589183-A0A9-43D1-BB2F-F71FFBE7D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2" y="1752"/>
              <a:ext cx="241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Line 99">
              <a:extLst>
                <a:ext uri="{FF2B5EF4-FFF2-40B4-BE49-F238E27FC236}">
                  <a16:creationId xmlns:a16="http://schemas.microsoft.com/office/drawing/2014/main" id="{0A986C2F-2AA2-4ED0-BA86-7A155FA78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270"/>
              <a:ext cx="241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Line 100">
              <a:extLst>
                <a:ext uri="{FF2B5EF4-FFF2-40B4-BE49-F238E27FC236}">
                  <a16:creationId xmlns:a16="http://schemas.microsoft.com/office/drawing/2014/main" id="{A713AE6F-776A-4D79-84E9-9B5C68F47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162"/>
              <a:ext cx="241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Line 101">
              <a:extLst>
                <a:ext uri="{FF2B5EF4-FFF2-40B4-BE49-F238E27FC236}">
                  <a16:creationId xmlns:a16="http://schemas.microsoft.com/office/drawing/2014/main" id="{5C460194-688A-420A-9A37-E80083EA8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663"/>
              <a:ext cx="0" cy="30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67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Ecuación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Jose Montero Rodriguez</dc:creator>
  <cp:lastModifiedBy>Juan Jose Montero Rodriguez</cp:lastModifiedBy>
  <cp:revision>1</cp:revision>
  <dcterms:created xsi:type="dcterms:W3CDTF">2021-02-22T21:40:58Z</dcterms:created>
  <dcterms:modified xsi:type="dcterms:W3CDTF">2021-02-22T21:41:25Z</dcterms:modified>
</cp:coreProperties>
</file>