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24009-4697-4211-BFA1-4853947ED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6C2A5-0B25-4EFA-84D9-CF5CFE801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02657-3E98-45AE-B3ED-6EF1A91E4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A93F-0D27-4A28-8E9A-35C001CED460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F35EE-673B-4492-83A5-95C04234A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FE85C-B135-4797-A6E1-8F9AB726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D32E-0DA8-4ECE-B5D0-8676F5D0AFFA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4627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80B1-BB2D-4B2A-86CE-26846676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4CE04-B75F-435A-99D7-8DADC4795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D697D-7663-4A1A-8F6B-9171A5BB0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A93F-0D27-4A28-8E9A-35C001CED460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ECA3B-C9BF-4810-B70B-FE27965DC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948DF-F489-4101-ADDB-FAD15A99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D32E-0DA8-4ECE-B5D0-8676F5D0AFFA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3642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ED4BFD-DEE1-4A56-BB27-E34D8E68F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B9F62-EA52-4410-8B50-76ABC6B83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CE5CE-964A-4608-A25D-55DEDD7C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A93F-0D27-4A28-8E9A-35C001CED460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4BF13-1AA2-4D73-9542-3DD0F34C0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AD6C0-075B-4FAC-AF56-624E05FF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D32E-0DA8-4ECE-B5D0-8676F5D0AFFA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7677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4AA5B-F7A7-401C-970A-2F7A5292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CE1F8-0CB4-493E-B0AE-2A714F1FA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1FB7A-D95C-4679-9751-BED842408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A93F-0D27-4A28-8E9A-35C001CED460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EFF2E-788A-4617-86F3-6AFD5309F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20069-117E-4AB2-A17B-B92D1ADA9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D32E-0DA8-4ECE-B5D0-8676F5D0AFFA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5776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598E-0254-4E04-A081-88F8D65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F88D9-C550-4326-8E98-F5869B05A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9016A-D4FE-44AE-BEA4-EB954E340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A93F-0D27-4A28-8E9A-35C001CED460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0C200-7155-4037-889A-597AAA861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838BB-CD64-4E4F-A054-BEC08DB65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D32E-0DA8-4ECE-B5D0-8676F5D0AFFA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1096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2576-F819-4AD1-AF62-C3154244B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99453-D4D5-45F0-BFA0-0083D004A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5B35A-555C-45A3-AEBC-7E1D02681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67065-769C-46D0-85DF-1FB611036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A93F-0D27-4A28-8E9A-35C001CED460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1F581-9544-448A-ADA4-944321A6B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4B724-8990-4FBD-A11F-60438E0A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D32E-0DA8-4ECE-B5D0-8676F5D0AFFA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65866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F4F2-9258-49EA-9BF3-98626660C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297EE-9105-4442-8524-E3164332F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5CD4C-B3FD-4959-95F4-ADCA033CC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A433B-860E-4A0D-A926-98F017EB9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C6926F-338E-414C-8FCC-804CFAE414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1016A8-6AFE-47E7-9585-56C9A400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A93F-0D27-4A28-8E9A-35C001CED460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66587D-F62A-492E-B750-59905201C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C2B10D-D464-4114-8AE6-B48E640FB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D32E-0DA8-4ECE-B5D0-8676F5D0AFFA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9142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DDA81-D9D1-4B3C-8948-0F59FF9E3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8D5A26-742D-43A6-B8E4-6429AC689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A93F-0D27-4A28-8E9A-35C001CED460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40B0CA-9FDE-431A-9E05-1F2FC69E7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6ED1A-B535-46D4-9335-F973B826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D32E-0DA8-4ECE-B5D0-8676F5D0AFFA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18872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CA8DE5-45D5-4980-94F9-DFD5B72DA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A93F-0D27-4A28-8E9A-35C001CED460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C2ACA-32E4-443E-8914-F963FD420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557B9-0D85-479F-9A2A-356A3D64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D32E-0DA8-4ECE-B5D0-8676F5D0AFFA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93277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18216-4C76-485B-826C-6ECBDAF3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7DFBB-7416-44F1-AF7C-CB550BC22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94AE7-B916-41A6-BAFD-50F06C59C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EF813-89BB-4EC9-BA93-FD467D0D1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A93F-0D27-4A28-8E9A-35C001CED460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D148E-2C35-4F3E-9146-091CA2C5B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879AF-EFDD-4B15-9B2C-B3D4C31E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D32E-0DA8-4ECE-B5D0-8676F5D0AFFA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3043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BBD04-F5C9-47CF-8FE0-B6701B8C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30E52-9C1E-44CD-8F8C-E53575CF6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360EC-68BD-4330-9BAD-CF62BBABF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75749-C3E9-4F45-84E2-041DF4252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A93F-0D27-4A28-8E9A-35C001CED460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BD3B5-A609-4B58-95C2-BABDB1A62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133B1-CC9B-4827-9B83-153B36F5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D32E-0DA8-4ECE-B5D0-8676F5D0AFFA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6092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31F2FC-EE90-4606-80AB-C106C2FC2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C7A58-BD5C-44E6-8B7B-872CD4112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29677-B29A-44AE-A40F-A267340EE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CA93F-0D27-4A28-8E9A-35C001CED460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EF0FC-A413-4834-B879-46F2E5ED5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5796A-4F38-4E19-9949-63D0055FD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FD32E-0DA8-4ECE-B5D0-8676F5D0AFFA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2826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3FAED5-D736-4FA1-85B2-1D3FCB1B88BF}"/>
              </a:ext>
            </a:extLst>
          </p:cNvPr>
          <p:cNvCxnSpPr>
            <a:cxnSpLocks/>
          </p:cNvCxnSpPr>
          <p:nvPr/>
        </p:nvCxnSpPr>
        <p:spPr>
          <a:xfrm>
            <a:off x="3787961" y="3805719"/>
            <a:ext cx="20450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A02FEB-DB4A-48B6-990B-B16D881AD4BA}"/>
              </a:ext>
            </a:extLst>
          </p:cNvPr>
          <p:cNvCxnSpPr>
            <a:cxnSpLocks/>
          </p:cNvCxnSpPr>
          <p:nvPr/>
        </p:nvCxnSpPr>
        <p:spPr>
          <a:xfrm>
            <a:off x="3787961" y="4339825"/>
            <a:ext cx="20450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54B31A-4194-4B83-9391-08732B8B1DBF}"/>
              </a:ext>
            </a:extLst>
          </p:cNvPr>
          <p:cNvCxnSpPr>
            <a:cxnSpLocks/>
          </p:cNvCxnSpPr>
          <p:nvPr/>
        </p:nvCxnSpPr>
        <p:spPr>
          <a:xfrm>
            <a:off x="3787961" y="4807169"/>
            <a:ext cx="2045025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424818-D7F8-40D0-9D0B-DD2871376F97}"/>
              </a:ext>
            </a:extLst>
          </p:cNvPr>
          <p:cNvCxnSpPr>
            <a:cxnSpLocks/>
          </p:cNvCxnSpPr>
          <p:nvPr/>
        </p:nvCxnSpPr>
        <p:spPr>
          <a:xfrm>
            <a:off x="3787961" y="5274513"/>
            <a:ext cx="20450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E756A0-1CAF-419E-94C4-192D406D04BA}"/>
              </a:ext>
            </a:extLst>
          </p:cNvPr>
          <p:cNvCxnSpPr/>
          <p:nvPr/>
        </p:nvCxnSpPr>
        <p:spPr>
          <a:xfrm>
            <a:off x="4525917" y="3805719"/>
            <a:ext cx="0" cy="53410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471F36-3707-47CC-8884-F51BFE4FC06F}"/>
              </a:ext>
            </a:extLst>
          </p:cNvPr>
          <p:cNvCxnSpPr>
            <a:cxnSpLocks/>
          </p:cNvCxnSpPr>
          <p:nvPr/>
        </p:nvCxnSpPr>
        <p:spPr>
          <a:xfrm>
            <a:off x="5206340" y="4339825"/>
            <a:ext cx="0" cy="3137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158E3B-E631-4EA4-9394-B202B030A9BB}"/>
              </a:ext>
            </a:extLst>
          </p:cNvPr>
          <p:cNvCxnSpPr/>
          <p:nvPr/>
        </p:nvCxnSpPr>
        <p:spPr>
          <a:xfrm>
            <a:off x="3787961" y="4807169"/>
            <a:ext cx="0" cy="4673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A949EE-A099-42BE-8451-1A42DFA4E487}"/>
              </a:ext>
            </a:extLst>
          </p:cNvPr>
          <p:cNvCxnSpPr/>
          <p:nvPr/>
        </p:nvCxnSpPr>
        <p:spPr>
          <a:xfrm>
            <a:off x="4522358" y="4339825"/>
            <a:ext cx="0" cy="934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C724CE-F345-42C3-BDD6-54526F513C57}"/>
              </a:ext>
            </a:extLst>
          </p:cNvPr>
          <p:cNvCxnSpPr>
            <a:cxnSpLocks/>
          </p:cNvCxnSpPr>
          <p:nvPr/>
        </p:nvCxnSpPr>
        <p:spPr>
          <a:xfrm>
            <a:off x="4856175" y="3805719"/>
            <a:ext cx="0" cy="846166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82C93C-224C-4ABE-929B-3C24EDEE0AEC}"/>
              </a:ext>
            </a:extLst>
          </p:cNvPr>
          <p:cNvSpPr txBox="1"/>
          <p:nvPr/>
        </p:nvSpPr>
        <p:spPr>
          <a:xfrm>
            <a:off x="3687051" y="3805720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χ</a:t>
            </a:r>
            <a:r>
              <a:rPr lang="en-US"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=4.05 eV</a:t>
            </a:r>
            <a:endParaRPr lang="es-CR" sz="12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9399A-E3BB-4F62-A79E-D532B30E5DAC}"/>
              </a:ext>
            </a:extLst>
          </p:cNvPr>
          <p:cNvSpPr txBox="1"/>
          <p:nvPr/>
        </p:nvSpPr>
        <p:spPr>
          <a:xfrm>
            <a:off x="5202143" y="4361244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&gt;3kT</a:t>
            </a:r>
            <a:endParaRPr lang="es-CR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971579-90D0-4EE4-BEEF-903CD68BE989}"/>
              </a:ext>
            </a:extLst>
          </p:cNvPr>
          <p:cNvSpPr txBox="1"/>
          <p:nvPr/>
        </p:nvSpPr>
        <p:spPr>
          <a:xfrm>
            <a:off x="3749004" y="4922590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0.56 eV</a:t>
            </a:r>
            <a:endParaRPr lang="es-CR" sz="120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E23B82-2F69-44B8-A066-3D2406BE2F82}"/>
              </a:ext>
            </a:extLst>
          </p:cNvPr>
          <p:cNvSpPr txBox="1"/>
          <p:nvPr/>
        </p:nvSpPr>
        <p:spPr>
          <a:xfrm>
            <a:off x="4517821" y="4922590"/>
            <a:ext cx="990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=1.12 eV</a:t>
            </a:r>
            <a:endParaRPr lang="es-CR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E31B13-CC35-4B9F-9C7C-001A71E035C7}"/>
              </a:ext>
            </a:extLst>
          </p:cNvPr>
          <p:cNvSpPr txBox="1"/>
          <p:nvPr/>
        </p:nvSpPr>
        <p:spPr>
          <a:xfrm>
            <a:off x="4847781" y="3965580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ϕ</a:t>
            </a:r>
            <a:r>
              <a:rPr lang="en-US" sz="1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s-CR" sz="120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5A32BE-1120-44F3-A41B-1729C6F2A052}"/>
              </a:ext>
            </a:extLst>
          </p:cNvPr>
          <p:cNvSpPr txBox="1"/>
          <p:nvPr/>
        </p:nvSpPr>
        <p:spPr>
          <a:xfrm>
            <a:off x="5802247" y="367634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Evac</a:t>
            </a:r>
            <a:endParaRPr lang="es-CR" sz="12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C83431-E07B-491D-A9F0-832A5CCA8F19}"/>
              </a:ext>
            </a:extLst>
          </p:cNvPr>
          <p:cNvSpPr txBox="1"/>
          <p:nvPr/>
        </p:nvSpPr>
        <p:spPr>
          <a:xfrm>
            <a:off x="5808143" y="4211413"/>
            <a:ext cx="364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err="1">
                <a:latin typeface="Arial" panose="020B0604020202020204" pitchFamily="34" charset="0"/>
                <a:cs typeface="Arial" panose="020B0604020202020204" pitchFamily="34" charset="0"/>
              </a:rPr>
              <a:t>Ec</a:t>
            </a:r>
            <a:endParaRPr lang="es-CR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A1130D-DB7D-4B25-8B89-1E69D6985459}"/>
              </a:ext>
            </a:extLst>
          </p:cNvPr>
          <p:cNvSpPr txBox="1"/>
          <p:nvPr/>
        </p:nvSpPr>
        <p:spPr>
          <a:xfrm>
            <a:off x="5808143" y="5146100"/>
            <a:ext cx="364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err="1">
                <a:latin typeface="Arial" panose="020B0604020202020204" pitchFamily="34" charset="0"/>
                <a:cs typeface="Arial" panose="020B0604020202020204" pitchFamily="34" charset="0"/>
              </a:rPr>
              <a:t>Ev</a:t>
            </a:r>
            <a:endParaRPr lang="es-CR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952727-8801-430E-B6C1-33440DABD166}"/>
              </a:ext>
            </a:extLst>
          </p:cNvPr>
          <p:cNvSpPr txBox="1"/>
          <p:nvPr/>
        </p:nvSpPr>
        <p:spPr>
          <a:xfrm>
            <a:off x="5809719" y="4673381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</a:t>
            </a:r>
            <a:endParaRPr lang="es-CR" sz="120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38556D-137A-4287-8472-23FC7E5B8508}"/>
              </a:ext>
            </a:extLst>
          </p:cNvPr>
          <p:cNvSpPr txBox="1"/>
          <p:nvPr/>
        </p:nvSpPr>
        <p:spPr>
          <a:xfrm>
            <a:off x="4144020" y="3452839"/>
            <a:ext cx="89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SILICIO N</a:t>
            </a:r>
            <a:endParaRPr lang="es-CR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7A315B-8379-4AFA-BB1D-ECC0804D0F8A}"/>
              </a:ext>
            </a:extLst>
          </p:cNvPr>
          <p:cNvCxnSpPr>
            <a:cxnSpLocks/>
          </p:cNvCxnSpPr>
          <p:nvPr/>
        </p:nvCxnSpPr>
        <p:spPr>
          <a:xfrm>
            <a:off x="3525104" y="4653531"/>
            <a:ext cx="230788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9ADE564-0C6A-4BD2-99B3-C6C60AC50C2B}"/>
              </a:ext>
            </a:extLst>
          </p:cNvPr>
          <p:cNvSpPr txBox="1"/>
          <p:nvPr/>
        </p:nvSpPr>
        <p:spPr>
          <a:xfrm>
            <a:off x="5806158" y="4514791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200" baseline="-25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</a:t>
            </a:r>
            <a:endParaRPr lang="es-CR" sz="1200" baseline="-2500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9E0406-FB5A-4362-A36E-3A8071677B98}"/>
              </a:ext>
            </a:extLst>
          </p:cNvPr>
          <p:cNvSpPr txBox="1"/>
          <p:nvPr/>
        </p:nvSpPr>
        <p:spPr>
          <a:xfrm>
            <a:off x="3517334" y="5941419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200" baseline="-2500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s-CR" sz="1200" baseline="-25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F499401-0CA3-439A-AA1D-F6AF72A0123E}"/>
              </a:ext>
            </a:extLst>
          </p:cNvPr>
          <p:cNvCxnSpPr/>
          <p:nvPr/>
        </p:nvCxnSpPr>
        <p:spPr>
          <a:xfrm>
            <a:off x="1948409" y="4653056"/>
            <a:ext cx="15895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9466C2-6514-4CC6-8BD1-5CBD3A6C9372}"/>
              </a:ext>
            </a:extLst>
          </p:cNvPr>
          <p:cNvCxnSpPr>
            <a:cxnSpLocks/>
          </p:cNvCxnSpPr>
          <p:nvPr/>
        </p:nvCxnSpPr>
        <p:spPr>
          <a:xfrm>
            <a:off x="2968733" y="3912105"/>
            <a:ext cx="0" cy="742961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D3DF833-33D1-4C53-BF2E-758EF2C9BFDD}"/>
              </a:ext>
            </a:extLst>
          </p:cNvPr>
          <p:cNvSpPr txBox="1"/>
          <p:nvPr/>
        </p:nvSpPr>
        <p:spPr>
          <a:xfrm>
            <a:off x="1947905" y="4130354"/>
            <a:ext cx="1097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ϕ</a:t>
            </a:r>
            <a:r>
              <a:rPr lang="en-US" sz="1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M=4.26 eV</a:t>
            </a:r>
            <a:endParaRPr lang="es-CR" sz="120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AFDF07-1B1A-4130-BDB4-BFDCB161AF68}"/>
              </a:ext>
            </a:extLst>
          </p:cNvPr>
          <p:cNvSpPr txBox="1"/>
          <p:nvPr/>
        </p:nvSpPr>
        <p:spPr>
          <a:xfrm>
            <a:off x="1437266" y="3792586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Evac</a:t>
            </a:r>
            <a:endParaRPr lang="es-CR" sz="12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D3E11B-6DA9-49CC-A1BA-635774B622BD}"/>
              </a:ext>
            </a:extLst>
          </p:cNvPr>
          <p:cNvSpPr txBox="1"/>
          <p:nvPr/>
        </p:nvSpPr>
        <p:spPr>
          <a:xfrm>
            <a:off x="1482951" y="4509907"/>
            <a:ext cx="434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200" baseline="-25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FM</a:t>
            </a:r>
            <a:endParaRPr lang="es-CR" sz="1200" baseline="-25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0E5431-B139-4ED9-8400-622C431351ED}"/>
              </a:ext>
            </a:extLst>
          </p:cNvPr>
          <p:cNvSpPr txBox="1"/>
          <p:nvPr/>
        </p:nvSpPr>
        <p:spPr>
          <a:xfrm>
            <a:off x="2391279" y="3569077"/>
            <a:ext cx="703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  <a:endParaRPr lang="es-CR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46CC3B8-522A-4D34-872D-F2218600D612}"/>
              </a:ext>
            </a:extLst>
          </p:cNvPr>
          <p:cNvCxnSpPr/>
          <p:nvPr/>
        </p:nvCxnSpPr>
        <p:spPr>
          <a:xfrm>
            <a:off x="3525104" y="3488813"/>
            <a:ext cx="0" cy="22800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1D4B8E7-8C88-4BF4-A8F8-5E9583AE6FF9}"/>
              </a:ext>
            </a:extLst>
          </p:cNvPr>
          <p:cNvSpPr/>
          <p:nvPr/>
        </p:nvSpPr>
        <p:spPr>
          <a:xfrm flipV="1">
            <a:off x="3529000" y="3805719"/>
            <a:ext cx="258954" cy="133661"/>
          </a:xfrm>
          <a:custGeom>
            <a:avLst/>
            <a:gdLst>
              <a:gd name="connsiteX0" fmla="*/ 280987 w 280987"/>
              <a:gd name="connsiteY0" fmla="*/ 428625 h 428625"/>
              <a:gd name="connsiteX1" fmla="*/ 0 w 280987"/>
              <a:gd name="connsiteY1" fmla="*/ 0 h 428625"/>
              <a:gd name="connsiteX0" fmla="*/ 280987 w 280987"/>
              <a:gd name="connsiteY0" fmla="*/ 428625 h 428625"/>
              <a:gd name="connsiteX1" fmla="*/ 0 w 280987"/>
              <a:gd name="connsiteY1" fmla="*/ 0 h 428625"/>
              <a:gd name="connsiteX0" fmla="*/ 280987 w 280987"/>
              <a:gd name="connsiteY0" fmla="*/ 428625 h 428625"/>
              <a:gd name="connsiteX1" fmla="*/ 0 w 280987"/>
              <a:gd name="connsiteY1" fmla="*/ 0 h 428625"/>
              <a:gd name="connsiteX0" fmla="*/ 280987 w 280987"/>
              <a:gd name="connsiteY0" fmla="*/ 428625 h 428625"/>
              <a:gd name="connsiteX1" fmla="*/ 0 w 280987"/>
              <a:gd name="connsiteY1" fmla="*/ 0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0987" h="428625">
                <a:moveTo>
                  <a:pt x="280987" y="428625"/>
                </a:moveTo>
                <a:cubicBezTo>
                  <a:pt x="111125" y="419100"/>
                  <a:pt x="46037" y="180975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3C5C586-9B39-40FB-B0FB-07C898A5AD89}"/>
              </a:ext>
            </a:extLst>
          </p:cNvPr>
          <p:cNvCxnSpPr/>
          <p:nvPr/>
        </p:nvCxnSpPr>
        <p:spPr>
          <a:xfrm>
            <a:off x="1948409" y="3921956"/>
            <a:ext cx="15895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3BBCD90-6B9E-422C-B465-8200CD958686}"/>
              </a:ext>
            </a:extLst>
          </p:cNvPr>
          <p:cNvSpPr/>
          <p:nvPr/>
        </p:nvSpPr>
        <p:spPr>
          <a:xfrm flipV="1">
            <a:off x="3529000" y="4340283"/>
            <a:ext cx="258954" cy="133661"/>
          </a:xfrm>
          <a:custGeom>
            <a:avLst/>
            <a:gdLst>
              <a:gd name="connsiteX0" fmla="*/ 280987 w 280987"/>
              <a:gd name="connsiteY0" fmla="*/ 428625 h 428625"/>
              <a:gd name="connsiteX1" fmla="*/ 0 w 280987"/>
              <a:gd name="connsiteY1" fmla="*/ 0 h 428625"/>
              <a:gd name="connsiteX0" fmla="*/ 280987 w 280987"/>
              <a:gd name="connsiteY0" fmla="*/ 428625 h 428625"/>
              <a:gd name="connsiteX1" fmla="*/ 0 w 280987"/>
              <a:gd name="connsiteY1" fmla="*/ 0 h 428625"/>
              <a:gd name="connsiteX0" fmla="*/ 280987 w 280987"/>
              <a:gd name="connsiteY0" fmla="*/ 428625 h 428625"/>
              <a:gd name="connsiteX1" fmla="*/ 0 w 280987"/>
              <a:gd name="connsiteY1" fmla="*/ 0 h 428625"/>
              <a:gd name="connsiteX0" fmla="*/ 280987 w 280987"/>
              <a:gd name="connsiteY0" fmla="*/ 428625 h 428625"/>
              <a:gd name="connsiteX1" fmla="*/ 0 w 280987"/>
              <a:gd name="connsiteY1" fmla="*/ 0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0987" h="428625">
                <a:moveTo>
                  <a:pt x="280987" y="428625"/>
                </a:moveTo>
                <a:cubicBezTo>
                  <a:pt x="111125" y="419100"/>
                  <a:pt x="46037" y="180975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49F0666-A1D8-4E01-9730-ADEB1AC73318}"/>
              </a:ext>
            </a:extLst>
          </p:cNvPr>
          <p:cNvSpPr/>
          <p:nvPr/>
        </p:nvSpPr>
        <p:spPr>
          <a:xfrm flipV="1">
            <a:off x="3529000" y="4810568"/>
            <a:ext cx="258954" cy="133661"/>
          </a:xfrm>
          <a:custGeom>
            <a:avLst/>
            <a:gdLst>
              <a:gd name="connsiteX0" fmla="*/ 280987 w 280987"/>
              <a:gd name="connsiteY0" fmla="*/ 428625 h 428625"/>
              <a:gd name="connsiteX1" fmla="*/ 0 w 280987"/>
              <a:gd name="connsiteY1" fmla="*/ 0 h 428625"/>
              <a:gd name="connsiteX0" fmla="*/ 280987 w 280987"/>
              <a:gd name="connsiteY0" fmla="*/ 428625 h 428625"/>
              <a:gd name="connsiteX1" fmla="*/ 0 w 280987"/>
              <a:gd name="connsiteY1" fmla="*/ 0 h 428625"/>
              <a:gd name="connsiteX0" fmla="*/ 280987 w 280987"/>
              <a:gd name="connsiteY0" fmla="*/ 428625 h 428625"/>
              <a:gd name="connsiteX1" fmla="*/ 0 w 280987"/>
              <a:gd name="connsiteY1" fmla="*/ 0 h 428625"/>
              <a:gd name="connsiteX0" fmla="*/ 280987 w 280987"/>
              <a:gd name="connsiteY0" fmla="*/ 428625 h 428625"/>
              <a:gd name="connsiteX1" fmla="*/ 0 w 280987"/>
              <a:gd name="connsiteY1" fmla="*/ 0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0987" h="428625">
                <a:moveTo>
                  <a:pt x="280987" y="428625"/>
                </a:moveTo>
                <a:cubicBezTo>
                  <a:pt x="111125" y="419100"/>
                  <a:pt x="46037" y="180975"/>
                  <a:pt x="0" y="0"/>
                </a:cubicBezTo>
              </a:path>
            </a:pathLst>
          </a:cu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8E2250A-16A8-49BA-BDB2-323BCB856A00}"/>
              </a:ext>
            </a:extLst>
          </p:cNvPr>
          <p:cNvSpPr/>
          <p:nvPr/>
        </p:nvSpPr>
        <p:spPr>
          <a:xfrm flipV="1">
            <a:off x="3529000" y="5276640"/>
            <a:ext cx="258954" cy="133661"/>
          </a:xfrm>
          <a:custGeom>
            <a:avLst/>
            <a:gdLst>
              <a:gd name="connsiteX0" fmla="*/ 280987 w 280987"/>
              <a:gd name="connsiteY0" fmla="*/ 428625 h 428625"/>
              <a:gd name="connsiteX1" fmla="*/ 0 w 280987"/>
              <a:gd name="connsiteY1" fmla="*/ 0 h 428625"/>
              <a:gd name="connsiteX0" fmla="*/ 280987 w 280987"/>
              <a:gd name="connsiteY0" fmla="*/ 428625 h 428625"/>
              <a:gd name="connsiteX1" fmla="*/ 0 w 280987"/>
              <a:gd name="connsiteY1" fmla="*/ 0 h 428625"/>
              <a:gd name="connsiteX0" fmla="*/ 280987 w 280987"/>
              <a:gd name="connsiteY0" fmla="*/ 428625 h 428625"/>
              <a:gd name="connsiteX1" fmla="*/ 0 w 280987"/>
              <a:gd name="connsiteY1" fmla="*/ 0 h 428625"/>
              <a:gd name="connsiteX0" fmla="*/ 280987 w 280987"/>
              <a:gd name="connsiteY0" fmla="*/ 428625 h 428625"/>
              <a:gd name="connsiteX1" fmla="*/ 0 w 280987"/>
              <a:gd name="connsiteY1" fmla="*/ 0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0987" h="428625">
                <a:moveTo>
                  <a:pt x="280987" y="428625"/>
                </a:moveTo>
                <a:cubicBezTo>
                  <a:pt x="111125" y="419100"/>
                  <a:pt x="46037" y="180975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DCAF3E6-1196-4522-BF3F-5BF2FD0E5D0E}"/>
              </a:ext>
            </a:extLst>
          </p:cNvPr>
          <p:cNvCxnSpPr/>
          <p:nvPr/>
        </p:nvCxnSpPr>
        <p:spPr>
          <a:xfrm>
            <a:off x="3525104" y="5865193"/>
            <a:ext cx="0" cy="435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753D4CB-C3E7-4597-ADD5-B6AD777F8C3D}"/>
              </a:ext>
            </a:extLst>
          </p:cNvPr>
          <p:cNvCxnSpPr/>
          <p:nvPr/>
        </p:nvCxnSpPr>
        <p:spPr>
          <a:xfrm>
            <a:off x="3787953" y="5865193"/>
            <a:ext cx="0" cy="435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32CA704-C2CB-43D7-9CF9-2BEE756C3E90}"/>
              </a:ext>
            </a:extLst>
          </p:cNvPr>
          <p:cNvCxnSpPr/>
          <p:nvPr/>
        </p:nvCxnSpPr>
        <p:spPr>
          <a:xfrm>
            <a:off x="3525104" y="6212556"/>
            <a:ext cx="2628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247F9FC-DA0C-408A-BE7F-274A5346DF69}"/>
              </a:ext>
            </a:extLst>
          </p:cNvPr>
          <p:cNvGrpSpPr/>
          <p:nvPr/>
        </p:nvGrpSpPr>
        <p:grpSpPr>
          <a:xfrm>
            <a:off x="1303303" y="688716"/>
            <a:ext cx="2245082" cy="2459115"/>
            <a:chOff x="1655577" y="2199442"/>
            <a:chExt cx="2245082" cy="2459115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355A61B-03FF-4363-AE4F-5E587B8EA6E1}"/>
                </a:ext>
              </a:extLst>
            </p:cNvPr>
            <p:cNvCxnSpPr/>
            <p:nvPr/>
          </p:nvCxnSpPr>
          <p:spPr>
            <a:xfrm>
              <a:off x="2186209" y="2666612"/>
              <a:ext cx="171445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CA3CBDC-6210-4C28-86DA-F81CB425A977}"/>
                </a:ext>
              </a:extLst>
            </p:cNvPr>
            <p:cNvCxnSpPr/>
            <p:nvPr/>
          </p:nvCxnSpPr>
          <p:spPr>
            <a:xfrm>
              <a:off x="2186209" y="3383933"/>
              <a:ext cx="171445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E69E353-F88D-424E-8A77-78B1D5B38BFF}"/>
                </a:ext>
              </a:extLst>
            </p:cNvPr>
            <p:cNvCxnSpPr>
              <a:cxnSpLocks/>
            </p:cNvCxnSpPr>
            <p:nvPr/>
          </p:nvCxnSpPr>
          <p:spPr>
            <a:xfrm>
              <a:off x="2778238" y="2666612"/>
              <a:ext cx="0" cy="717321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4995843-C009-4DC0-B7C3-72A5B0A92A29}"/>
                </a:ext>
              </a:extLst>
            </p:cNvPr>
            <p:cNvSpPr txBox="1"/>
            <p:nvPr/>
          </p:nvSpPr>
          <p:spPr>
            <a:xfrm>
              <a:off x="2769185" y="2839032"/>
              <a:ext cx="1018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ϕ</a:t>
              </a:r>
              <a:r>
                <a:rPr lang="en-US" sz="120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M=4.26 eV</a:t>
              </a:r>
              <a:endParaRPr lang="es-CR" sz="1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B5C336E-2ACB-4A26-889C-86F0D24301DE}"/>
                </a:ext>
              </a:extLst>
            </p:cNvPr>
            <p:cNvSpPr txBox="1"/>
            <p:nvPr/>
          </p:nvSpPr>
          <p:spPr>
            <a:xfrm>
              <a:off x="1655577" y="2527079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Evac</a:t>
              </a:r>
              <a:endParaRPr lang="es-CR"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A9A0BED-4B72-4A47-8D8C-36B7600AA2E5}"/>
                </a:ext>
              </a:extLst>
            </p:cNvPr>
            <p:cNvSpPr txBox="1"/>
            <p:nvPr/>
          </p:nvSpPr>
          <p:spPr>
            <a:xfrm>
              <a:off x="1701263" y="3204685"/>
              <a:ext cx="4347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1200" baseline="-250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FM</a:t>
              </a:r>
              <a:endParaRPr lang="es-CR" sz="1200" baseline="-25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6CF7F4C-8082-47BF-8E8C-21DB304825E6}"/>
                </a:ext>
              </a:extLst>
            </p:cNvPr>
            <p:cNvSpPr txBox="1"/>
            <p:nvPr/>
          </p:nvSpPr>
          <p:spPr>
            <a:xfrm>
              <a:off x="2691515" y="2286012"/>
              <a:ext cx="7038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>
                  <a:latin typeface="Arial" panose="020B0604020202020204" pitchFamily="34" charset="0"/>
                  <a:cs typeface="Arial" panose="020B0604020202020204" pitchFamily="34" charset="0"/>
                </a:rPr>
                <a:t>METAL</a:t>
              </a:r>
              <a:endParaRPr lang="es-CR" sz="12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70A64EB-36A3-4013-828B-58B9AECA6645}"/>
                </a:ext>
              </a:extLst>
            </p:cNvPr>
            <p:cNvCxnSpPr/>
            <p:nvPr/>
          </p:nvCxnSpPr>
          <p:spPr>
            <a:xfrm>
              <a:off x="3886761" y="2199442"/>
              <a:ext cx="0" cy="245911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49015D4-3DEA-4810-BE34-0AD96D338AB6}"/>
              </a:ext>
            </a:extLst>
          </p:cNvPr>
          <p:cNvGrpSpPr/>
          <p:nvPr/>
        </p:nvGrpSpPr>
        <p:grpSpPr>
          <a:xfrm>
            <a:off x="3524259" y="778044"/>
            <a:ext cx="3007320" cy="2103275"/>
            <a:chOff x="4713748" y="2288769"/>
            <a:chExt cx="3007320" cy="2103275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64EA127-C4D5-43B8-9671-2B5929E335D0}"/>
                </a:ext>
              </a:extLst>
            </p:cNvPr>
            <p:cNvCxnSpPr>
              <a:cxnSpLocks/>
            </p:cNvCxnSpPr>
            <p:nvPr/>
          </p:nvCxnSpPr>
          <p:spPr>
            <a:xfrm>
              <a:off x="4713748" y="2669369"/>
              <a:ext cx="249370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6EE8786-4D56-4B56-AEE1-9A904865E7C9}"/>
                </a:ext>
              </a:extLst>
            </p:cNvPr>
            <p:cNvCxnSpPr>
              <a:cxnSpLocks/>
            </p:cNvCxnSpPr>
            <p:nvPr/>
          </p:nvCxnSpPr>
          <p:spPr>
            <a:xfrm>
              <a:off x="4713748" y="3245433"/>
              <a:ext cx="249370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43A1268-F945-4BA4-8D37-DF28DF785785}"/>
                </a:ext>
              </a:extLst>
            </p:cNvPr>
            <p:cNvCxnSpPr>
              <a:cxnSpLocks/>
            </p:cNvCxnSpPr>
            <p:nvPr/>
          </p:nvCxnSpPr>
          <p:spPr>
            <a:xfrm>
              <a:off x="4713748" y="3749489"/>
              <a:ext cx="2493704" cy="0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944F45F-44A9-44F3-A50E-81AE0E92796E}"/>
                </a:ext>
              </a:extLst>
            </p:cNvPr>
            <p:cNvCxnSpPr>
              <a:cxnSpLocks/>
            </p:cNvCxnSpPr>
            <p:nvPr/>
          </p:nvCxnSpPr>
          <p:spPr>
            <a:xfrm>
              <a:off x="4713748" y="4253545"/>
              <a:ext cx="249370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D021A96-48EA-4515-A730-F29A3192F5EA}"/>
                </a:ext>
              </a:extLst>
            </p:cNvPr>
            <p:cNvCxnSpPr/>
            <p:nvPr/>
          </p:nvCxnSpPr>
          <p:spPr>
            <a:xfrm>
              <a:off x="5001780" y="2669369"/>
              <a:ext cx="0" cy="576064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0BEE911-E702-4116-AF5F-6605458CFEA2}"/>
                </a:ext>
              </a:extLst>
            </p:cNvPr>
            <p:cNvCxnSpPr>
              <a:cxnSpLocks/>
            </p:cNvCxnSpPr>
            <p:nvPr/>
          </p:nvCxnSpPr>
          <p:spPr>
            <a:xfrm>
              <a:off x="6531580" y="3245433"/>
              <a:ext cx="0" cy="33834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168FCFA-FCEB-4817-8998-652E7BCCA012}"/>
                </a:ext>
              </a:extLst>
            </p:cNvPr>
            <p:cNvCxnSpPr/>
            <p:nvPr/>
          </p:nvCxnSpPr>
          <p:spPr>
            <a:xfrm>
              <a:off x="5001780" y="3749489"/>
              <a:ext cx="0" cy="50405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192232D-331C-45E6-B292-2A3EFF744437}"/>
                </a:ext>
              </a:extLst>
            </p:cNvPr>
            <p:cNvCxnSpPr/>
            <p:nvPr/>
          </p:nvCxnSpPr>
          <p:spPr>
            <a:xfrm>
              <a:off x="5793868" y="3245433"/>
              <a:ext cx="0" cy="10081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0FA5C1A-B800-49CB-BDF4-F45EEA2150C5}"/>
                </a:ext>
              </a:extLst>
            </p:cNvPr>
            <p:cNvCxnSpPr>
              <a:cxnSpLocks/>
            </p:cNvCxnSpPr>
            <p:nvPr/>
          </p:nvCxnSpPr>
          <p:spPr>
            <a:xfrm>
              <a:off x="6153908" y="2669369"/>
              <a:ext cx="0" cy="914412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3F9CB81-B0C9-4E65-91EC-6A6ED6CF6684}"/>
                </a:ext>
              </a:extLst>
            </p:cNvPr>
            <p:cNvSpPr txBox="1"/>
            <p:nvPr/>
          </p:nvSpPr>
          <p:spPr>
            <a:xfrm>
              <a:off x="4973248" y="2806835"/>
              <a:ext cx="8835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χ</a:t>
              </a:r>
              <a:r>
                <a:rPr lang="en-US" sz="12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=4.05 eV</a:t>
              </a:r>
              <a:endParaRPr lang="es-CR"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E4177CD-7B42-4CE6-B7BF-3F79EB7191C1}"/>
                </a:ext>
              </a:extLst>
            </p:cNvPr>
            <p:cNvSpPr txBox="1"/>
            <p:nvPr/>
          </p:nvSpPr>
          <p:spPr>
            <a:xfrm>
              <a:off x="6527053" y="3268533"/>
              <a:ext cx="5309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&gt;3kT</a:t>
              </a:r>
              <a:endParaRPr lang="es-C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EDB5D28-5152-4014-9F69-ED8DB5A79BB4}"/>
                </a:ext>
              </a:extLst>
            </p:cNvPr>
            <p:cNvSpPr txBox="1"/>
            <p:nvPr/>
          </p:nvSpPr>
          <p:spPr>
            <a:xfrm>
              <a:off x="4959763" y="3873977"/>
              <a:ext cx="7136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0.56 eV</a:t>
              </a:r>
              <a:endParaRPr lang="es-CR"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A004831-7C94-4866-9AA5-32002CB1725F}"/>
                </a:ext>
              </a:extLst>
            </p:cNvPr>
            <p:cNvSpPr txBox="1"/>
            <p:nvPr/>
          </p:nvSpPr>
          <p:spPr>
            <a:xfrm>
              <a:off x="5788974" y="3873977"/>
              <a:ext cx="9909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err="1">
                  <a:latin typeface="Arial" panose="020B0604020202020204" pitchFamily="34" charset="0"/>
                  <a:cs typeface="Arial" panose="020B0604020202020204" pitchFamily="34" charset="0"/>
                </a:rPr>
                <a:t>Eg</a:t>
              </a:r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=1.12 eV</a:t>
              </a:r>
              <a:endParaRPr lang="es-C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783D6E-BD40-4C74-A090-19DAA1374931}"/>
                </a:ext>
              </a:extLst>
            </p:cNvPr>
            <p:cNvSpPr txBox="1"/>
            <p:nvPr/>
          </p:nvSpPr>
          <p:spPr>
            <a:xfrm>
              <a:off x="6144855" y="2841789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ϕ</a:t>
              </a:r>
              <a:r>
                <a:rPr lang="en-US" sz="120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es-CR" sz="1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3D82D4F-7C93-4EDA-A27B-1125A6685F55}"/>
                </a:ext>
              </a:extLst>
            </p:cNvPr>
            <p:cNvSpPr txBox="1"/>
            <p:nvPr/>
          </p:nvSpPr>
          <p:spPr>
            <a:xfrm>
              <a:off x="7194962" y="2529836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Evac</a:t>
              </a:r>
              <a:endParaRPr lang="es-CR"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91C90C7-8398-4955-BDD0-78C928C58715}"/>
                </a:ext>
              </a:extLst>
            </p:cNvPr>
            <p:cNvSpPr txBox="1"/>
            <p:nvPr/>
          </p:nvSpPr>
          <p:spPr>
            <a:xfrm>
              <a:off x="7194962" y="3106933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err="1">
                  <a:latin typeface="Arial" panose="020B0604020202020204" pitchFamily="34" charset="0"/>
                  <a:cs typeface="Arial" panose="020B0604020202020204" pitchFamily="34" charset="0"/>
                </a:rPr>
                <a:t>Ec</a:t>
              </a:r>
              <a:endParaRPr lang="es-C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73185A7-8CBA-44AF-805C-B1A562A7AD01}"/>
                </a:ext>
              </a:extLst>
            </p:cNvPr>
            <p:cNvSpPr txBox="1"/>
            <p:nvPr/>
          </p:nvSpPr>
          <p:spPr>
            <a:xfrm>
              <a:off x="7194962" y="4115045"/>
              <a:ext cx="3642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err="1">
                  <a:latin typeface="Arial" panose="020B0604020202020204" pitchFamily="34" charset="0"/>
                  <a:cs typeface="Arial" panose="020B0604020202020204" pitchFamily="34" charset="0"/>
                </a:rPr>
                <a:t>Ev</a:t>
              </a:r>
              <a:endParaRPr lang="es-C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9E6691-0283-4727-97E0-31592139882B}"/>
                </a:ext>
              </a:extLst>
            </p:cNvPr>
            <p:cNvSpPr txBox="1"/>
            <p:nvPr/>
          </p:nvSpPr>
          <p:spPr>
            <a:xfrm>
              <a:off x="7194962" y="3605191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err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Ei</a:t>
              </a:r>
              <a:endParaRPr lang="es-CR"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1175669-1A8E-4C4C-AE34-9C10548520A1}"/>
                </a:ext>
              </a:extLst>
            </p:cNvPr>
            <p:cNvSpPr txBox="1"/>
            <p:nvPr/>
          </p:nvSpPr>
          <p:spPr>
            <a:xfrm>
              <a:off x="5421018" y="2288769"/>
              <a:ext cx="896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>
                  <a:latin typeface="Arial" panose="020B0604020202020204" pitchFamily="34" charset="0"/>
                  <a:cs typeface="Arial" panose="020B0604020202020204" pitchFamily="34" charset="0"/>
                </a:rPr>
                <a:t>SILICIO N</a:t>
              </a:r>
              <a:endParaRPr lang="es-CR" sz="12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3B6A76D-27EC-4CE4-9C81-8B1ECE54E7FF}"/>
                </a:ext>
              </a:extLst>
            </p:cNvPr>
            <p:cNvCxnSpPr>
              <a:cxnSpLocks/>
            </p:cNvCxnSpPr>
            <p:nvPr/>
          </p:nvCxnSpPr>
          <p:spPr>
            <a:xfrm>
              <a:off x="4713748" y="3583781"/>
              <a:ext cx="2493704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8C02148-77D4-48A5-9EC2-C2DD9E3F49E0}"/>
                </a:ext>
              </a:extLst>
            </p:cNvPr>
            <p:cNvSpPr txBox="1"/>
            <p:nvPr/>
          </p:nvSpPr>
          <p:spPr>
            <a:xfrm>
              <a:off x="7194962" y="3434143"/>
              <a:ext cx="4187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1200" baseline="-250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FS</a:t>
              </a:r>
              <a:endParaRPr lang="es-CR" sz="1200" baseline="-25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5B0189C-5997-4A42-A867-8AD0E44C5371}"/>
              </a:ext>
            </a:extLst>
          </p:cNvPr>
          <p:cNvGrpSpPr/>
          <p:nvPr/>
        </p:nvGrpSpPr>
        <p:grpSpPr>
          <a:xfrm>
            <a:off x="2672795" y="4652394"/>
            <a:ext cx="514250" cy="191181"/>
            <a:chOff x="4706382" y="3543668"/>
            <a:chExt cx="514250" cy="191181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D5814C0-A6EC-4CD6-A6DC-7FF8A0FEE2CD}"/>
                </a:ext>
              </a:extLst>
            </p:cNvPr>
            <p:cNvSpPr/>
            <p:nvPr/>
          </p:nvSpPr>
          <p:spPr>
            <a:xfrm>
              <a:off x="4874710" y="3543668"/>
              <a:ext cx="113414" cy="1134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20036BD-418F-45C9-939B-928245133C5D}"/>
                </a:ext>
              </a:extLst>
            </p:cNvPr>
            <p:cNvSpPr/>
            <p:nvPr/>
          </p:nvSpPr>
          <p:spPr>
            <a:xfrm>
              <a:off x="4992983" y="3543668"/>
              <a:ext cx="113414" cy="1134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864E150-A817-455C-A22D-213234A808BE}"/>
                </a:ext>
              </a:extLst>
            </p:cNvPr>
            <p:cNvSpPr/>
            <p:nvPr/>
          </p:nvSpPr>
          <p:spPr>
            <a:xfrm>
              <a:off x="5107218" y="3543668"/>
              <a:ext cx="113414" cy="1134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46D76F23-2208-4F7A-B8DE-919019D91A60}"/>
                    </a:ext>
                  </a:extLst>
                </p:cNvPr>
                <p:cNvSpPr txBox="1"/>
                <p:nvPr/>
              </p:nvSpPr>
              <p:spPr>
                <a:xfrm>
                  <a:off x="4706382" y="3550183"/>
                  <a:ext cx="15869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s-CR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46D76F23-2208-4F7A-B8DE-919019D91A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6382" y="3550183"/>
                  <a:ext cx="15869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15385" r="-23077" b="-9677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4DDEDC6-102E-4C4B-BE87-C31DDF4D9A9F}"/>
              </a:ext>
            </a:extLst>
          </p:cNvPr>
          <p:cNvGrpSpPr/>
          <p:nvPr/>
        </p:nvGrpSpPr>
        <p:grpSpPr>
          <a:xfrm>
            <a:off x="3725000" y="4005819"/>
            <a:ext cx="459291" cy="320055"/>
            <a:chOff x="3870416" y="3806300"/>
            <a:chExt cx="459291" cy="320055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C4BCF6E3-23D8-41B2-ACE8-864CBC2FF522}"/>
                </a:ext>
              </a:extLst>
            </p:cNvPr>
            <p:cNvSpPr/>
            <p:nvPr/>
          </p:nvSpPr>
          <p:spPr>
            <a:xfrm>
              <a:off x="3870416" y="4012941"/>
              <a:ext cx="113414" cy="11341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5BC88D6-2222-447E-95CD-399F132B477A}"/>
                </a:ext>
              </a:extLst>
            </p:cNvPr>
            <p:cNvSpPr/>
            <p:nvPr/>
          </p:nvSpPr>
          <p:spPr>
            <a:xfrm>
              <a:off x="3993695" y="4012941"/>
              <a:ext cx="113414" cy="11341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524BFC7-5BB6-4D02-A3B6-32F21DC09449}"/>
                </a:ext>
              </a:extLst>
            </p:cNvPr>
            <p:cNvSpPr/>
            <p:nvPr/>
          </p:nvSpPr>
          <p:spPr>
            <a:xfrm>
              <a:off x="4123021" y="4012941"/>
              <a:ext cx="113414" cy="11341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951E86C2-F498-43B9-81F2-116DA9754FA5}"/>
                    </a:ext>
                  </a:extLst>
                </p:cNvPr>
                <p:cNvSpPr txBox="1"/>
                <p:nvPr/>
              </p:nvSpPr>
              <p:spPr>
                <a:xfrm>
                  <a:off x="4171009" y="3806300"/>
                  <a:ext cx="15869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s-CR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951E86C2-F498-43B9-81F2-116DA9754F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1009" y="3806300"/>
                  <a:ext cx="158698" cy="184666"/>
                </a:xfrm>
                <a:prstGeom prst="rect">
                  <a:avLst/>
                </a:prstGeom>
                <a:blipFill>
                  <a:blip r:embed="rId3"/>
                  <a:stretch>
                    <a:fillRect r="-7692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021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44444E-6 L -3.05556E-6 -0.029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Jose Montero Rodriguez</dc:creator>
  <cp:lastModifiedBy>Juan Jose Montero Rodriguez</cp:lastModifiedBy>
  <cp:revision>1</cp:revision>
  <dcterms:created xsi:type="dcterms:W3CDTF">2021-03-09T05:12:12Z</dcterms:created>
  <dcterms:modified xsi:type="dcterms:W3CDTF">2021-03-09T05:12:31Z</dcterms:modified>
</cp:coreProperties>
</file>