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357" r:id="rId19"/>
    <p:sldId id="290" r:id="rId20"/>
    <p:sldId id="291" r:id="rId21"/>
    <p:sldId id="292" r:id="rId22"/>
    <p:sldId id="293" r:id="rId23"/>
    <p:sldId id="294" r:id="rId24"/>
    <p:sldId id="295" r:id="rId25"/>
    <p:sldId id="296" r:id="rId26"/>
    <p:sldId id="297" r:id="rId27"/>
    <p:sldId id="298" r:id="rId28"/>
    <p:sldId id="299" r:id="rId29"/>
    <p:sldId id="300" r:id="rId30"/>
    <p:sldId id="359" r:id="rId31"/>
    <p:sldId id="301" r:id="rId32"/>
    <p:sldId id="302" r:id="rId33"/>
    <p:sldId id="303" r:id="rId34"/>
    <p:sldId id="304" r:id="rId35"/>
    <p:sldId id="305" r:id="rId36"/>
    <p:sldId id="310" r:id="rId37"/>
    <p:sldId id="347" r:id="rId38"/>
    <p:sldId id="350" r:id="rId39"/>
    <p:sldId id="311" r:id="rId40"/>
    <p:sldId id="312" r:id="rId41"/>
    <p:sldId id="313" r:id="rId42"/>
    <p:sldId id="315" r:id="rId43"/>
    <p:sldId id="314" r:id="rId44"/>
    <p:sldId id="318" r:id="rId45"/>
    <p:sldId id="319" r:id="rId46"/>
    <p:sldId id="320" r:id="rId47"/>
    <p:sldId id="321" r:id="rId48"/>
    <p:sldId id="322" r:id="rId49"/>
    <p:sldId id="323" r:id="rId50"/>
    <p:sldId id="344" r:id="rId51"/>
    <p:sldId id="345" r:id="rId52"/>
    <p:sldId id="324" r:id="rId53"/>
    <p:sldId id="352" r:id="rId54"/>
    <p:sldId id="353" r:id="rId55"/>
    <p:sldId id="354" r:id="rId56"/>
    <p:sldId id="355" r:id="rId57"/>
    <p:sldId id="351" r:id="rId58"/>
    <p:sldId id="325" r:id="rId59"/>
    <p:sldId id="326" r:id="rId60"/>
    <p:sldId id="327" r:id="rId61"/>
    <p:sldId id="330" r:id="rId62"/>
    <p:sldId id="356"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58" r:id="rId77"/>
    <p:sldId id="360"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319" autoAdjust="0"/>
  </p:normalViewPr>
  <p:slideViewPr>
    <p:cSldViewPr snapToGrid="0" snapToObjects="1">
      <p:cViewPr varScale="1">
        <p:scale>
          <a:sx n="58" d="100"/>
          <a:sy n="58" d="100"/>
        </p:scale>
        <p:origin x="16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5179D-D00F-4384-B2A0-B0A17A8165B5}" type="datetimeFigureOut">
              <a:rPr lang="en-US" smtClean="0"/>
              <a:t>11/23/2016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60166-B7D8-4B4B-9695-4D4E95005BB6}" type="slidenum">
              <a:rPr lang="en-US" smtClean="0"/>
              <a:t>‹#›</a:t>
            </a:fld>
            <a:endParaRPr lang="en-US"/>
          </a:p>
        </p:txBody>
      </p:sp>
    </p:spTree>
    <p:extLst>
      <p:ext uri="{BB962C8B-B14F-4D97-AF65-F5344CB8AC3E}">
        <p14:creationId xmlns:p14="http://schemas.microsoft.com/office/powerpoint/2010/main" val="170293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2357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992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8AF0E0-3D89-40A5-918B-75BAF79808D5}" type="slidenum">
              <a:rPr lang="en-US" smtClean="0"/>
              <a:pPr/>
              <a:t>62</a:t>
            </a:fld>
            <a:endParaRPr lang="en-US"/>
          </a:p>
        </p:txBody>
      </p:sp>
    </p:spTree>
    <p:extLst>
      <p:ext uri="{BB962C8B-B14F-4D97-AF65-F5344CB8AC3E}">
        <p14:creationId xmlns:p14="http://schemas.microsoft.com/office/powerpoint/2010/main" val="90328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602804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4C53AC-A7D0-4E45-A234-101BFA8E3C1C}"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646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C53AC-A7D0-4E45-A234-101BFA8E3C1C}" type="datetimeFigureOut">
              <a:rPr lang="en-US" smtClean="0"/>
              <a:t>11/23/2016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437765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C53AC-A7D0-4E45-A234-101BFA8E3C1C}" type="datetimeFigureOut">
              <a:rPr lang="en-US" smtClean="0"/>
              <a:t>11/23/2016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6CFBA-0707-354A-8FC0-12A0138D87A0}" type="slidenum">
              <a:rPr lang="en-US" smtClean="0"/>
              <a:t>‹#›</a:t>
            </a:fld>
            <a:endParaRPr lang="en-US"/>
          </a:p>
        </p:txBody>
      </p:sp>
    </p:spTree>
    <p:extLst>
      <p:ext uri="{BB962C8B-B14F-4D97-AF65-F5344CB8AC3E}">
        <p14:creationId xmlns:p14="http://schemas.microsoft.com/office/powerpoint/2010/main" val="254311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jpg"/></Relationships>
</file>

<file path=ppt/slides/_rels/slide4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jpg"/></Relationships>
</file>

<file path=ppt/slides/_rels/slide4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jpg"/></Relationships>
</file>

<file path=ppt/slides/_rels/slide4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jpg"/></Relationships>
</file>

<file path=ppt/slides/_rels/slide4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mailto:auc@y.values[[1"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9.png"/><Relationship Id="rId5" Type="http://schemas.openxmlformats.org/officeDocument/2006/relationships/image" Target="../media/image1.jpg"/><Relationship Id="rId4" Type="http://schemas.openxmlformats.org/officeDocument/2006/relationships/image" Target="../media/image6.jpg"/></Relationships>
</file>

<file path=ppt/slides/_rels/slide6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jpg"/></Relationships>
</file>

<file path=ppt/slides/_rels/slide6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jpg"/></Relationships>
</file>

<file path=ppt/slides/_rels/slide7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Content Placeholder 2"/>
          <p:cNvSpPr>
            <a:spLocks noGrp="1"/>
          </p:cNvSpPr>
          <p:nvPr>
            <p:ph idx="1"/>
          </p:nvPr>
        </p:nvSpPr>
        <p:spPr>
          <a:xfrm>
            <a:off x="0" y="2066365"/>
            <a:ext cx="8229600" cy="2093259"/>
          </a:xfrm>
        </p:spPr>
        <p:txBody>
          <a:bodyPr/>
          <a:lstStyle/>
          <a:p>
            <a:pPr marL="0" indent="0">
              <a:buNone/>
            </a:pPr>
            <a:r>
              <a:rPr lang="en-US" b="1" u="sng" dirty="0" smtClean="0">
                <a:solidFill>
                  <a:schemeClr val="bg1"/>
                </a:solidFill>
              </a:rPr>
              <a:t>R Immersion Workshop</a:t>
            </a:r>
          </a:p>
          <a:p>
            <a:pPr marL="0" indent="0">
              <a:buNone/>
            </a:pPr>
            <a:r>
              <a:rPr lang="en-US" b="1" dirty="0" smtClean="0">
                <a:solidFill>
                  <a:schemeClr val="bg1"/>
                </a:solidFill>
              </a:rPr>
              <a:t>Machine Learning with R</a:t>
            </a:r>
          </a:p>
        </p:txBody>
      </p:sp>
      <p:sp>
        <p:nvSpPr>
          <p:cNvPr id="6" name="Content Placeholder 2"/>
          <p:cNvSpPr txBox="1">
            <a:spLocks/>
          </p:cNvSpPr>
          <p:nvPr/>
        </p:nvSpPr>
        <p:spPr>
          <a:xfrm>
            <a:off x="4964981" y="4201921"/>
            <a:ext cx="4478278" cy="13600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b="1" dirty="0" smtClean="0">
                <a:solidFill>
                  <a:schemeClr val="bg1"/>
                </a:solidFill>
              </a:rPr>
              <a:t>Deepak </a:t>
            </a:r>
            <a:r>
              <a:rPr lang="en-US" sz="2800" b="1" dirty="0" err="1" smtClean="0">
                <a:solidFill>
                  <a:schemeClr val="bg1"/>
                </a:solidFill>
              </a:rPr>
              <a:t>Venugopal</a:t>
            </a:r>
            <a:endParaRPr lang="en-US" sz="2800" b="1" dirty="0" smtClean="0">
              <a:solidFill>
                <a:schemeClr val="bg1"/>
              </a:solidFill>
            </a:endParaRPr>
          </a:p>
          <a:p>
            <a:pPr marL="0" indent="0" algn="ctr">
              <a:buFont typeface="Arial"/>
              <a:buNone/>
            </a:pPr>
            <a:r>
              <a:rPr lang="en-US" sz="2800" b="1" dirty="0" smtClean="0">
                <a:solidFill>
                  <a:schemeClr val="bg1"/>
                </a:solidFill>
              </a:rPr>
              <a:t>University of Memphis</a:t>
            </a:r>
          </a:p>
        </p:txBody>
      </p:sp>
    </p:spTree>
    <p:extLst>
      <p:ext uri="{BB962C8B-B14F-4D97-AF65-F5344CB8AC3E}">
        <p14:creationId xmlns:p14="http://schemas.microsoft.com/office/powerpoint/2010/main" val="1854503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Classification Example: Weather Prediction</a:t>
            </a:r>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1871663"/>
            <a:ext cx="8343900" cy="3309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593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Regression example: Predicting Gold/Stock prices</a:t>
            </a:r>
            <a:endParaRPr lang="en-US" dirty="0"/>
          </a:p>
        </p:txBody>
      </p:sp>
      <p:pic>
        <p:nvPicPr>
          <p:cNvPr id="6" name="Picture 2" descr="Gold Stock prices bouncing off major support for the 3rd time in a ye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057400"/>
            <a:ext cx="4953000" cy="302895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1066800" y="5099176"/>
            <a:ext cx="8077200" cy="1323439"/>
          </a:xfrm>
          <a:prstGeom prst="rect">
            <a:avLst/>
          </a:prstGeom>
          <a:noFill/>
        </p:spPr>
        <p:txBody>
          <a:bodyPr wrap="square" rtlCol="0">
            <a:spAutoFit/>
          </a:bodyPr>
          <a:lstStyle/>
          <a:p>
            <a:r>
              <a:rPr lang="en-US" sz="4000" b="1" dirty="0" smtClean="0"/>
              <a:t>Given historical data on Gold prices, predict tomorrow’s price!</a:t>
            </a:r>
            <a:endParaRPr lang="en-US" sz="4000" b="1" dirty="0"/>
          </a:p>
        </p:txBody>
      </p:sp>
      <p:sp>
        <p:nvSpPr>
          <p:cNvPr id="8" name="TextBox 7"/>
          <p:cNvSpPr txBox="1"/>
          <p:nvPr/>
        </p:nvSpPr>
        <p:spPr>
          <a:xfrm>
            <a:off x="6629400" y="2690336"/>
            <a:ext cx="2057400" cy="1200329"/>
          </a:xfrm>
          <a:prstGeom prst="rect">
            <a:avLst/>
          </a:prstGeom>
          <a:noFill/>
        </p:spPr>
        <p:txBody>
          <a:bodyPr wrap="square" rtlCol="0">
            <a:spAutoFit/>
          </a:bodyPr>
          <a:lstStyle/>
          <a:p>
            <a:r>
              <a:rPr lang="en-US" b="1" dirty="0" smtClean="0"/>
              <a:t>Good ML can make you rich (but there is still some risk involved).</a:t>
            </a:r>
            <a:endParaRPr lang="en-US" b="1" dirty="0"/>
          </a:p>
        </p:txBody>
      </p:sp>
    </p:spTree>
    <p:extLst>
      <p:ext uri="{BB962C8B-B14F-4D97-AF65-F5344CB8AC3E}">
        <p14:creationId xmlns:p14="http://schemas.microsoft.com/office/powerpoint/2010/main" val="806780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Similarity Determination</a:t>
            </a:r>
            <a:endParaRPr lang="en-US" dirty="0"/>
          </a:p>
        </p:txBody>
      </p:sp>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24000"/>
            <a:ext cx="8534400" cy="36256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564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Collaborative Filtering</a:t>
            </a:r>
            <a:endParaRPr lang="en-US" dirty="0"/>
          </a:p>
        </p:txBody>
      </p:sp>
      <p:sp>
        <p:nvSpPr>
          <p:cNvPr id="6" name="Content Placeholder 2"/>
          <p:cNvSpPr>
            <a:spLocks noGrp="1"/>
          </p:cNvSpPr>
          <p:nvPr>
            <p:ph idx="1"/>
          </p:nvPr>
        </p:nvSpPr>
        <p:spPr>
          <a:xfrm>
            <a:off x="457200" y="1600200"/>
            <a:ext cx="8229600" cy="4525963"/>
          </a:xfrm>
        </p:spPr>
        <p:txBody>
          <a:bodyPr/>
          <a:lstStyle/>
          <a:p>
            <a:endParaRPr lang="en-US"/>
          </a:p>
        </p:txBody>
      </p:sp>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1676399"/>
            <a:ext cx="8305800" cy="4672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927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609600" y="76200"/>
            <a:ext cx="7772400" cy="1143000"/>
          </a:xfrm>
        </p:spPr>
        <p:txBody>
          <a:bodyPr/>
          <a:lstStyle/>
          <a:p>
            <a:r>
              <a:rPr lang="en-US" altLang="en-US" dirty="0" smtClean="0"/>
              <a:t>Steps in Supervised Learning</a:t>
            </a:r>
          </a:p>
        </p:txBody>
      </p:sp>
      <p:sp>
        <p:nvSpPr>
          <p:cNvPr id="6" name="Content Placeholder 2"/>
          <p:cNvSpPr>
            <a:spLocks noGrp="1"/>
          </p:cNvSpPr>
          <p:nvPr>
            <p:ph idx="1"/>
          </p:nvPr>
        </p:nvSpPr>
        <p:spPr>
          <a:xfrm>
            <a:off x="609600" y="1295400"/>
            <a:ext cx="8153400" cy="4876800"/>
          </a:xfrm>
        </p:spPr>
        <p:txBody>
          <a:bodyPr/>
          <a:lstStyle/>
          <a:p>
            <a:pPr marL="514350" indent="-514350">
              <a:buFont typeface="+mj-lt"/>
              <a:buAutoNum type="arabicPeriod"/>
              <a:defRPr/>
            </a:pPr>
            <a:r>
              <a:rPr lang="en-US" dirty="0" smtClean="0"/>
              <a:t>Determine the problem representation </a:t>
            </a:r>
            <a:endParaRPr lang="en-US" dirty="0"/>
          </a:p>
          <a:p>
            <a:pPr marL="400050" lvl="1" indent="0">
              <a:buNone/>
              <a:defRPr/>
            </a:pPr>
            <a:r>
              <a:rPr lang="en-US" b="1" dirty="0" smtClean="0">
                <a:solidFill>
                  <a:srgbClr val="FF0000"/>
                </a:solidFill>
              </a:rPr>
              <a:t>Feature Engineering</a:t>
            </a:r>
          </a:p>
          <a:p>
            <a:pPr marL="514350" indent="-514350">
              <a:buFont typeface="+mj-lt"/>
              <a:buAutoNum type="arabicPeriod"/>
              <a:defRPr/>
            </a:pPr>
            <a:r>
              <a:rPr lang="en-US" dirty="0" smtClean="0"/>
              <a:t>Gather a data set (not all data is kosher)</a:t>
            </a:r>
          </a:p>
          <a:p>
            <a:pPr marL="349250" lvl="1" indent="0">
              <a:buFont typeface="Wingdings" pitchFamily="2" charset="2"/>
              <a:buNone/>
              <a:defRPr/>
            </a:pPr>
            <a:r>
              <a:rPr lang="en-US" dirty="0" smtClean="0"/>
              <a:t>	</a:t>
            </a:r>
            <a:r>
              <a:rPr lang="en-US" b="1" dirty="0" smtClean="0">
                <a:solidFill>
                  <a:srgbClr val="C00000"/>
                </a:solidFill>
              </a:rPr>
              <a:t>Data Cleaning</a:t>
            </a:r>
          </a:p>
          <a:p>
            <a:pPr marL="514350" indent="-514350">
              <a:buFont typeface="+mj-lt"/>
              <a:buAutoNum type="arabicPeriod"/>
              <a:defRPr/>
            </a:pPr>
            <a:r>
              <a:rPr lang="en-US" dirty="0" smtClean="0"/>
              <a:t>Select a suitable evaluation method</a:t>
            </a:r>
          </a:p>
          <a:p>
            <a:pPr marL="514350" indent="-514350">
              <a:buFont typeface="+mj-lt"/>
              <a:buAutoNum type="arabicPeriod"/>
              <a:defRPr/>
            </a:pPr>
            <a:r>
              <a:rPr lang="en-US" dirty="0" smtClean="0"/>
              <a:t>Find a suitable machine learning algorithm among a plethora of available choices</a:t>
            </a:r>
          </a:p>
        </p:txBody>
      </p:sp>
    </p:spTree>
    <p:extLst>
      <p:ext uri="{BB962C8B-B14F-4D97-AF65-F5344CB8AC3E}">
        <p14:creationId xmlns:p14="http://schemas.microsoft.com/office/powerpoint/2010/main" val="3223364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228600" y="122238"/>
            <a:ext cx="7772400" cy="715962"/>
          </a:xfrm>
        </p:spPr>
        <p:txBody>
          <a:bodyPr>
            <a:normAutofit fontScale="90000"/>
          </a:bodyPr>
          <a:lstStyle/>
          <a:p>
            <a:r>
              <a:rPr lang="en-US" dirty="0" smtClean="0"/>
              <a:t>Supervised Machine Learning</a:t>
            </a:r>
            <a:endParaRPr lang="en-US" dirty="0"/>
          </a:p>
        </p:txBody>
      </p:sp>
      <p:pic>
        <p:nvPicPr>
          <p:cNvPr id="6" name="Picture 6"/>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38131" y="1760538"/>
            <a:ext cx="7362869" cy="4411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581731" y="1760538"/>
            <a:ext cx="1295400" cy="4343400"/>
          </a:xfrm>
          <a:prstGeom prst="rect">
            <a:avLst/>
          </a:prstGeom>
          <a:noFill/>
          <a:ln w="76200" cap="flat" cmpd="sng" algn="ctr">
            <a:solidFill>
              <a:srgbClr val="333399"/>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8" name="TextBox 7"/>
          <p:cNvSpPr txBox="1"/>
          <p:nvPr/>
        </p:nvSpPr>
        <p:spPr>
          <a:xfrm>
            <a:off x="7953331" y="2141538"/>
            <a:ext cx="1524000" cy="1200329"/>
          </a:xfrm>
          <a:prstGeom prst="rect">
            <a:avLst/>
          </a:prstGeom>
          <a:noFill/>
        </p:spPr>
        <p:txBody>
          <a:bodyPr wrap="square" rtlCol="0">
            <a:spAutoFit/>
          </a:bodyPr>
          <a:lstStyle/>
          <a:p>
            <a:r>
              <a:rPr lang="en-US" sz="2400" b="1" dirty="0" smtClean="0">
                <a:solidFill>
                  <a:srgbClr val="0033CC"/>
                </a:solidFill>
              </a:rPr>
              <a:t>Two </a:t>
            </a:r>
          </a:p>
          <a:p>
            <a:r>
              <a:rPr lang="en-US" sz="2400" b="1" dirty="0" smtClean="0">
                <a:solidFill>
                  <a:srgbClr val="0033CC"/>
                </a:solidFill>
              </a:rPr>
              <a:t>Classes:</a:t>
            </a:r>
          </a:p>
          <a:p>
            <a:r>
              <a:rPr lang="en-US" sz="2400" b="1" dirty="0" smtClean="0">
                <a:solidFill>
                  <a:srgbClr val="0033CC"/>
                </a:solidFill>
              </a:rPr>
              <a:t>{</a:t>
            </a:r>
            <a:r>
              <a:rPr lang="en-US" sz="2400" b="1" dirty="0" err="1" smtClean="0">
                <a:solidFill>
                  <a:srgbClr val="0033CC"/>
                </a:solidFill>
              </a:rPr>
              <a:t>Yes,No</a:t>
            </a:r>
            <a:r>
              <a:rPr lang="en-US" sz="2400" b="1" dirty="0" smtClean="0">
                <a:solidFill>
                  <a:srgbClr val="0033CC"/>
                </a:solidFill>
              </a:rPr>
              <a:t>}</a:t>
            </a:r>
            <a:endParaRPr lang="en-US" sz="2400" b="1" dirty="0">
              <a:solidFill>
                <a:srgbClr val="0033CC"/>
              </a:solidFill>
            </a:endParaRPr>
          </a:p>
        </p:txBody>
      </p:sp>
      <p:sp>
        <p:nvSpPr>
          <p:cNvPr id="9" name="Rectangle 8"/>
          <p:cNvSpPr/>
          <p:nvPr/>
        </p:nvSpPr>
        <p:spPr bwMode="auto">
          <a:xfrm>
            <a:off x="638131" y="2903538"/>
            <a:ext cx="7239000" cy="304800"/>
          </a:xfrm>
          <a:prstGeom prst="rect">
            <a:avLst/>
          </a:prstGeom>
          <a:noFill/>
          <a:ln w="76200"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2924131" y="934750"/>
            <a:ext cx="4038600" cy="584775"/>
          </a:xfrm>
          <a:prstGeom prst="rect">
            <a:avLst/>
          </a:prstGeom>
          <a:noFill/>
        </p:spPr>
        <p:txBody>
          <a:bodyPr wrap="square" rtlCol="0">
            <a:spAutoFit/>
          </a:bodyPr>
          <a:lstStyle/>
          <a:p>
            <a:r>
              <a:rPr lang="en-US" sz="3200" b="1" dirty="0" smtClean="0">
                <a:solidFill>
                  <a:srgbClr val="FF0000"/>
                </a:solidFill>
              </a:rPr>
              <a:t>Training Example</a:t>
            </a:r>
            <a:endParaRPr lang="en-US" sz="3200" b="1" dirty="0">
              <a:solidFill>
                <a:srgbClr val="FF0000"/>
              </a:solidFill>
            </a:endParaRPr>
          </a:p>
        </p:txBody>
      </p:sp>
      <p:cxnSp>
        <p:nvCxnSpPr>
          <p:cNvPr id="11" name="Straight Arrow Connector 10"/>
          <p:cNvCxnSpPr>
            <a:stCxn id="10" idx="2"/>
          </p:cNvCxnSpPr>
          <p:nvPr/>
        </p:nvCxnSpPr>
        <p:spPr bwMode="auto">
          <a:xfrm flipH="1">
            <a:off x="3990931" y="1519525"/>
            <a:ext cx="952500" cy="1384013"/>
          </a:xfrm>
          <a:prstGeom prst="straightConnector1">
            <a:avLst/>
          </a:prstGeom>
          <a:no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749160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304800"/>
            <a:ext cx="8001000" cy="1295400"/>
          </a:xfrm>
        </p:spPr>
        <p:txBody>
          <a:bodyPr/>
          <a:lstStyle/>
          <a:p>
            <a:r>
              <a:rPr lang="en-US" altLang="en-US" dirty="0" smtClean="0"/>
              <a:t>Feature Engineering is the Key</a:t>
            </a:r>
          </a:p>
        </p:txBody>
      </p:sp>
      <p:sp>
        <p:nvSpPr>
          <p:cNvPr id="6" name="Content Placeholder 2"/>
          <p:cNvSpPr>
            <a:spLocks noGrp="1"/>
          </p:cNvSpPr>
          <p:nvPr>
            <p:ph idx="1"/>
          </p:nvPr>
        </p:nvSpPr>
        <p:spPr>
          <a:xfrm>
            <a:off x="457200" y="1719263"/>
            <a:ext cx="8229600" cy="4681537"/>
          </a:xfrm>
        </p:spPr>
        <p:txBody>
          <a:bodyPr>
            <a:normAutofit lnSpcReduction="10000"/>
          </a:bodyPr>
          <a:lstStyle/>
          <a:p>
            <a:r>
              <a:rPr lang="en-US" altLang="en-US" dirty="0" smtClean="0"/>
              <a:t>Most effort in ML projects is constructing features</a:t>
            </a:r>
          </a:p>
          <a:p>
            <a:r>
              <a:rPr lang="en-US" altLang="en-US" dirty="0" smtClean="0"/>
              <a:t>Black art: Intuition, creativity required</a:t>
            </a:r>
          </a:p>
          <a:p>
            <a:pPr lvl="1"/>
            <a:r>
              <a:rPr lang="en-US" altLang="en-US" dirty="0" smtClean="0"/>
              <a:t>Understand properties of the task at hand</a:t>
            </a:r>
          </a:p>
          <a:p>
            <a:pPr lvl="1"/>
            <a:r>
              <a:rPr lang="en-US" altLang="en-US" dirty="0" smtClean="0"/>
              <a:t>How the features interact with or limit the algorithm you are using.</a:t>
            </a:r>
          </a:p>
          <a:p>
            <a:r>
              <a:rPr lang="en-US" altLang="en-US" dirty="0" smtClean="0"/>
              <a:t>ML is an iterative process</a:t>
            </a:r>
          </a:p>
          <a:p>
            <a:pPr lvl="1"/>
            <a:r>
              <a:rPr lang="en-US" altLang="en-US" dirty="0" smtClean="0"/>
              <a:t>Try different types of features, experiment with each and then decide which feature set/algorithm combination to use</a:t>
            </a:r>
          </a:p>
        </p:txBody>
      </p:sp>
    </p:spTree>
    <p:extLst>
      <p:ext uri="{BB962C8B-B14F-4D97-AF65-F5344CB8AC3E}">
        <p14:creationId xmlns:p14="http://schemas.microsoft.com/office/powerpoint/2010/main" val="2951909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304800"/>
            <a:ext cx="8001000" cy="1295400"/>
          </a:xfrm>
        </p:spPr>
        <p:txBody>
          <a:bodyPr/>
          <a:lstStyle/>
          <a:p>
            <a:r>
              <a:rPr lang="en-US" altLang="en-US" dirty="0" smtClean="0"/>
              <a:t>Evaluation</a:t>
            </a:r>
          </a:p>
        </p:txBody>
      </p:sp>
      <p:sp>
        <p:nvSpPr>
          <p:cNvPr id="6" name="Content Placeholder 2"/>
          <p:cNvSpPr>
            <a:spLocks noGrp="1"/>
          </p:cNvSpPr>
          <p:nvPr>
            <p:ph idx="1"/>
          </p:nvPr>
        </p:nvSpPr>
        <p:spPr>
          <a:xfrm>
            <a:off x="457200" y="1719263"/>
            <a:ext cx="8229600" cy="4681537"/>
          </a:xfrm>
        </p:spPr>
        <p:txBody>
          <a:bodyPr>
            <a:normAutofit/>
          </a:bodyPr>
          <a:lstStyle/>
          <a:p>
            <a:r>
              <a:rPr lang="en-US" altLang="en-US" dirty="0" smtClean="0"/>
              <a:t>Evaluating Machine Learning methods is non-trivial</a:t>
            </a:r>
          </a:p>
          <a:p>
            <a:pPr lvl="1"/>
            <a:r>
              <a:rPr lang="en-US" altLang="en-US" dirty="0" smtClean="0"/>
              <a:t>How can you verify if your method is going to make the right prediction for any future unknown situation??</a:t>
            </a:r>
          </a:p>
          <a:p>
            <a:r>
              <a:rPr lang="en-US" altLang="en-US" dirty="0" smtClean="0"/>
              <a:t>Different evaluation criteria can make Machine learning methods look really good or really bad!</a:t>
            </a:r>
          </a:p>
        </p:txBody>
      </p:sp>
    </p:spTree>
    <p:extLst>
      <p:ext uri="{BB962C8B-B14F-4D97-AF65-F5344CB8AC3E}">
        <p14:creationId xmlns:p14="http://schemas.microsoft.com/office/powerpoint/2010/main" val="521094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using 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Several packages are available in R that implement Machine Learning algorithms</a:t>
            </a:r>
          </a:p>
          <a:p>
            <a:pPr lvl="1"/>
            <a:r>
              <a:rPr lang="en-US" dirty="0" smtClean="0"/>
              <a:t>CARET (Classification and Regression Training)</a:t>
            </a:r>
          </a:p>
          <a:p>
            <a:pPr lvl="1"/>
            <a:r>
              <a:rPr lang="en-US" dirty="0" smtClean="0"/>
              <a:t>NNET (Neural Networks)</a:t>
            </a:r>
          </a:p>
          <a:p>
            <a:pPr lvl="1"/>
            <a:r>
              <a:rPr lang="en-US" dirty="0" smtClean="0"/>
              <a:t>E1701,kenlab (SVMs, kernels,…)</a:t>
            </a:r>
          </a:p>
          <a:p>
            <a:pPr lvl="1"/>
            <a:r>
              <a:rPr lang="en-US" dirty="0" smtClean="0"/>
              <a:t>Class (classification methods such as K-NN, Naïve Bayes, etc.)</a:t>
            </a:r>
          </a:p>
          <a:p>
            <a:pPr lvl="1"/>
            <a:r>
              <a:rPr lang="en-US" dirty="0" err="1" smtClean="0"/>
              <a:t>NbClust</a:t>
            </a:r>
            <a:r>
              <a:rPr lang="en-US" dirty="0" smtClean="0"/>
              <a:t> (Clustering algorithms)</a:t>
            </a:r>
          </a:p>
          <a:p>
            <a:pPr lvl="1"/>
            <a:r>
              <a:rPr lang="en-US" dirty="0" smtClean="0"/>
              <a:t>Stats (Generalized Linear Models such as Logistic Regression)</a:t>
            </a:r>
          </a:p>
          <a:p>
            <a:pPr lvl="1"/>
            <a:r>
              <a:rPr lang="en-US" dirty="0" smtClean="0"/>
              <a:t>ROCR (Evaluation methods)</a:t>
            </a:r>
            <a:endParaRPr lang="en-US" dirty="0"/>
          </a:p>
        </p:txBody>
      </p:sp>
    </p:spTree>
    <p:extLst>
      <p:ext uri="{BB962C8B-B14F-4D97-AF65-F5344CB8AC3E}">
        <p14:creationId xmlns:p14="http://schemas.microsoft.com/office/powerpoint/2010/main" val="1471175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7" name="Content Placeholder 2"/>
          <p:cNvSpPr>
            <a:spLocks noGrp="1"/>
          </p:cNvSpPr>
          <p:nvPr>
            <p:ph idx="1"/>
          </p:nvPr>
        </p:nvSpPr>
        <p:spPr>
          <a:xfrm>
            <a:off x="457200" y="1719263"/>
            <a:ext cx="8229600" cy="4681537"/>
          </a:xfrm>
        </p:spPr>
        <p:txBody>
          <a:bodyPr>
            <a:normAutofit/>
          </a:bodyPr>
          <a:lstStyle/>
          <a:p>
            <a:r>
              <a:rPr lang="en-US" altLang="en-US" dirty="0" smtClean="0"/>
              <a:t>One of the most intuitive Machine Learning algorithms</a:t>
            </a:r>
          </a:p>
          <a:p>
            <a:r>
              <a:rPr lang="en-US" altLang="en-US" dirty="0" smtClean="0"/>
              <a:t>Suppose, we want to predict whether a customer is likely to default on a loan or not</a:t>
            </a:r>
          </a:p>
          <a:p>
            <a:pPr lvl="1"/>
            <a:r>
              <a:rPr lang="en-US" altLang="en-US" dirty="0" smtClean="0"/>
              <a:t>We collect data from several previous customers about whether they have defaulted or not</a:t>
            </a:r>
          </a:p>
          <a:p>
            <a:pPr lvl="1"/>
            <a:r>
              <a:rPr lang="en-US" altLang="en-US" dirty="0" smtClean="0"/>
              <a:t>We predict if a new customer is likely to default by looking at the data of previous customers who are similar to him/her</a:t>
            </a:r>
          </a:p>
        </p:txBody>
      </p:sp>
    </p:spTree>
    <p:extLst>
      <p:ext uri="{BB962C8B-B14F-4D97-AF65-F5344CB8AC3E}">
        <p14:creationId xmlns:p14="http://schemas.microsoft.com/office/powerpoint/2010/main" val="1147938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t>Outline</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Machine Learning Basics</a:t>
            </a:r>
          </a:p>
          <a:p>
            <a:r>
              <a:rPr lang="en-US" dirty="0" smtClean="0"/>
              <a:t>Supervised Learning</a:t>
            </a:r>
          </a:p>
          <a:p>
            <a:pPr lvl="1"/>
            <a:r>
              <a:rPr lang="en-US" dirty="0" smtClean="0"/>
              <a:t>K-Nearest Neighbor</a:t>
            </a:r>
          </a:p>
          <a:p>
            <a:pPr lvl="1"/>
            <a:r>
              <a:rPr lang="en-US" dirty="0" smtClean="0"/>
              <a:t>Logistic Regression</a:t>
            </a:r>
          </a:p>
          <a:p>
            <a:r>
              <a:rPr lang="en-US" dirty="0" smtClean="0"/>
              <a:t>Unsupervised Learning</a:t>
            </a:r>
          </a:p>
          <a:p>
            <a:pPr lvl="1"/>
            <a:r>
              <a:rPr lang="en-US" dirty="0" smtClean="0"/>
              <a:t>K-Means Clustering</a:t>
            </a:r>
          </a:p>
          <a:p>
            <a:endParaRPr lang="en-US" dirty="0" smtClean="0"/>
          </a:p>
        </p:txBody>
      </p:sp>
    </p:spTree>
    <p:extLst>
      <p:ext uri="{BB962C8B-B14F-4D97-AF65-F5344CB8AC3E}">
        <p14:creationId xmlns:p14="http://schemas.microsoft.com/office/powerpoint/2010/main" val="1281873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7" name="Content Placeholder 2"/>
          <p:cNvSpPr>
            <a:spLocks noGrp="1"/>
          </p:cNvSpPr>
          <p:nvPr>
            <p:ph idx="1"/>
          </p:nvPr>
        </p:nvSpPr>
        <p:spPr>
          <a:xfrm>
            <a:off x="457200" y="1719263"/>
            <a:ext cx="8229600" cy="4681537"/>
          </a:xfrm>
        </p:spPr>
        <p:txBody>
          <a:bodyPr>
            <a:normAutofit/>
          </a:bodyPr>
          <a:lstStyle/>
          <a:p>
            <a:endParaRPr lang="en-US" altLang="en-US" dirty="0" smtClean="0"/>
          </a:p>
        </p:txBody>
      </p:sp>
      <p:sp>
        <p:nvSpPr>
          <p:cNvPr id="52"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Box 52"/>
          <p:cNvSpPr txBox="1"/>
          <p:nvPr/>
        </p:nvSpPr>
        <p:spPr>
          <a:xfrm>
            <a:off x="2897841" y="5460862"/>
            <a:ext cx="3119718" cy="369332"/>
          </a:xfrm>
          <a:prstGeom prst="rect">
            <a:avLst/>
          </a:prstGeom>
          <a:noFill/>
        </p:spPr>
        <p:txBody>
          <a:bodyPr wrap="square" rtlCol="0">
            <a:spAutoFit/>
          </a:bodyPr>
          <a:lstStyle/>
          <a:p>
            <a:r>
              <a:rPr lang="en-US" dirty="0" smtClean="0"/>
              <a:t>Credit Score</a:t>
            </a:r>
            <a:endParaRPr lang="en-US" dirty="0"/>
          </a:p>
        </p:txBody>
      </p:sp>
      <p:sp>
        <p:nvSpPr>
          <p:cNvPr id="54" name="TextBox 53"/>
          <p:cNvSpPr txBox="1"/>
          <p:nvPr/>
        </p:nvSpPr>
        <p:spPr>
          <a:xfrm>
            <a:off x="992841" y="3500481"/>
            <a:ext cx="1344706" cy="369332"/>
          </a:xfrm>
          <a:prstGeom prst="rect">
            <a:avLst/>
          </a:prstGeom>
          <a:noFill/>
        </p:spPr>
        <p:txBody>
          <a:bodyPr wrap="square" rtlCol="0">
            <a:spAutoFit/>
          </a:bodyPr>
          <a:lstStyle/>
          <a:p>
            <a:r>
              <a:rPr lang="en-US" dirty="0" smtClean="0"/>
              <a:t>Income</a:t>
            </a:r>
            <a:endParaRPr lang="en-US" dirty="0"/>
          </a:p>
        </p:txBody>
      </p:sp>
      <p:sp>
        <p:nvSpPr>
          <p:cNvPr id="55"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Box 5"/>
          <p:cNvSpPr txBox="1"/>
          <p:nvPr/>
        </p:nvSpPr>
        <p:spPr>
          <a:xfrm>
            <a:off x="6349253" y="2936785"/>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Tree>
    <p:extLst>
      <p:ext uri="{BB962C8B-B14F-4D97-AF65-F5344CB8AC3E}">
        <p14:creationId xmlns:p14="http://schemas.microsoft.com/office/powerpoint/2010/main" val="2363971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7" name="Content Placeholder 2"/>
          <p:cNvSpPr>
            <a:spLocks noGrp="1"/>
          </p:cNvSpPr>
          <p:nvPr>
            <p:ph idx="1"/>
          </p:nvPr>
        </p:nvSpPr>
        <p:spPr>
          <a:xfrm>
            <a:off x="457200" y="1719263"/>
            <a:ext cx="8229600" cy="4681537"/>
          </a:xfrm>
        </p:spPr>
        <p:txBody>
          <a:bodyPr>
            <a:normAutofit/>
          </a:bodyPr>
          <a:lstStyle/>
          <a:p>
            <a:endParaRPr lang="en-US" altLang="en-US" dirty="0" smtClean="0"/>
          </a:p>
        </p:txBody>
      </p:sp>
      <p:sp>
        <p:nvSpPr>
          <p:cNvPr id="52"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Box 52"/>
          <p:cNvSpPr txBox="1"/>
          <p:nvPr/>
        </p:nvSpPr>
        <p:spPr>
          <a:xfrm>
            <a:off x="2897841" y="5460862"/>
            <a:ext cx="3119718" cy="369332"/>
          </a:xfrm>
          <a:prstGeom prst="rect">
            <a:avLst/>
          </a:prstGeom>
          <a:noFill/>
        </p:spPr>
        <p:txBody>
          <a:bodyPr wrap="square" rtlCol="0">
            <a:spAutoFit/>
          </a:bodyPr>
          <a:lstStyle/>
          <a:p>
            <a:r>
              <a:rPr lang="en-US" dirty="0" smtClean="0"/>
              <a:t>Credit Score</a:t>
            </a:r>
            <a:endParaRPr lang="en-US" dirty="0"/>
          </a:p>
        </p:txBody>
      </p:sp>
      <p:sp>
        <p:nvSpPr>
          <p:cNvPr id="54" name="TextBox 53"/>
          <p:cNvSpPr txBox="1"/>
          <p:nvPr/>
        </p:nvSpPr>
        <p:spPr>
          <a:xfrm>
            <a:off x="992841" y="3500481"/>
            <a:ext cx="1344706" cy="369332"/>
          </a:xfrm>
          <a:prstGeom prst="rect">
            <a:avLst/>
          </a:prstGeom>
          <a:noFill/>
        </p:spPr>
        <p:txBody>
          <a:bodyPr wrap="square" rtlCol="0">
            <a:spAutoFit/>
          </a:bodyPr>
          <a:lstStyle/>
          <a:p>
            <a:r>
              <a:rPr lang="en-US" dirty="0" smtClean="0"/>
              <a:t>Income</a:t>
            </a:r>
            <a:endParaRPr lang="en-US" dirty="0"/>
          </a:p>
        </p:txBody>
      </p:sp>
      <p:sp>
        <p:nvSpPr>
          <p:cNvPr id="55"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36"/>
          <p:cNvSpPr>
            <a:spLocks noChangeArrowheads="1"/>
          </p:cNvSpPr>
          <p:nvPr/>
        </p:nvSpPr>
        <p:spPr bwMode="auto">
          <a:xfrm>
            <a:off x="4724400" y="403859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Box 43"/>
          <p:cNvSpPr txBox="1"/>
          <p:nvPr/>
        </p:nvSpPr>
        <p:spPr>
          <a:xfrm>
            <a:off x="6349253" y="2936785"/>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
        <p:nvSpPr>
          <p:cNvPr id="6" name="TextBox 5"/>
          <p:cNvSpPr txBox="1"/>
          <p:nvPr/>
        </p:nvSpPr>
        <p:spPr>
          <a:xfrm>
            <a:off x="4761115" y="3897868"/>
            <a:ext cx="1524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440808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6" name="Rectangle 3"/>
          <p:cNvSpPr>
            <a:spLocks noGrp="1" noChangeArrowheads="1"/>
          </p:cNvSpPr>
          <p:nvPr>
            <p:ph idx="1"/>
          </p:nvPr>
        </p:nvSpPr>
        <p:spPr>
          <a:xfrm>
            <a:off x="457200" y="1600200"/>
            <a:ext cx="8229600" cy="4525963"/>
          </a:xfrm>
        </p:spPr>
        <p:txBody>
          <a:bodyPr/>
          <a:lstStyle/>
          <a:p>
            <a:pPr eaLnBrk="1" hangingPunct="1"/>
            <a:endParaRPr lang="en-US" sz="1900" dirty="0" smtClean="0"/>
          </a:p>
        </p:txBody>
      </p:sp>
      <p:sp>
        <p:nvSpPr>
          <p:cNvPr id="7"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35"/>
          <p:cNvGrpSpPr>
            <a:grpSpLocks/>
          </p:cNvGrpSpPr>
          <p:nvPr/>
        </p:nvGrpSpPr>
        <p:grpSpPr bwMode="auto">
          <a:xfrm>
            <a:off x="4495800" y="3959225"/>
            <a:ext cx="304800" cy="366713"/>
            <a:chOff x="2832" y="2494"/>
            <a:chExt cx="192" cy="231"/>
          </a:xfrm>
        </p:grpSpPr>
        <p:sp>
          <p:nvSpPr>
            <p:cNvPr id="39" name="Oval 36"/>
            <p:cNvSpPr>
              <a:spLocks noChangeArrowheads="1"/>
            </p:cNvSpPr>
            <p:nvPr/>
          </p:nvSpPr>
          <p:spPr bwMode="auto">
            <a:xfrm>
              <a:off x="2976"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37"/>
            <p:cNvSpPr txBox="1">
              <a:spLocks noChangeArrowheads="1"/>
            </p:cNvSpPr>
            <p:nvPr/>
          </p:nvSpPr>
          <p:spPr bwMode="auto">
            <a:xfrm>
              <a:off x="2832" y="249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imes New Roman" charset="0"/>
                </a:rPr>
                <a:t>x</a:t>
              </a:r>
            </a:p>
          </p:txBody>
        </p:sp>
      </p:grpSp>
      <p:sp>
        <p:nvSpPr>
          <p:cNvPr id="41"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 name="Group 40"/>
          <p:cNvGrpSpPr>
            <a:grpSpLocks/>
          </p:cNvGrpSpPr>
          <p:nvPr/>
        </p:nvGrpSpPr>
        <p:grpSpPr bwMode="auto">
          <a:xfrm>
            <a:off x="4495800" y="3079750"/>
            <a:ext cx="1031875" cy="1263650"/>
            <a:chOff x="2832" y="1940"/>
            <a:chExt cx="650" cy="796"/>
          </a:xfrm>
        </p:grpSpPr>
        <p:sp>
          <p:nvSpPr>
            <p:cNvPr id="44" name="Oval 41"/>
            <p:cNvSpPr>
              <a:spLocks noChangeArrowheads="1"/>
            </p:cNvSpPr>
            <p:nvPr/>
          </p:nvSpPr>
          <p:spPr bwMode="auto">
            <a:xfrm>
              <a:off x="2832" y="2400"/>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42"/>
            <p:cNvSpPr txBox="1">
              <a:spLocks noChangeArrowheads="1"/>
            </p:cNvSpPr>
            <p:nvPr/>
          </p:nvSpPr>
          <p:spPr bwMode="auto">
            <a:xfrm>
              <a:off x="3110" y="1940"/>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ahoma" pitchFamily="34" charset="0"/>
                </a:rPr>
                <a:t>k=1</a:t>
              </a:r>
            </a:p>
          </p:txBody>
        </p:sp>
        <p:sp>
          <p:nvSpPr>
            <p:cNvPr id="46" name="Line 43"/>
            <p:cNvSpPr>
              <a:spLocks noChangeShapeType="1"/>
            </p:cNvSpPr>
            <p:nvPr/>
          </p:nvSpPr>
          <p:spPr bwMode="auto">
            <a:xfrm flipH="1">
              <a:off x="3120" y="2160"/>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 name="TextBox 51"/>
          <p:cNvSpPr txBox="1"/>
          <p:nvPr/>
        </p:nvSpPr>
        <p:spPr>
          <a:xfrm>
            <a:off x="2897841" y="5460862"/>
            <a:ext cx="3119718" cy="369332"/>
          </a:xfrm>
          <a:prstGeom prst="rect">
            <a:avLst/>
          </a:prstGeom>
          <a:noFill/>
        </p:spPr>
        <p:txBody>
          <a:bodyPr wrap="square" rtlCol="0">
            <a:spAutoFit/>
          </a:bodyPr>
          <a:lstStyle/>
          <a:p>
            <a:r>
              <a:rPr lang="en-US" dirty="0" smtClean="0"/>
              <a:t>Credit Score</a:t>
            </a:r>
            <a:endParaRPr lang="en-US" dirty="0"/>
          </a:p>
        </p:txBody>
      </p:sp>
      <p:sp>
        <p:nvSpPr>
          <p:cNvPr id="53" name="TextBox 52"/>
          <p:cNvSpPr txBox="1"/>
          <p:nvPr/>
        </p:nvSpPr>
        <p:spPr>
          <a:xfrm>
            <a:off x="992841" y="3516523"/>
            <a:ext cx="1344706" cy="369332"/>
          </a:xfrm>
          <a:prstGeom prst="rect">
            <a:avLst/>
          </a:prstGeom>
          <a:noFill/>
        </p:spPr>
        <p:txBody>
          <a:bodyPr wrap="square" rtlCol="0">
            <a:spAutoFit/>
          </a:bodyPr>
          <a:lstStyle/>
          <a:p>
            <a:r>
              <a:rPr lang="en-US" dirty="0" smtClean="0"/>
              <a:t>Income</a:t>
            </a:r>
            <a:endParaRPr lang="en-US" dirty="0"/>
          </a:p>
        </p:txBody>
      </p:sp>
      <p:sp>
        <p:nvSpPr>
          <p:cNvPr id="54" name="TextBox 53"/>
          <p:cNvSpPr txBox="1"/>
          <p:nvPr/>
        </p:nvSpPr>
        <p:spPr>
          <a:xfrm>
            <a:off x="6349253" y="2936785"/>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Tree>
    <p:extLst>
      <p:ext uri="{BB962C8B-B14F-4D97-AF65-F5344CB8AC3E}">
        <p14:creationId xmlns:p14="http://schemas.microsoft.com/office/powerpoint/2010/main" val="3328587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6" name="Rectangle 3"/>
          <p:cNvSpPr>
            <a:spLocks noGrp="1" noChangeArrowheads="1"/>
          </p:cNvSpPr>
          <p:nvPr>
            <p:ph idx="1"/>
          </p:nvPr>
        </p:nvSpPr>
        <p:spPr>
          <a:xfrm>
            <a:off x="457200" y="1600200"/>
            <a:ext cx="8229600" cy="4525963"/>
          </a:xfrm>
        </p:spPr>
        <p:txBody>
          <a:bodyPr/>
          <a:lstStyle/>
          <a:p>
            <a:pPr eaLnBrk="1" hangingPunct="1"/>
            <a:endParaRPr lang="en-US" sz="1900" dirty="0" smtClean="0"/>
          </a:p>
        </p:txBody>
      </p:sp>
      <p:sp>
        <p:nvSpPr>
          <p:cNvPr id="7"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35"/>
          <p:cNvGrpSpPr>
            <a:grpSpLocks/>
          </p:cNvGrpSpPr>
          <p:nvPr/>
        </p:nvGrpSpPr>
        <p:grpSpPr bwMode="auto">
          <a:xfrm>
            <a:off x="4495800" y="3959225"/>
            <a:ext cx="304800" cy="366713"/>
            <a:chOff x="2832" y="2494"/>
            <a:chExt cx="192" cy="231"/>
          </a:xfrm>
        </p:grpSpPr>
        <p:sp>
          <p:nvSpPr>
            <p:cNvPr id="39" name="Oval 36"/>
            <p:cNvSpPr>
              <a:spLocks noChangeArrowheads="1"/>
            </p:cNvSpPr>
            <p:nvPr/>
          </p:nvSpPr>
          <p:spPr bwMode="auto">
            <a:xfrm>
              <a:off x="2976"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37"/>
            <p:cNvSpPr txBox="1">
              <a:spLocks noChangeArrowheads="1"/>
            </p:cNvSpPr>
            <p:nvPr/>
          </p:nvSpPr>
          <p:spPr bwMode="auto">
            <a:xfrm>
              <a:off x="2832" y="249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imes New Roman" charset="0"/>
                </a:rPr>
                <a:t>x</a:t>
              </a:r>
            </a:p>
          </p:txBody>
        </p:sp>
      </p:grpSp>
      <p:sp>
        <p:nvSpPr>
          <p:cNvPr id="41"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 name="Group 40"/>
          <p:cNvGrpSpPr>
            <a:grpSpLocks/>
          </p:cNvGrpSpPr>
          <p:nvPr/>
        </p:nvGrpSpPr>
        <p:grpSpPr bwMode="auto">
          <a:xfrm>
            <a:off x="4495800" y="3079750"/>
            <a:ext cx="1031875" cy="1263650"/>
            <a:chOff x="2832" y="1940"/>
            <a:chExt cx="650" cy="796"/>
          </a:xfrm>
        </p:grpSpPr>
        <p:sp>
          <p:nvSpPr>
            <p:cNvPr id="44" name="Oval 41"/>
            <p:cNvSpPr>
              <a:spLocks noChangeArrowheads="1"/>
            </p:cNvSpPr>
            <p:nvPr/>
          </p:nvSpPr>
          <p:spPr bwMode="auto">
            <a:xfrm>
              <a:off x="2832" y="2400"/>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42"/>
            <p:cNvSpPr txBox="1">
              <a:spLocks noChangeArrowheads="1"/>
            </p:cNvSpPr>
            <p:nvPr/>
          </p:nvSpPr>
          <p:spPr bwMode="auto">
            <a:xfrm>
              <a:off x="3110" y="1940"/>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ahoma" pitchFamily="34" charset="0"/>
                </a:rPr>
                <a:t>k=1</a:t>
              </a:r>
            </a:p>
          </p:txBody>
        </p:sp>
        <p:sp>
          <p:nvSpPr>
            <p:cNvPr id="46" name="Line 43"/>
            <p:cNvSpPr>
              <a:spLocks noChangeShapeType="1"/>
            </p:cNvSpPr>
            <p:nvPr/>
          </p:nvSpPr>
          <p:spPr bwMode="auto">
            <a:xfrm flipH="1">
              <a:off x="3120" y="2160"/>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 name="Group 44"/>
          <p:cNvGrpSpPr>
            <a:grpSpLocks/>
          </p:cNvGrpSpPr>
          <p:nvPr/>
        </p:nvGrpSpPr>
        <p:grpSpPr bwMode="auto">
          <a:xfrm>
            <a:off x="4343400" y="3589338"/>
            <a:ext cx="1733550" cy="906462"/>
            <a:chOff x="2736" y="2261"/>
            <a:chExt cx="1092" cy="571"/>
          </a:xfrm>
        </p:grpSpPr>
        <p:sp>
          <p:nvSpPr>
            <p:cNvPr id="48" name="Oval 45"/>
            <p:cNvSpPr>
              <a:spLocks noChangeArrowheads="1"/>
            </p:cNvSpPr>
            <p:nvPr/>
          </p:nvSpPr>
          <p:spPr bwMode="auto">
            <a:xfrm>
              <a:off x="2736" y="2304"/>
              <a:ext cx="528" cy="52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46"/>
            <p:cNvSpPr txBox="1">
              <a:spLocks noChangeArrowheads="1"/>
            </p:cNvSpPr>
            <p:nvPr/>
          </p:nvSpPr>
          <p:spPr bwMode="auto">
            <a:xfrm>
              <a:off x="3456" y="2261"/>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ahoma" pitchFamily="34" charset="0"/>
                </a:rPr>
                <a:t>k=5</a:t>
              </a:r>
            </a:p>
          </p:txBody>
        </p:sp>
        <p:sp>
          <p:nvSpPr>
            <p:cNvPr id="50" name="Line 47"/>
            <p:cNvSpPr>
              <a:spLocks noChangeShapeType="1"/>
            </p:cNvSpPr>
            <p:nvPr/>
          </p:nvSpPr>
          <p:spPr bwMode="auto">
            <a:xfrm flipH="1">
              <a:off x="3312" y="2439"/>
              <a:ext cx="171" cy="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 name="Text Box 48"/>
          <p:cNvSpPr txBox="1">
            <a:spLocks noChangeArrowheads="1"/>
          </p:cNvSpPr>
          <p:nvPr/>
        </p:nvSpPr>
        <p:spPr bwMode="auto">
          <a:xfrm>
            <a:off x="5611535" y="4870465"/>
            <a:ext cx="280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dirty="0"/>
              <a:t>common values for k: 3, 5</a:t>
            </a:r>
          </a:p>
        </p:txBody>
      </p:sp>
      <p:sp>
        <p:nvSpPr>
          <p:cNvPr id="52" name="TextBox 51"/>
          <p:cNvSpPr txBox="1"/>
          <p:nvPr/>
        </p:nvSpPr>
        <p:spPr>
          <a:xfrm>
            <a:off x="2897841" y="5460862"/>
            <a:ext cx="3119718" cy="369332"/>
          </a:xfrm>
          <a:prstGeom prst="rect">
            <a:avLst/>
          </a:prstGeom>
          <a:noFill/>
        </p:spPr>
        <p:txBody>
          <a:bodyPr wrap="square" rtlCol="0">
            <a:spAutoFit/>
          </a:bodyPr>
          <a:lstStyle/>
          <a:p>
            <a:r>
              <a:rPr lang="en-US" dirty="0" smtClean="0"/>
              <a:t>Outstanding loan amount</a:t>
            </a:r>
            <a:endParaRPr lang="en-US" dirty="0"/>
          </a:p>
        </p:txBody>
      </p:sp>
      <p:sp>
        <p:nvSpPr>
          <p:cNvPr id="53" name="TextBox 52"/>
          <p:cNvSpPr txBox="1"/>
          <p:nvPr/>
        </p:nvSpPr>
        <p:spPr>
          <a:xfrm>
            <a:off x="992841" y="3516523"/>
            <a:ext cx="1344706" cy="369332"/>
          </a:xfrm>
          <a:prstGeom prst="rect">
            <a:avLst/>
          </a:prstGeom>
          <a:noFill/>
        </p:spPr>
        <p:txBody>
          <a:bodyPr wrap="square" rtlCol="0">
            <a:spAutoFit/>
          </a:bodyPr>
          <a:lstStyle/>
          <a:p>
            <a:r>
              <a:rPr lang="en-US" dirty="0" smtClean="0"/>
              <a:t>Income</a:t>
            </a:r>
            <a:endParaRPr lang="en-US" dirty="0"/>
          </a:p>
        </p:txBody>
      </p:sp>
      <p:sp>
        <p:nvSpPr>
          <p:cNvPr id="54" name="TextBox 53"/>
          <p:cNvSpPr txBox="1"/>
          <p:nvPr/>
        </p:nvSpPr>
        <p:spPr>
          <a:xfrm>
            <a:off x="6330202" y="2627480"/>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Tree>
    <p:extLst>
      <p:ext uri="{BB962C8B-B14F-4D97-AF65-F5344CB8AC3E}">
        <p14:creationId xmlns:p14="http://schemas.microsoft.com/office/powerpoint/2010/main" val="1264044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Distance Measure</a:t>
            </a:r>
            <a:endParaRPr lang="en-US" dirty="0"/>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457200" y="1600200"/>
                <a:ext cx="8229600" cy="4525963"/>
              </a:xfrm>
            </p:spPr>
            <p:txBody>
              <a:bodyPr/>
              <a:lstStyle/>
              <a:p>
                <a:r>
                  <a:rPr lang="en-US" dirty="0" smtClean="0"/>
                  <a:t>Several possible measures can be used to compute the distance between data points to find the neighborhood</a:t>
                </a:r>
              </a:p>
              <a:p>
                <a:r>
                  <a:rPr lang="en-US" dirty="0" smtClean="0"/>
                  <a:t>The most popular one is the Euclidean distance</a:t>
                </a:r>
              </a:p>
              <a:p>
                <a:pPr lvl="1"/>
                <a14:m>
                  <m:oMath xmlns:m="http://schemas.openxmlformats.org/officeDocument/2006/math">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𝑎</m:t>
                                </m:r>
                                <m:r>
                                  <a:rPr lang="en-US" i="1">
                                    <a:latin typeface="Cambria Math" panose="02040503050406030204" pitchFamily="18" charset="0"/>
                                  </a:rPr>
                                  <m:t>=1</m:t>
                                </m:r>
                              </m:sub>
                              <m:sup>
                                <m:r>
                                  <a:rPr lang="en-US" i="1">
                                    <a:latin typeface="Cambria Math" panose="02040503050406030204" pitchFamily="18" charset="0"/>
                                  </a:rPr>
                                  <m:t>𝑑</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𝑎</m:t>
                                            </m:r>
                                          </m:sub>
                                        </m:sSub>
                                      </m:e>
                                    </m:d>
                                  </m:e>
                                  <m:sup>
                                    <m:r>
                                      <a:rPr lang="en-US" i="1">
                                        <a:latin typeface="Cambria Math" panose="02040503050406030204" pitchFamily="18" charset="0"/>
                                      </a:rPr>
                                      <m:t>2</m:t>
                                    </m:r>
                                  </m:sup>
                                </m:sSup>
                              </m:e>
                            </m:nary>
                          </m:e>
                        </m:d>
                      </m:e>
                      <m:sup>
                        <m:r>
                          <a:rPr lang="en-US" b="0" i="1" smtClean="0">
                            <a:latin typeface="Cambria Math" panose="02040503050406030204" pitchFamily="18" charset="0"/>
                          </a:rPr>
                          <m:t>1/2</m:t>
                        </m:r>
                      </m:sup>
                    </m:sSup>
                  </m:oMath>
                </a14:m>
                <a:endParaRPr lang="en-US" b="0" dirty="0" smtClean="0"/>
              </a:p>
              <a:p>
                <a:pPr lvl="1"/>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𝐹𝑒𝑎𝑡𝑢𝑟𝑒𝑠</m:t>
                    </m:r>
                  </m:oMath>
                </a14:m>
                <a:endParaRPr lang="en-US" dirty="0"/>
              </a:p>
              <a:p>
                <a:pPr lvl="1"/>
                <a:endParaRPr lang="en-US" dirty="0" smtClean="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0">
                <a:blip r:embed="rId5"/>
                <a:stretch>
                  <a:fillRect l="-1704" t="-1752" r="-667"/>
                </a:stretch>
              </a:blipFill>
            </p:spPr>
            <p:txBody>
              <a:bodyPr/>
              <a:lstStyle/>
              <a:p>
                <a:r>
                  <a:rPr lang="en-US">
                    <a:noFill/>
                  </a:rPr>
                  <a:t> </a:t>
                </a:r>
              </a:p>
            </p:txBody>
          </p:sp>
        </mc:Fallback>
      </mc:AlternateContent>
    </p:spTree>
    <p:extLst>
      <p:ext uri="{BB962C8B-B14F-4D97-AF65-F5344CB8AC3E}">
        <p14:creationId xmlns:p14="http://schemas.microsoft.com/office/powerpoint/2010/main" val="2579791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Practical Considerations</a:t>
            </a:r>
          </a:p>
        </p:txBody>
      </p:sp>
      <p:sp>
        <p:nvSpPr>
          <p:cNvPr id="3" name="Content Placeholder 2"/>
          <p:cNvSpPr>
            <a:spLocks noGrp="1"/>
          </p:cNvSpPr>
          <p:nvPr>
            <p:ph idx="1"/>
          </p:nvPr>
        </p:nvSpPr>
        <p:spPr/>
        <p:txBody>
          <a:bodyPr/>
          <a:lstStyle/>
          <a:p>
            <a:r>
              <a:rPr lang="en-US" dirty="0" smtClean="0"/>
              <a:t>The </a:t>
            </a:r>
            <a:r>
              <a:rPr lang="en-US" dirty="0"/>
              <a:t>(Euclidean) </a:t>
            </a:r>
            <a:r>
              <a:rPr lang="en-US" dirty="0" smtClean="0"/>
              <a:t>distance works fine when all the features are in the same scale</a:t>
            </a:r>
          </a:p>
          <a:p>
            <a:r>
              <a:rPr lang="en-US" dirty="0" smtClean="0"/>
              <a:t>What happens when the scales of the feature are different?</a:t>
            </a:r>
          </a:p>
          <a:p>
            <a:pPr lvl="1"/>
            <a:r>
              <a:rPr lang="en-US" dirty="0" smtClean="0"/>
              <a:t>Suppose one feature’s values correspond to yearly income and the other corresponds to credit-score (between 1 and 5)</a:t>
            </a:r>
          </a:p>
          <a:p>
            <a:pPr lvl="1"/>
            <a:r>
              <a:rPr lang="en-US" dirty="0" smtClean="0"/>
              <a:t>Compare Distance[(100000,1) ; (100000,5)] and Distance[</a:t>
            </a:r>
            <a:r>
              <a:rPr lang="en-US" dirty="0"/>
              <a:t>(</a:t>
            </a:r>
            <a:r>
              <a:rPr lang="en-US" dirty="0" smtClean="0"/>
              <a:t>100100,1</a:t>
            </a:r>
            <a:r>
              <a:rPr lang="en-US" dirty="0"/>
              <a:t>) ; (</a:t>
            </a:r>
            <a:r>
              <a:rPr lang="en-US" dirty="0" smtClean="0"/>
              <a:t>100000,1)]</a:t>
            </a:r>
            <a:endParaRPr lang="en-US" dirty="0"/>
          </a:p>
        </p:txBody>
      </p:sp>
    </p:spTree>
    <p:extLst>
      <p:ext uri="{BB962C8B-B14F-4D97-AF65-F5344CB8AC3E}">
        <p14:creationId xmlns:p14="http://schemas.microsoft.com/office/powerpoint/2010/main" val="4198679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K-NN:Practical</a:t>
            </a:r>
            <a:r>
              <a:rPr lang="en-US" dirty="0" smtClean="0"/>
              <a:t> Considerations</a:t>
            </a:r>
            <a:endParaRPr lang="en-US" dirty="0"/>
          </a:p>
        </p:txBody>
      </p:sp>
      <p:sp>
        <p:nvSpPr>
          <p:cNvPr id="3" name="Content Placeholder 2"/>
          <p:cNvSpPr>
            <a:spLocks noGrp="1"/>
          </p:cNvSpPr>
          <p:nvPr>
            <p:ph idx="1"/>
          </p:nvPr>
        </p:nvSpPr>
        <p:spPr/>
        <p:txBody>
          <a:bodyPr/>
          <a:lstStyle/>
          <a:p>
            <a:r>
              <a:rPr lang="en-US" dirty="0" smtClean="0"/>
              <a:t>Need to scale features uniformly</a:t>
            </a:r>
          </a:p>
          <a:p>
            <a:r>
              <a:rPr lang="en-US" dirty="0" smtClean="0"/>
              <a:t>Standardizing the features</a:t>
            </a:r>
          </a:p>
          <a:p>
            <a:pPr lvl="1"/>
            <a:r>
              <a:rPr lang="en-US" dirty="0" smtClean="0"/>
              <a:t>Subtract each feature value by the mean value for that feature</a:t>
            </a:r>
          </a:p>
          <a:p>
            <a:pPr lvl="1"/>
            <a:r>
              <a:rPr lang="en-US" dirty="0" smtClean="0"/>
              <a:t>Divide each feature value by the standard deviation for that feature</a:t>
            </a:r>
          </a:p>
        </p:txBody>
      </p:sp>
    </p:spTree>
    <p:extLst>
      <p:ext uri="{BB962C8B-B14F-4D97-AF65-F5344CB8AC3E}">
        <p14:creationId xmlns:p14="http://schemas.microsoft.com/office/powerpoint/2010/main" val="2043699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K-NN:Curse</a:t>
            </a:r>
            <a:r>
              <a:rPr lang="en-US" dirty="0" smtClean="0"/>
              <a:t> of Dimensionality</a:t>
            </a:r>
            <a:endParaRPr lang="en-US" dirty="0"/>
          </a:p>
        </p:txBody>
      </p:sp>
      <p:sp>
        <p:nvSpPr>
          <p:cNvPr id="3" name="Content Placeholder 2"/>
          <p:cNvSpPr>
            <a:spLocks noGrp="1"/>
          </p:cNvSpPr>
          <p:nvPr>
            <p:ph idx="1"/>
          </p:nvPr>
        </p:nvSpPr>
        <p:spPr/>
        <p:txBody>
          <a:bodyPr/>
          <a:lstStyle/>
          <a:p>
            <a:r>
              <a:rPr lang="en-US" dirty="0" smtClean="0"/>
              <a:t>K-NN determines classification based on ALL attributes</a:t>
            </a:r>
          </a:p>
          <a:p>
            <a:r>
              <a:rPr lang="en-US" dirty="0" smtClean="0"/>
              <a:t>Some attributes may be more important than the others</a:t>
            </a:r>
          </a:p>
          <a:p>
            <a:r>
              <a:rPr lang="en-US" dirty="0" smtClean="0"/>
              <a:t>Irrelevant attributes increase as the dimensionality increases</a:t>
            </a:r>
          </a:p>
        </p:txBody>
      </p:sp>
    </p:spTree>
    <p:extLst>
      <p:ext uri="{BB962C8B-B14F-4D97-AF65-F5344CB8AC3E}">
        <p14:creationId xmlns:p14="http://schemas.microsoft.com/office/powerpoint/2010/main" val="2761215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sldNum" sz="quarter" idx="11"/>
          </p:nvPr>
        </p:nvSpPr>
        <p:spPr>
          <a:ln/>
        </p:spPr>
        <p:txBody>
          <a:bodyPr/>
          <a:lstStyle/>
          <a:p>
            <a:pPr>
              <a:defRPr/>
            </a:pPr>
            <a:fld id="{EB022F38-E337-42AC-AAD3-2F97168CA93C}" type="slidenum">
              <a:rPr lang="en-US"/>
              <a:pPr>
                <a:defRPr/>
              </a:pPr>
              <a:t>28</a:t>
            </a:fld>
            <a:endParaRPr lang="en-US"/>
          </a:p>
        </p:txBody>
      </p:sp>
      <p:sp>
        <p:nvSpPr>
          <p:cNvPr id="171010" name="Rectangle 2"/>
          <p:cNvSpPr>
            <a:spLocks noGrp="1" noChangeArrowheads="1"/>
          </p:cNvSpPr>
          <p:nvPr>
            <p:ph type="title"/>
          </p:nvPr>
        </p:nvSpPr>
        <p:spPr/>
        <p:txBody>
          <a:bodyPr/>
          <a:lstStyle/>
          <a:p>
            <a:r>
              <a:rPr lang="en-US" smtClean="0"/>
              <a:t>K-NN and irrelevant features</a:t>
            </a:r>
          </a:p>
        </p:txBody>
      </p:sp>
      <p:sp>
        <p:nvSpPr>
          <p:cNvPr id="171012" name="Line 4"/>
          <p:cNvSpPr>
            <a:spLocks noChangeShapeType="1"/>
          </p:cNvSpPr>
          <p:nvPr/>
        </p:nvSpPr>
        <p:spPr bwMode="auto">
          <a:xfrm>
            <a:off x="914400" y="2286000"/>
            <a:ext cx="57150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13" name="Text Box 5"/>
          <p:cNvSpPr txBox="1">
            <a:spLocks noChangeArrowheads="1"/>
          </p:cNvSpPr>
          <p:nvPr/>
        </p:nvSpPr>
        <p:spPr bwMode="auto">
          <a:xfrm>
            <a:off x="160020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4" name="Text Box 6"/>
          <p:cNvSpPr txBox="1">
            <a:spLocks noChangeArrowheads="1"/>
          </p:cNvSpPr>
          <p:nvPr/>
        </p:nvSpPr>
        <p:spPr bwMode="auto">
          <a:xfrm>
            <a:off x="18478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5" name="Text Box 7"/>
          <p:cNvSpPr txBox="1">
            <a:spLocks noChangeArrowheads="1"/>
          </p:cNvSpPr>
          <p:nvPr/>
        </p:nvSpPr>
        <p:spPr bwMode="auto">
          <a:xfrm>
            <a:off x="205740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6" name="Text Box 8"/>
          <p:cNvSpPr txBox="1">
            <a:spLocks noChangeArrowheads="1"/>
          </p:cNvSpPr>
          <p:nvPr/>
        </p:nvSpPr>
        <p:spPr bwMode="auto">
          <a:xfrm>
            <a:off x="36766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7" name="Text Box 9"/>
          <p:cNvSpPr txBox="1">
            <a:spLocks noChangeArrowheads="1"/>
          </p:cNvSpPr>
          <p:nvPr/>
        </p:nvSpPr>
        <p:spPr bwMode="auto">
          <a:xfrm>
            <a:off x="38290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8" name="Text Box 10"/>
          <p:cNvSpPr txBox="1">
            <a:spLocks noChangeArrowheads="1"/>
          </p:cNvSpPr>
          <p:nvPr/>
        </p:nvSpPr>
        <p:spPr bwMode="auto">
          <a:xfrm>
            <a:off x="41338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9" name="Text Box 11"/>
          <p:cNvSpPr txBox="1">
            <a:spLocks noChangeArrowheads="1"/>
          </p:cNvSpPr>
          <p:nvPr/>
        </p:nvSpPr>
        <p:spPr bwMode="auto">
          <a:xfrm>
            <a:off x="49720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20" name="Text Box 12"/>
          <p:cNvSpPr txBox="1">
            <a:spLocks noChangeArrowheads="1"/>
          </p:cNvSpPr>
          <p:nvPr/>
        </p:nvSpPr>
        <p:spPr bwMode="auto">
          <a:xfrm>
            <a:off x="60388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21" name="Text Box 13"/>
          <p:cNvSpPr txBox="1">
            <a:spLocks noChangeArrowheads="1"/>
          </p:cNvSpPr>
          <p:nvPr/>
        </p:nvSpPr>
        <p:spPr bwMode="auto">
          <a:xfrm>
            <a:off x="22860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2" name="Text Box 14"/>
          <p:cNvSpPr txBox="1">
            <a:spLocks noChangeArrowheads="1"/>
          </p:cNvSpPr>
          <p:nvPr/>
        </p:nvSpPr>
        <p:spPr bwMode="auto">
          <a:xfrm>
            <a:off x="24384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3" name="Text Box 15"/>
          <p:cNvSpPr txBox="1">
            <a:spLocks noChangeArrowheads="1"/>
          </p:cNvSpPr>
          <p:nvPr/>
        </p:nvSpPr>
        <p:spPr bwMode="auto">
          <a:xfrm>
            <a:off x="29225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4" name="Text Box 16"/>
          <p:cNvSpPr txBox="1">
            <a:spLocks noChangeArrowheads="1"/>
          </p:cNvSpPr>
          <p:nvPr/>
        </p:nvSpPr>
        <p:spPr bwMode="auto">
          <a:xfrm>
            <a:off x="44465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5" name="Text Box 17"/>
          <p:cNvSpPr txBox="1">
            <a:spLocks noChangeArrowheads="1"/>
          </p:cNvSpPr>
          <p:nvPr/>
        </p:nvSpPr>
        <p:spPr bwMode="auto">
          <a:xfrm>
            <a:off x="46482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6" name="Text Box 18"/>
          <p:cNvSpPr txBox="1">
            <a:spLocks noChangeArrowheads="1"/>
          </p:cNvSpPr>
          <p:nvPr/>
        </p:nvSpPr>
        <p:spPr bwMode="auto">
          <a:xfrm>
            <a:off x="47244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7" name="Text Box 19"/>
          <p:cNvSpPr txBox="1">
            <a:spLocks noChangeArrowheads="1"/>
          </p:cNvSpPr>
          <p:nvPr/>
        </p:nvSpPr>
        <p:spPr bwMode="auto">
          <a:xfrm>
            <a:off x="55895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8" name="Text Box 20"/>
          <p:cNvSpPr txBox="1">
            <a:spLocks noChangeArrowheads="1"/>
          </p:cNvSpPr>
          <p:nvPr/>
        </p:nvSpPr>
        <p:spPr bwMode="auto">
          <a:xfrm>
            <a:off x="5513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9" name="Text Box 21"/>
          <p:cNvSpPr txBox="1">
            <a:spLocks noChangeArrowheads="1"/>
          </p:cNvSpPr>
          <p:nvPr/>
        </p:nvSpPr>
        <p:spPr bwMode="auto">
          <a:xfrm>
            <a:off x="54102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0" name="Text Box 22"/>
          <p:cNvSpPr txBox="1">
            <a:spLocks noChangeArrowheads="1"/>
          </p:cNvSpPr>
          <p:nvPr/>
        </p:nvSpPr>
        <p:spPr bwMode="auto">
          <a:xfrm>
            <a:off x="5132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1" name="Text Box 23"/>
          <p:cNvSpPr txBox="1">
            <a:spLocks noChangeArrowheads="1"/>
          </p:cNvSpPr>
          <p:nvPr/>
        </p:nvSpPr>
        <p:spPr bwMode="auto">
          <a:xfrm>
            <a:off x="31242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2" name="Text Box 24"/>
          <p:cNvSpPr txBox="1">
            <a:spLocks noChangeArrowheads="1"/>
          </p:cNvSpPr>
          <p:nvPr/>
        </p:nvSpPr>
        <p:spPr bwMode="auto">
          <a:xfrm>
            <a:off x="3989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4" name="Text Box 26"/>
          <p:cNvSpPr txBox="1">
            <a:spLocks noChangeArrowheads="1"/>
          </p:cNvSpPr>
          <p:nvPr/>
        </p:nvSpPr>
        <p:spPr bwMode="auto">
          <a:xfrm>
            <a:off x="32004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5" name="Text Box 27"/>
          <p:cNvSpPr txBox="1">
            <a:spLocks noChangeArrowheads="1"/>
          </p:cNvSpPr>
          <p:nvPr/>
        </p:nvSpPr>
        <p:spPr bwMode="auto">
          <a:xfrm>
            <a:off x="3402013"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6" name="Text Box 28"/>
          <p:cNvSpPr txBox="1">
            <a:spLocks noChangeArrowheads="1"/>
          </p:cNvSpPr>
          <p:nvPr/>
        </p:nvSpPr>
        <p:spPr bwMode="auto">
          <a:xfrm>
            <a:off x="48006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7" name="Text Box 29"/>
          <p:cNvSpPr txBox="1">
            <a:spLocks noChangeArrowheads="1"/>
          </p:cNvSpPr>
          <p:nvPr/>
        </p:nvSpPr>
        <p:spPr bwMode="auto">
          <a:xfrm>
            <a:off x="48768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8" name="Text Box 30"/>
          <p:cNvSpPr txBox="1">
            <a:spLocks noChangeArrowheads="1"/>
          </p:cNvSpPr>
          <p:nvPr/>
        </p:nvSpPr>
        <p:spPr bwMode="auto">
          <a:xfrm>
            <a:off x="52847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9" name="Text Box 31"/>
          <p:cNvSpPr txBox="1">
            <a:spLocks noChangeArrowheads="1"/>
          </p:cNvSpPr>
          <p:nvPr/>
        </p:nvSpPr>
        <p:spPr bwMode="auto">
          <a:xfrm>
            <a:off x="53609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40" name="Oval 32"/>
          <p:cNvSpPr>
            <a:spLocks noChangeArrowheads="1"/>
          </p:cNvSpPr>
          <p:nvPr/>
        </p:nvSpPr>
        <p:spPr bwMode="auto">
          <a:xfrm>
            <a:off x="3124200" y="1752600"/>
            <a:ext cx="609600" cy="6096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Tree>
    <p:extLst>
      <p:ext uri="{BB962C8B-B14F-4D97-AF65-F5344CB8AC3E}">
        <p14:creationId xmlns:p14="http://schemas.microsoft.com/office/powerpoint/2010/main" val="3742949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Grp="1" noChangeArrowheads="1"/>
          </p:cNvSpPr>
          <p:nvPr>
            <p:ph type="sldNum" sz="quarter" idx="11"/>
          </p:nvPr>
        </p:nvSpPr>
        <p:spPr>
          <a:ln/>
        </p:spPr>
        <p:txBody>
          <a:bodyPr/>
          <a:lstStyle/>
          <a:p>
            <a:pPr>
              <a:defRPr/>
            </a:pPr>
            <a:fld id="{CE8DCCDD-0684-4883-B4A3-D8318170CB3A}" type="slidenum">
              <a:rPr lang="en-US"/>
              <a:pPr>
                <a:defRPr/>
              </a:pPr>
              <a:t>29</a:t>
            </a:fld>
            <a:endParaRPr lang="en-US"/>
          </a:p>
        </p:txBody>
      </p:sp>
      <p:sp>
        <p:nvSpPr>
          <p:cNvPr id="174082" name="Rectangle 2"/>
          <p:cNvSpPr>
            <a:spLocks noGrp="1" noChangeArrowheads="1"/>
          </p:cNvSpPr>
          <p:nvPr>
            <p:ph type="title"/>
          </p:nvPr>
        </p:nvSpPr>
        <p:spPr/>
        <p:txBody>
          <a:bodyPr/>
          <a:lstStyle/>
          <a:p>
            <a:r>
              <a:rPr lang="en-US" smtClean="0"/>
              <a:t>K-NN and irrelevant features</a:t>
            </a:r>
          </a:p>
        </p:txBody>
      </p:sp>
      <p:sp>
        <p:nvSpPr>
          <p:cNvPr id="174083" name="Line 3"/>
          <p:cNvSpPr>
            <a:spLocks noChangeShapeType="1"/>
          </p:cNvSpPr>
          <p:nvPr/>
        </p:nvSpPr>
        <p:spPr bwMode="auto">
          <a:xfrm>
            <a:off x="914400" y="5486400"/>
            <a:ext cx="57150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4" name="Text Box 4"/>
          <p:cNvSpPr txBox="1">
            <a:spLocks noChangeArrowheads="1"/>
          </p:cNvSpPr>
          <p:nvPr/>
        </p:nvSpPr>
        <p:spPr bwMode="auto">
          <a:xfrm>
            <a:off x="1600200" y="2971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5" name="Text Box 5"/>
          <p:cNvSpPr txBox="1">
            <a:spLocks noChangeArrowheads="1"/>
          </p:cNvSpPr>
          <p:nvPr/>
        </p:nvSpPr>
        <p:spPr bwMode="auto">
          <a:xfrm>
            <a:off x="1847850" y="17526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6" name="Text Box 6"/>
          <p:cNvSpPr txBox="1">
            <a:spLocks noChangeArrowheads="1"/>
          </p:cNvSpPr>
          <p:nvPr/>
        </p:nvSpPr>
        <p:spPr bwMode="auto">
          <a:xfrm>
            <a:off x="2057400" y="34290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7" name="Text Box 7"/>
          <p:cNvSpPr txBox="1">
            <a:spLocks noChangeArrowheads="1"/>
          </p:cNvSpPr>
          <p:nvPr/>
        </p:nvSpPr>
        <p:spPr bwMode="auto">
          <a:xfrm>
            <a:off x="3676650" y="21336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8" name="Text Box 8"/>
          <p:cNvSpPr txBox="1">
            <a:spLocks noChangeArrowheads="1"/>
          </p:cNvSpPr>
          <p:nvPr/>
        </p:nvSpPr>
        <p:spPr bwMode="auto">
          <a:xfrm>
            <a:off x="3829050" y="12192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9" name="Text Box 9"/>
          <p:cNvSpPr txBox="1">
            <a:spLocks noChangeArrowheads="1"/>
          </p:cNvSpPr>
          <p:nvPr/>
        </p:nvSpPr>
        <p:spPr bwMode="auto">
          <a:xfrm>
            <a:off x="4133850" y="35052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90" name="Text Box 10"/>
          <p:cNvSpPr txBox="1">
            <a:spLocks noChangeArrowheads="1"/>
          </p:cNvSpPr>
          <p:nvPr/>
        </p:nvSpPr>
        <p:spPr bwMode="auto">
          <a:xfrm>
            <a:off x="4972050" y="32004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91" name="Text Box 11"/>
          <p:cNvSpPr txBox="1">
            <a:spLocks noChangeArrowheads="1"/>
          </p:cNvSpPr>
          <p:nvPr/>
        </p:nvSpPr>
        <p:spPr bwMode="auto">
          <a:xfrm>
            <a:off x="6038850" y="32766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92" name="Text Box 12"/>
          <p:cNvSpPr txBox="1">
            <a:spLocks noChangeArrowheads="1"/>
          </p:cNvSpPr>
          <p:nvPr/>
        </p:nvSpPr>
        <p:spPr bwMode="auto">
          <a:xfrm>
            <a:off x="2286000" y="4038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3" name="Text Box 13"/>
          <p:cNvSpPr txBox="1">
            <a:spLocks noChangeArrowheads="1"/>
          </p:cNvSpPr>
          <p:nvPr/>
        </p:nvSpPr>
        <p:spPr bwMode="auto">
          <a:xfrm>
            <a:off x="2438400" y="3048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4" name="Text Box 14"/>
          <p:cNvSpPr txBox="1">
            <a:spLocks noChangeArrowheads="1"/>
          </p:cNvSpPr>
          <p:nvPr/>
        </p:nvSpPr>
        <p:spPr bwMode="auto">
          <a:xfrm>
            <a:off x="2922588" y="25146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5" name="Text Box 15"/>
          <p:cNvSpPr txBox="1">
            <a:spLocks noChangeArrowheads="1"/>
          </p:cNvSpPr>
          <p:nvPr/>
        </p:nvSpPr>
        <p:spPr bwMode="auto">
          <a:xfrm>
            <a:off x="4446588" y="25146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6" name="Text Box 16"/>
          <p:cNvSpPr txBox="1">
            <a:spLocks noChangeArrowheads="1"/>
          </p:cNvSpPr>
          <p:nvPr/>
        </p:nvSpPr>
        <p:spPr bwMode="auto">
          <a:xfrm>
            <a:off x="4648200" y="3505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7" name="Text Box 17"/>
          <p:cNvSpPr txBox="1">
            <a:spLocks noChangeArrowheads="1"/>
          </p:cNvSpPr>
          <p:nvPr/>
        </p:nvSpPr>
        <p:spPr bwMode="auto">
          <a:xfrm>
            <a:off x="4724400" y="16764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8" name="Text Box 18"/>
          <p:cNvSpPr txBox="1">
            <a:spLocks noChangeArrowheads="1"/>
          </p:cNvSpPr>
          <p:nvPr/>
        </p:nvSpPr>
        <p:spPr bwMode="auto">
          <a:xfrm>
            <a:off x="5589588" y="35052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9" name="Text Box 19"/>
          <p:cNvSpPr txBox="1">
            <a:spLocks noChangeArrowheads="1"/>
          </p:cNvSpPr>
          <p:nvPr/>
        </p:nvSpPr>
        <p:spPr bwMode="auto">
          <a:xfrm>
            <a:off x="5513388" y="38100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0" name="Text Box 20"/>
          <p:cNvSpPr txBox="1">
            <a:spLocks noChangeArrowheads="1"/>
          </p:cNvSpPr>
          <p:nvPr/>
        </p:nvSpPr>
        <p:spPr bwMode="auto">
          <a:xfrm>
            <a:off x="5410200" y="2667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1" name="Text Box 21"/>
          <p:cNvSpPr txBox="1">
            <a:spLocks noChangeArrowheads="1"/>
          </p:cNvSpPr>
          <p:nvPr/>
        </p:nvSpPr>
        <p:spPr bwMode="auto">
          <a:xfrm>
            <a:off x="5132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2" name="Text Box 22"/>
          <p:cNvSpPr txBox="1">
            <a:spLocks noChangeArrowheads="1"/>
          </p:cNvSpPr>
          <p:nvPr/>
        </p:nvSpPr>
        <p:spPr bwMode="auto">
          <a:xfrm>
            <a:off x="3124200" y="3352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3" name="Text Box 23"/>
          <p:cNvSpPr txBox="1">
            <a:spLocks noChangeArrowheads="1"/>
          </p:cNvSpPr>
          <p:nvPr/>
        </p:nvSpPr>
        <p:spPr bwMode="auto">
          <a:xfrm>
            <a:off x="3962400" y="2743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4" name="Text Box 24"/>
          <p:cNvSpPr txBox="1">
            <a:spLocks noChangeArrowheads="1"/>
          </p:cNvSpPr>
          <p:nvPr/>
        </p:nvSpPr>
        <p:spPr bwMode="auto">
          <a:xfrm>
            <a:off x="3200400" y="2895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5" name="Text Box 25"/>
          <p:cNvSpPr txBox="1">
            <a:spLocks noChangeArrowheads="1"/>
          </p:cNvSpPr>
          <p:nvPr/>
        </p:nvSpPr>
        <p:spPr bwMode="auto">
          <a:xfrm>
            <a:off x="3402013" y="3581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6" name="Text Box 26"/>
          <p:cNvSpPr txBox="1">
            <a:spLocks noChangeArrowheads="1"/>
          </p:cNvSpPr>
          <p:nvPr/>
        </p:nvSpPr>
        <p:spPr bwMode="auto">
          <a:xfrm>
            <a:off x="4800600" y="43434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7" name="Text Box 27"/>
          <p:cNvSpPr txBox="1">
            <a:spLocks noChangeArrowheads="1"/>
          </p:cNvSpPr>
          <p:nvPr/>
        </p:nvSpPr>
        <p:spPr bwMode="auto">
          <a:xfrm>
            <a:off x="4876800" y="1447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8" name="Text Box 28"/>
          <p:cNvSpPr txBox="1">
            <a:spLocks noChangeArrowheads="1"/>
          </p:cNvSpPr>
          <p:nvPr/>
        </p:nvSpPr>
        <p:spPr bwMode="auto">
          <a:xfrm>
            <a:off x="5284788" y="2819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9" name="Text Box 29"/>
          <p:cNvSpPr txBox="1">
            <a:spLocks noChangeArrowheads="1"/>
          </p:cNvSpPr>
          <p:nvPr/>
        </p:nvSpPr>
        <p:spPr bwMode="auto">
          <a:xfrm>
            <a:off x="53609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10" name="Line 30"/>
          <p:cNvSpPr>
            <a:spLocks noChangeShapeType="1"/>
          </p:cNvSpPr>
          <p:nvPr/>
        </p:nvSpPr>
        <p:spPr bwMode="auto">
          <a:xfrm flipH="1" flipV="1">
            <a:off x="990600" y="1143000"/>
            <a:ext cx="0" cy="4343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11" name="Oval 31"/>
          <p:cNvSpPr>
            <a:spLocks noChangeArrowheads="1"/>
          </p:cNvSpPr>
          <p:nvPr/>
        </p:nvSpPr>
        <p:spPr bwMode="auto">
          <a:xfrm>
            <a:off x="3124200" y="1752600"/>
            <a:ext cx="609600" cy="6096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174113" name="Oval 33"/>
          <p:cNvSpPr>
            <a:spLocks noChangeArrowheads="1"/>
          </p:cNvSpPr>
          <p:nvPr/>
        </p:nvSpPr>
        <p:spPr bwMode="auto">
          <a:xfrm>
            <a:off x="2514600" y="1066800"/>
            <a:ext cx="1752600" cy="1981200"/>
          </a:xfrm>
          <a:prstGeom prst="ellipse">
            <a:avLst/>
          </a:prstGeom>
          <a:noFill/>
          <a:ln w="9525"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99435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p:nvPr>
        </p:nvSpPr>
        <p:spPr>
          <a:xfrm>
            <a:off x="457200" y="274638"/>
            <a:ext cx="8229600" cy="1143000"/>
          </a:xfrm>
        </p:spPr>
        <p:txBody>
          <a:bodyPr/>
          <a:lstStyle/>
          <a:p>
            <a:r>
              <a:rPr lang="en-US" dirty="0" smtClean="0"/>
              <a:t>Why Machine Learning?</a:t>
            </a:r>
            <a:endParaRPr lang="en-US" dirty="0"/>
          </a:p>
        </p:txBody>
      </p:sp>
      <p:sp>
        <p:nvSpPr>
          <p:cNvPr id="7" name="Content Placeholder 2"/>
          <p:cNvSpPr>
            <a:spLocks noGrp="1"/>
          </p:cNvSpPr>
          <p:nvPr>
            <p:ph idx="1"/>
          </p:nvPr>
        </p:nvSpPr>
        <p:spPr>
          <a:xfrm>
            <a:off x="457200" y="1600200"/>
            <a:ext cx="8229600" cy="4525963"/>
          </a:xfrm>
        </p:spPr>
        <p:txBody>
          <a:bodyPr>
            <a:normAutofit fontScale="92500" lnSpcReduction="20000"/>
          </a:bodyPr>
          <a:lstStyle/>
          <a:p>
            <a:pPr>
              <a:lnSpc>
                <a:spcPct val="90000"/>
              </a:lnSpc>
            </a:pPr>
            <a:r>
              <a:rPr lang="en-US" dirty="0"/>
              <a:t>“A breakthrough in machine learning would be worth</a:t>
            </a:r>
            <a:br>
              <a:rPr lang="en-US" dirty="0"/>
            </a:br>
            <a:r>
              <a:rPr lang="en-US" dirty="0"/>
              <a:t>ten </a:t>
            </a:r>
            <a:r>
              <a:rPr lang="en-US" dirty="0" err="1"/>
              <a:t>Microsofts</a:t>
            </a:r>
            <a:r>
              <a:rPr lang="en-US" dirty="0"/>
              <a:t>” (Bill Gates, Microsoft)</a:t>
            </a:r>
          </a:p>
          <a:p>
            <a:pPr>
              <a:lnSpc>
                <a:spcPct val="90000"/>
              </a:lnSpc>
            </a:pPr>
            <a:r>
              <a:rPr lang="en-US" dirty="0"/>
              <a:t>“Machine learning is the next Internet” </a:t>
            </a:r>
            <a:br>
              <a:rPr lang="en-US" dirty="0"/>
            </a:br>
            <a:r>
              <a:rPr lang="en-US" dirty="0"/>
              <a:t>(Tony Tether, Former Director, DARPA)</a:t>
            </a:r>
          </a:p>
          <a:p>
            <a:pPr>
              <a:lnSpc>
                <a:spcPct val="90000"/>
              </a:lnSpc>
            </a:pPr>
            <a:r>
              <a:rPr lang="en-US" dirty="0"/>
              <a:t>Machine learning is the hot new thing” </a:t>
            </a:r>
            <a:br>
              <a:rPr lang="en-US" dirty="0"/>
            </a:br>
            <a:r>
              <a:rPr lang="en-US" dirty="0"/>
              <a:t>(John Hennessy, President, Stanford)</a:t>
            </a:r>
          </a:p>
          <a:p>
            <a:pPr>
              <a:lnSpc>
                <a:spcPct val="90000"/>
              </a:lnSpc>
            </a:pPr>
            <a:r>
              <a:rPr lang="en-US" dirty="0"/>
              <a:t>“Web rankings today are mostly a matter of machine learning” (</a:t>
            </a:r>
            <a:r>
              <a:rPr lang="en-US" dirty="0" err="1"/>
              <a:t>Prabhakar</a:t>
            </a:r>
            <a:r>
              <a:rPr lang="en-US" dirty="0"/>
              <a:t> </a:t>
            </a:r>
            <a:r>
              <a:rPr lang="en-US" dirty="0" err="1"/>
              <a:t>Raghavan</a:t>
            </a:r>
            <a:r>
              <a:rPr lang="en-US" dirty="0"/>
              <a:t>, Former Dir. Research, Yahoo)</a:t>
            </a:r>
          </a:p>
          <a:p>
            <a:pPr>
              <a:lnSpc>
                <a:spcPct val="90000"/>
              </a:lnSpc>
            </a:pPr>
            <a:r>
              <a:rPr lang="en-US" dirty="0"/>
              <a:t>“Machine learning is going to result in a real revolution” (Greg Papadopoulos, CTO, Sun)</a:t>
            </a:r>
          </a:p>
          <a:p>
            <a:pPr marL="0" indent="0">
              <a:lnSpc>
                <a:spcPct val="90000"/>
              </a:lnSpc>
              <a:buNone/>
            </a:pPr>
            <a:endParaRPr lang="en-US" dirty="0"/>
          </a:p>
          <a:p>
            <a:endParaRPr lang="en-US" dirty="0"/>
          </a:p>
        </p:txBody>
      </p:sp>
    </p:spTree>
    <p:extLst>
      <p:ext uri="{BB962C8B-B14F-4D97-AF65-F5344CB8AC3E}">
        <p14:creationId xmlns:p14="http://schemas.microsoft.com/office/powerpoint/2010/main" val="41893424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K-NN:Curse</a:t>
            </a:r>
            <a:r>
              <a:rPr lang="en-US" dirty="0" smtClean="0"/>
              <a:t> of Dimensionality</a:t>
            </a:r>
            <a:endParaRPr lang="en-US" dirty="0"/>
          </a:p>
        </p:txBody>
      </p:sp>
      <p:sp>
        <p:nvSpPr>
          <p:cNvPr id="3" name="Content Placeholder 2"/>
          <p:cNvSpPr>
            <a:spLocks noGrp="1"/>
          </p:cNvSpPr>
          <p:nvPr>
            <p:ph idx="1"/>
          </p:nvPr>
        </p:nvSpPr>
        <p:spPr/>
        <p:txBody>
          <a:bodyPr>
            <a:normAutofit/>
          </a:bodyPr>
          <a:lstStyle/>
          <a:p>
            <a:r>
              <a:rPr lang="en-US" dirty="0" smtClean="0"/>
              <a:t>K-NN typically does not scale up very well with number of features</a:t>
            </a:r>
          </a:p>
          <a:p>
            <a:pPr lvl="1"/>
            <a:r>
              <a:rPr lang="en-US" dirty="0" smtClean="0"/>
              <a:t>Imagine finding the nearest neighbors in a 500 dimensional space (i.e. 500 features)!</a:t>
            </a:r>
          </a:p>
          <a:p>
            <a:r>
              <a:rPr lang="en-US" dirty="0" smtClean="0"/>
              <a:t>For large datasets, K-NN is vey slow</a:t>
            </a:r>
          </a:p>
          <a:p>
            <a:pPr lvl="1"/>
            <a:r>
              <a:rPr lang="en-US" dirty="0" smtClean="0"/>
              <a:t>Find the nearest neighbor of an instance in a training dataset of 1 GB!</a:t>
            </a:r>
          </a:p>
          <a:p>
            <a:pPr lvl="1"/>
            <a:r>
              <a:rPr lang="en-US" dirty="0" smtClean="0"/>
              <a:t>Specialized data structures are typically used that help improve scalability of KNN</a:t>
            </a:r>
          </a:p>
        </p:txBody>
      </p:sp>
    </p:spTree>
    <p:extLst>
      <p:ext uri="{BB962C8B-B14F-4D97-AF65-F5344CB8AC3E}">
        <p14:creationId xmlns:p14="http://schemas.microsoft.com/office/powerpoint/2010/main" val="2781575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7" name="Content Placeholder 2"/>
          <p:cNvSpPr>
            <a:spLocks noGrp="1"/>
          </p:cNvSpPr>
          <p:nvPr>
            <p:ph idx="1"/>
          </p:nvPr>
        </p:nvSpPr>
        <p:spPr>
          <a:xfrm>
            <a:off x="457200" y="1600200"/>
            <a:ext cx="8229600" cy="4525963"/>
          </a:xfrm>
        </p:spPr>
        <p:txBody>
          <a:bodyPr/>
          <a:lstStyle/>
          <a:p>
            <a:r>
              <a:rPr lang="en-US" dirty="0" smtClean="0"/>
              <a:t>Predict if a customer will be approved for a credit card or not (taken from a German credit card agency)</a:t>
            </a:r>
          </a:p>
          <a:p>
            <a:pPr lvl="1"/>
            <a:r>
              <a:rPr lang="en-US" dirty="0" smtClean="0"/>
              <a:t>How to load the data?</a:t>
            </a:r>
          </a:p>
          <a:p>
            <a:pPr lvl="1"/>
            <a:r>
              <a:rPr lang="en-US" dirty="0" smtClean="0"/>
              <a:t>How to build the classifier?</a:t>
            </a:r>
          </a:p>
          <a:p>
            <a:pPr lvl="1"/>
            <a:r>
              <a:rPr lang="en-US" dirty="0" smtClean="0"/>
              <a:t>How to evaluate our classifier?</a:t>
            </a:r>
          </a:p>
        </p:txBody>
      </p:sp>
    </p:spTree>
    <p:extLst>
      <p:ext uri="{BB962C8B-B14F-4D97-AF65-F5344CB8AC3E}">
        <p14:creationId xmlns:p14="http://schemas.microsoft.com/office/powerpoint/2010/main" val="42632223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7" name="Content Placeholder 2"/>
          <p:cNvSpPr>
            <a:spLocks noGrp="1"/>
          </p:cNvSpPr>
          <p:nvPr>
            <p:ph idx="1"/>
          </p:nvPr>
        </p:nvSpPr>
        <p:spPr>
          <a:xfrm>
            <a:off x="457200" y="1600200"/>
            <a:ext cx="8229600" cy="4525963"/>
          </a:xfrm>
        </p:spPr>
        <p:txBody>
          <a:bodyPr/>
          <a:lstStyle/>
          <a:p>
            <a:r>
              <a:rPr lang="en-US" dirty="0" smtClean="0"/>
              <a:t>Load the data (.csv format) into a </a:t>
            </a:r>
            <a:r>
              <a:rPr lang="en-US" dirty="0" err="1" smtClean="0"/>
              <a:t>dataframe</a:t>
            </a:r>
            <a:endParaRPr lang="en-US" dirty="0" smtClean="0"/>
          </a:p>
          <a:p>
            <a:pPr lvl="1"/>
            <a:r>
              <a:rPr lang="en-US" dirty="0" err="1" smtClean="0"/>
              <a:t>df</a:t>
            </a:r>
            <a:r>
              <a:rPr lang="en-US" dirty="0" smtClean="0"/>
              <a:t> = read.csv(path, </a:t>
            </a:r>
            <a:r>
              <a:rPr lang="en-US" dirty="0"/>
              <a:t>header = FALSE</a:t>
            </a:r>
            <a:r>
              <a:rPr lang="en-US" dirty="0" smtClean="0"/>
              <a:t>)</a:t>
            </a:r>
          </a:p>
          <a:p>
            <a:r>
              <a:rPr lang="en-US" dirty="0" smtClean="0"/>
              <a:t>Inspect a few rows of the dataset</a:t>
            </a:r>
          </a:p>
          <a:p>
            <a:pPr lvl="1"/>
            <a:r>
              <a:rPr lang="en-US" dirty="0"/>
              <a:t>h</a:t>
            </a:r>
            <a:r>
              <a:rPr lang="en-US" dirty="0" smtClean="0"/>
              <a:t>ead(</a:t>
            </a:r>
            <a:r>
              <a:rPr lang="en-US" dirty="0" err="1" smtClean="0"/>
              <a:t>df</a:t>
            </a:r>
            <a:r>
              <a:rPr lang="en-US" dirty="0" smtClean="0"/>
              <a:t>)</a:t>
            </a:r>
          </a:p>
          <a:p>
            <a:r>
              <a:rPr lang="en-US" dirty="0" smtClean="0"/>
              <a:t>Summary Statistics of the data</a:t>
            </a:r>
          </a:p>
          <a:p>
            <a:pPr lvl="1"/>
            <a:r>
              <a:rPr lang="en-US" dirty="0" smtClean="0"/>
              <a:t>summary(</a:t>
            </a:r>
            <a:r>
              <a:rPr lang="en-US" dirty="0" err="1" smtClean="0"/>
              <a:t>df</a:t>
            </a:r>
            <a:r>
              <a:rPr lang="en-US" dirty="0" smtClean="0"/>
              <a:t>)</a:t>
            </a:r>
          </a:p>
        </p:txBody>
      </p:sp>
    </p:spTree>
    <p:extLst>
      <p:ext uri="{BB962C8B-B14F-4D97-AF65-F5344CB8AC3E}">
        <p14:creationId xmlns:p14="http://schemas.microsoft.com/office/powerpoint/2010/main" val="11181425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Data Standardization</a:t>
            </a:r>
            <a:endParaRPr lang="en-US" dirty="0"/>
          </a:p>
        </p:txBody>
      </p:sp>
      <p:sp>
        <p:nvSpPr>
          <p:cNvPr id="7" name="Content Placeholder 2"/>
          <p:cNvSpPr>
            <a:spLocks noGrp="1"/>
          </p:cNvSpPr>
          <p:nvPr>
            <p:ph idx="1"/>
          </p:nvPr>
        </p:nvSpPr>
        <p:spPr>
          <a:xfrm>
            <a:off x="457200" y="1600200"/>
            <a:ext cx="8229600" cy="4525963"/>
          </a:xfrm>
        </p:spPr>
        <p:txBody>
          <a:bodyPr>
            <a:normAutofit lnSpcReduction="10000"/>
          </a:bodyPr>
          <a:lstStyle/>
          <a:p>
            <a:r>
              <a:rPr lang="en-US" dirty="0" smtClean="0"/>
              <a:t>Standardize the data to make the features commensurate</a:t>
            </a:r>
          </a:p>
          <a:p>
            <a:r>
              <a:rPr lang="en-US" dirty="0" smtClean="0"/>
              <a:t>Can do this using a custom function</a:t>
            </a:r>
          </a:p>
          <a:p>
            <a:r>
              <a:rPr lang="en-US" dirty="0" err="1" smtClean="0"/>
              <a:t>new_data</a:t>
            </a:r>
            <a:r>
              <a:rPr lang="en-US" dirty="0" smtClean="0"/>
              <a:t> = </a:t>
            </a:r>
            <a:r>
              <a:rPr lang="en-US" dirty="0" err="1" smtClean="0"/>
              <a:t>as.data.frame</a:t>
            </a:r>
            <a:r>
              <a:rPr lang="en-US" dirty="0" smtClean="0"/>
              <a:t>(</a:t>
            </a:r>
            <a:r>
              <a:rPr lang="en-US" dirty="0" err="1" smtClean="0"/>
              <a:t>lapply</a:t>
            </a:r>
            <a:r>
              <a:rPr lang="en-US" dirty="0" smtClean="0"/>
              <a:t>(</a:t>
            </a:r>
            <a:r>
              <a:rPr lang="en-US" dirty="0" err="1" smtClean="0"/>
              <a:t>dataset,function</a:t>
            </a:r>
            <a:r>
              <a:rPr lang="en-US" dirty="0" smtClean="0"/>
              <a:t>))</a:t>
            </a:r>
          </a:p>
          <a:p>
            <a:r>
              <a:rPr lang="en-US" dirty="0" smtClean="0"/>
              <a:t>Easier method, use the caret library!</a:t>
            </a:r>
          </a:p>
          <a:p>
            <a:r>
              <a:rPr lang="en-US" dirty="0"/>
              <a:t>T</a:t>
            </a:r>
            <a:r>
              <a:rPr lang="en-US" dirty="0" smtClean="0"/>
              <a:t>he caret package makes it very simple to pre-process data and also to evaluate performance</a:t>
            </a:r>
          </a:p>
        </p:txBody>
      </p:sp>
    </p:spTree>
    <p:extLst>
      <p:ext uri="{BB962C8B-B14F-4D97-AF65-F5344CB8AC3E}">
        <p14:creationId xmlns:p14="http://schemas.microsoft.com/office/powerpoint/2010/main" val="1657056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Standardization</a:t>
            </a:r>
            <a:endParaRPr lang="en-US" dirty="0"/>
          </a:p>
        </p:txBody>
      </p:sp>
      <p:sp>
        <p:nvSpPr>
          <p:cNvPr id="3" name="Content Placeholder 2"/>
          <p:cNvSpPr>
            <a:spLocks noGrp="1"/>
          </p:cNvSpPr>
          <p:nvPr>
            <p:ph idx="1"/>
          </p:nvPr>
        </p:nvSpPr>
        <p:spPr/>
        <p:txBody>
          <a:bodyPr/>
          <a:lstStyle/>
          <a:p>
            <a:r>
              <a:rPr lang="en-US" dirty="0" smtClean="0"/>
              <a:t>Load the library</a:t>
            </a:r>
          </a:p>
          <a:p>
            <a:pPr lvl="1"/>
            <a:r>
              <a:rPr lang="en-US" dirty="0" smtClean="0"/>
              <a:t>library(caret)</a:t>
            </a:r>
          </a:p>
          <a:p>
            <a:r>
              <a:rPr lang="en-US" dirty="0" smtClean="0"/>
              <a:t>Do not standardize the class variable</a:t>
            </a:r>
          </a:p>
          <a:p>
            <a:pPr lvl="1"/>
            <a:r>
              <a:rPr lang="en-US" dirty="0" smtClean="0"/>
              <a:t>pre</a:t>
            </a:r>
            <a:r>
              <a:rPr lang="en-US" dirty="0"/>
              <a:t>&lt;- </a:t>
            </a:r>
            <a:r>
              <a:rPr lang="en-US" dirty="0" err="1" smtClean="0"/>
              <a:t>preProcess</a:t>
            </a:r>
            <a:r>
              <a:rPr lang="en-US" dirty="0" smtClean="0"/>
              <a:t>(</a:t>
            </a:r>
            <a:r>
              <a:rPr lang="en-US" dirty="0" err="1" smtClean="0"/>
              <a:t>df</a:t>
            </a:r>
            <a:r>
              <a:rPr lang="en-US" dirty="0" smtClean="0"/>
              <a:t>[,-25], method=c</a:t>
            </a:r>
            <a:r>
              <a:rPr lang="en-US" dirty="0"/>
              <a:t>('center', 'scale</a:t>
            </a:r>
            <a:r>
              <a:rPr lang="en-US" dirty="0" smtClean="0"/>
              <a:t>'))</a:t>
            </a:r>
          </a:p>
          <a:p>
            <a:r>
              <a:rPr lang="en-US" dirty="0" smtClean="0"/>
              <a:t>Apply the pre-processing operation on the data</a:t>
            </a:r>
          </a:p>
          <a:p>
            <a:r>
              <a:rPr lang="en-US" dirty="0" err="1" smtClean="0"/>
              <a:t>dfnew</a:t>
            </a:r>
            <a:r>
              <a:rPr lang="en-US" dirty="0" smtClean="0"/>
              <a:t>&lt;-</a:t>
            </a:r>
            <a:r>
              <a:rPr lang="en-US" dirty="0"/>
              <a:t>predict(pre, </a:t>
            </a:r>
            <a:r>
              <a:rPr lang="en-US" dirty="0" err="1" smtClean="0"/>
              <a:t>df</a:t>
            </a:r>
            <a:r>
              <a:rPr lang="en-US" dirty="0" smtClean="0"/>
              <a:t>)</a:t>
            </a:r>
          </a:p>
          <a:p>
            <a:endParaRPr lang="en-US" dirty="0" smtClean="0"/>
          </a:p>
          <a:p>
            <a:endParaRPr lang="en-US" dirty="0"/>
          </a:p>
        </p:txBody>
      </p:sp>
    </p:spTree>
    <p:extLst>
      <p:ext uri="{BB962C8B-B14F-4D97-AF65-F5344CB8AC3E}">
        <p14:creationId xmlns:p14="http://schemas.microsoft.com/office/powerpoint/2010/main" val="1467286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Training-Test Split</a:t>
            </a:r>
            <a:endParaRPr lang="en-US" dirty="0"/>
          </a:p>
        </p:txBody>
      </p:sp>
      <p:sp>
        <p:nvSpPr>
          <p:cNvPr id="3" name="Content Placeholder 2"/>
          <p:cNvSpPr>
            <a:spLocks noGrp="1"/>
          </p:cNvSpPr>
          <p:nvPr>
            <p:ph idx="1"/>
          </p:nvPr>
        </p:nvSpPr>
        <p:spPr/>
        <p:txBody>
          <a:bodyPr/>
          <a:lstStyle/>
          <a:p>
            <a:r>
              <a:rPr lang="en-US" dirty="0" smtClean="0"/>
              <a:t>Randomly shuffle the data and divide the instances into the training and test sets</a:t>
            </a:r>
          </a:p>
          <a:p>
            <a:r>
              <a:rPr lang="en-US" dirty="0" err="1" smtClean="0"/>
              <a:t>trainIndex</a:t>
            </a:r>
            <a:r>
              <a:rPr lang="en-US" dirty="0" smtClean="0"/>
              <a:t> </a:t>
            </a:r>
            <a:r>
              <a:rPr lang="en-US" dirty="0"/>
              <a:t>&lt;- </a:t>
            </a:r>
            <a:r>
              <a:rPr lang="en-US" dirty="0" err="1" smtClean="0"/>
              <a:t>createDataPartition</a:t>
            </a:r>
            <a:r>
              <a:rPr lang="en-US" dirty="0" smtClean="0"/>
              <a:t>(</a:t>
            </a:r>
            <a:r>
              <a:rPr lang="en-US" dirty="0" err="1" smtClean="0"/>
              <a:t>df$C</a:t>
            </a:r>
            <a:r>
              <a:rPr lang="en-US" dirty="0" smtClean="0"/>
              <a:t>, p=</a:t>
            </a:r>
            <a:r>
              <a:rPr lang="en-US" dirty="0" err="1" smtClean="0"/>
              <a:t>splitpercent</a:t>
            </a:r>
            <a:r>
              <a:rPr lang="en-US" dirty="0" smtClean="0"/>
              <a:t>)</a:t>
            </a:r>
          </a:p>
          <a:p>
            <a:r>
              <a:rPr lang="en-US" dirty="0" err="1"/>
              <a:t>data_train</a:t>
            </a:r>
            <a:r>
              <a:rPr lang="en-US" dirty="0"/>
              <a:t> &lt;- </a:t>
            </a:r>
            <a:r>
              <a:rPr lang="en-US" dirty="0" err="1" smtClean="0"/>
              <a:t>df</a:t>
            </a:r>
            <a:r>
              <a:rPr lang="en-US" dirty="0" smtClean="0"/>
              <a:t>[ </a:t>
            </a:r>
            <a:r>
              <a:rPr lang="en-US" dirty="0" err="1"/>
              <a:t>trainIndex</a:t>
            </a:r>
            <a:r>
              <a:rPr lang="en-US" dirty="0" smtClean="0"/>
              <a:t>,]</a:t>
            </a:r>
          </a:p>
          <a:p>
            <a:r>
              <a:rPr lang="en-US" dirty="0" err="1" smtClean="0"/>
              <a:t>data_test</a:t>
            </a:r>
            <a:r>
              <a:rPr lang="en-US" dirty="0" smtClean="0"/>
              <a:t> </a:t>
            </a:r>
            <a:r>
              <a:rPr lang="en-US" dirty="0"/>
              <a:t>&lt;- </a:t>
            </a:r>
            <a:r>
              <a:rPr lang="en-US" dirty="0" err="1"/>
              <a:t>df</a:t>
            </a:r>
            <a:r>
              <a:rPr lang="en-US" dirty="0"/>
              <a:t>[ </a:t>
            </a:r>
            <a:r>
              <a:rPr lang="en-US" dirty="0" smtClean="0"/>
              <a:t>-</a:t>
            </a:r>
            <a:r>
              <a:rPr lang="en-US" dirty="0" err="1" smtClean="0"/>
              <a:t>trainIndex</a:t>
            </a:r>
            <a:r>
              <a:rPr lang="en-US" dirty="0"/>
              <a:t>,]</a:t>
            </a:r>
          </a:p>
          <a:p>
            <a:endParaRPr lang="en-US" dirty="0"/>
          </a:p>
        </p:txBody>
      </p:sp>
    </p:spTree>
    <p:extLst>
      <p:ext uri="{BB962C8B-B14F-4D97-AF65-F5344CB8AC3E}">
        <p14:creationId xmlns:p14="http://schemas.microsoft.com/office/powerpoint/2010/main" val="2434499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Building the KNN classifier</a:t>
            </a:r>
            <a:endParaRPr lang="en-US" dirty="0"/>
          </a:p>
        </p:txBody>
      </p:sp>
      <p:sp>
        <p:nvSpPr>
          <p:cNvPr id="7" name="Content Placeholder 2"/>
          <p:cNvSpPr>
            <a:spLocks noGrp="1"/>
          </p:cNvSpPr>
          <p:nvPr>
            <p:ph idx="1"/>
          </p:nvPr>
        </p:nvSpPr>
        <p:spPr>
          <a:xfrm>
            <a:off x="457200" y="1600200"/>
            <a:ext cx="8229600" cy="4525963"/>
          </a:xfrm>
        </p:spPr>
        <p:txBody>
          <a:bodyPr>
            <a:normAutofit/>
          </a:bodyPr>
          <a:lstStyle/>
          <a:p>
            <a:r>
              <a:rPr lang="en-US" dirty="0" smtClean="0"/>
              <a:t>Build the classifier with K=3</a:t>
            </a:r>
          </a:p>
          <a:p>
            <a:pPr lvl="1"/>
            <a:r>
              <a:rPr lang="en-US" dirty="0" err="1" smtClean="0"/>
              <a:t>df_pred</a:t>
            </a:r>
            <a:r>
              <a:rPr lang="en-US" dirty="0" smtClean="0"/>
              <a:t> </a:t>
            </a:r>
            <a:r>
              <a:rPr lang="en-US" dirty="0"/>
              <a:t>&lt;- </a:t>
            </a:r>
            <a:r>
              <a:rPr lang="en-US" dirty="0" err="1"/>
              <a:t>knn</a:t>
            </a:r>
            <a:r>
              <a:rPr lang="en-US" dirty="0"/>
              <a:t>(train = </a:t>
            </a:r>
            <a:r>
              <a:rPr lang="en-US" dirty="0" err="1" smtClean="0"/>
              <a:t>data_train</a:t>
            </a:r>
            <a:r>
              <a:rPr lang="en-US" dirty="0" smtClean="0"/>
              <a:t>[,-25], </a:t>
            </a:r>
            <a:r>
              <a:rPr lang="en-US" dirty="0"/>
              <a:t>test = </a:t>
            </a:r>
            <a:r>
              <a:rPr lang="en-US" dirty="0" err="1"/>
              <a:t>data_test</a:t>
            </a:r>
            <a:r>
              <a:rPr lang="en-US" dirty="0"/>
              <a:t>[,-25], cl = </a:t>
            </a:r>
            <a:r>
              <a:rPr lang="en-US" dirty="0" err="1" smtClean="0"/>
              <a:t>data_train$Class</a:t>
            </a:r>
            <a:r>
              <a:rPr lang="en-US" dirty="0" smtClean="0"/>
              <a:t>, k=3)</a:t>
            </a:r>
          </a:p>
          <a:p>
            <a:r>
              <a:rPr lang="en-US" dirty="0" smtClean="0"/>
              <a:t>Outputs the predicted labels for each instance in </a:t>
            </a:r>
            <a:r>
              <a:rPr lang="en-US" dirty="0" err="1" smtClean="0"/>
              <a:t>data_test</a:t>
            </a:r>
            <a:endParaRPr lang="en-US" dirty="0" smtClean="0"/>
          </a:p>
        </p:txBody>
      </p:sp>
    </p:spTree>
    <p:extLst>
      <p:ext uri="{BB962C8B-B14F-4D97-AF65-F5344CB8AC3E}">
        <p14:creationId xmlns:p14="http://schemas.microsoft.com/office/powerpoint/2010/main" val="2856942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idx="4294967295"/>
          </p:nvPr>
        </p:nvSpPr>
        <p:spPr/>
        <p:txBody>
          <a:bodyPr/>
          <a:lstStyle/>
          <a:p>
            <a:r>
              <a:rPr lang="en-US" smtClean="0"/>
              <a:t>Train test set split</a:t>
            </a:r>
          </a:p>
        </p:txBody>
      </p:sp>
      <p:sp>
        <p:nvSpPr>
          <p:cNvPr id="105475" name="Rectangle 3"/>
          <p:cNvSpPr>
            <a:spLocks noGrp="1"/>
          </p:cNvSpPr>
          <p:nvPr>
            <p:ph type="body" idx="4294967295"/>
          </p:nvPr>
        </p:nvSpPr>
        <p:spPr/>
        <p:txBody>
          <a:bodyPr/>
          <a:lstStyle/>
          <a:p>
            <a:pPr marL="609600" indent="-609600"/>
            <a:r>
              <a:rPr lang="en-US" dirty="0" smtClean="0"/>
              <a:t>It is simple</a:t>
            </a:r>
          </a:p>
          <a:p>
            <a:pPr marL="609600" indent="-609600"/>
            <a:r>
              <a:rPr lang="en-US" dirty="0" smtClean="0"/>
              <a:t>However,</a:t>
            </a:r>
            <a:endParaRPr lang="en-US" dirty="0" smtClean="0">
              <a:solidFill>
                <a:srgbClr val="A50021"/>
              </a:solidFill>
            </a:endParaRPr>
          </a:p>
          <a:p>
            <a:pPr marL="1009650" lvl="1" indent="-609600"/>
            <a:r>
              <a:rPr lang="en-US" dirty="0"/>
              <a:t>You waste some portion of your data.</a:t>
            </a:r>
          </a:p>
          <a:p>
            <a:pPr marL="1009650" lvl="1" indent="-609600"/>
            <a:r>
              <a:rPr lang="en-US" dirty="0"/>
              <a:t>Chance/Coincidences: You may be lucky or unlucky with your test </a:t>
            </a:r>
            <a:r>
              <a:rPr lang="en-US" dirty="0" smtClean="0"/>
              <a:t>data</a:t>
            </a:r>
          </a:p>
          <a:p>
            <a:pPr marL="609600" indent="-609600"/>
            <a:r>
              <a:rPr lang="en-US" dirty="0" smtClean="0"/>
              <a:t>Solution</a:t>
            </a:r>
          </a:p>
          <a:p>
            <a:pPr marL="1009650" lvl="1" indent="-609600"/>
            <a:r>
              <a:rPr lang="en-US" dirty="0" smtClean="0"/>
              <a:t>Recycle the data using cross-validation</a:t>
            </a:r>
          </a:p>
          <a:p>
            <a:pPr marL="609600" indent="-609600"/>
            <a:endParaRPr lang="en-US" dirty="0"/>
          </a:p>
          <a:p>
            <a:pPr marL="609600" indent="-609600"/>
            <a:endParaRPr lang="en-US" dirty="0"/>
          </a:p>
          <a:p>
            <a:pPr marL="609600" indent="-609600"/>
            <a:endParaRPr lang="en-US" dirty="0"/>
          </a:p>
        </p:txBody>
      </p:sp>
    </p:spTree>
    <p:extLst>
      <p:ext uri="{BB962C8B-B14F-4D97-AF65-F5344CB8AC3E}">
        <p14:creationId xmlns:p14="http://schemas.microsoft.com/office/powerpoint/2010/main" val="2471314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p:cNvSpPr>
          <p:nvPr>
            <p:ph type="title" idx="4294967295"/>
          </p:nvPr>
        </p:nvSpPr>
        <p:spPr/>
        <p:txBody>
          <a:bodyPr/>
          <a:lstStyle/>
          <a:p>
            <a:r>
              <a:rPr lang="en-US" smtClean="0"/>
              <a:t>K-fold cross validation</a:t>
            </a:r>
          </a:p>
        </p:txBody>
      </p:sp>
      <p:sp>
        <p:nvSpPr>
          <p:cNvPr id="200707" name="Text Box 3"/>
          <p:cNvSpPr txBox="1">
            <a:spLocks noChangeArrowheads="1"/>
          </p:cNvSpPr>
          <p:nvPr/>
        </p:nvSpPr>
        <p:spPr bwMode="auto">
          <a:xfrm>
            <a:off x="1676400" y="29718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Times New Roman" pitchFamily="18" charset="0"/>
              </a:rPr>
              <a:t>k-fold</a:t>
            </a:r>
          </a:p>
        </p:txBody>
      </p:sp>
      <p:sp>
        <p:nvSpPr>
          <p:cNvPr id="200708" name="Text Box 4"/>
          <p:cNvSpPr txBox="1">
            <a:spLocks noChangeArrowheads="1"/>
          </p:cNvSpPr>
          <p:nvPr/>
        </p:nvSpPr>
        <p:spPr bwMode="auto">
          <a:xfrm>
            <a:off x="4587875" y="1547813"/>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Times New Roman" pitchFamily="18" charset="0"/>
              </a:rPr>
              <a:t>train</a:t>
            </a:r>
          </a:p>
        </p:txBody>
      </p:sp>
      <p:sp>
        <p:nvSpPr>
          <p:cNvPr id="200709" name="Text Box 5"/>
          <p:cNvSpPr txBox="1">
            <a:spLocks noChangeArrowheads="1"/>
          </p:cNvSpPr>
          <p:nvPr/>
        </p:nvSpPr>
        <p:spPr bwMode="auto">
          <a:xfrm>
            <a:off x="3155950" y="15478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atin typeface="Times New Roman" pitchFamily="18" charset="0"/>
              </a:rPr>
              <a:t>test</a:t>
            </a:r>
          </a:p>
        </p:txBody>
      </p:sp>
      <p:grpSp>
        <p:nvGrpSpPr>
          <p:cNvPr id="200710" name="Group 6"/>
          <p:cNvGrpSpPr>
            <a:grpSpLocks noChangeAspect="1"/>
          </p:cNvGrpSpPr>
          <p:nvPr/>
        </p:nvGrpSpPr>
        <p:grpSpPr bwMode="auto">
          <a:xfrm>
            <a:off x="2514600" y="1914525"/>
            <a:ext cx="4094163" cy="2436813"/>
            <a:chOff x="1741" y="1206"/>
            <a:chExt cx="1903" cy="1133"/>
          </a:xfrm>
        </p:grpSpPr>
        <p:sp>
          <p:nvSpPr>
            <p:cNvPr id="200711" name="AutoShape 7"/>
            <p:cNvSpPr>
              <a:spLocks noChangeAspect="1" noChangeArrowheads="1" noTextEdit="1"/>
            </p:cNvSpPr>
            <p:nvPr/>
          </p:nvSpPr>
          <p:spPr bwMode="auto">
            <a:xfrm>
              <a:off x="1741" y="1206"/>
              <a:ext cx="1903"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200712" name="Group 8"/>
            <p:cNvGrpSpPr>
              <a:grpSpLocks/>
            </p:cNvGrpSpPr>
            <p:nvPr/>
          </p:nvGrpSpPr>
          <p:grpSpPr bwMode="auto">
            <a:xfrm>
              <a:off x="2003" y="1393"/>
              <a:ext cx="1624" cy="151"/>
              <a:chOff x="2003" y="1393"/>
              <a:chExt cx="1624" cy="151"/>
            </a:xfrm>
          </p:grpSpPr>
          <p:sp>
            <p:nvSpPr>
              <p:cNvPr id="200713" name="Rectangle 9"/>
              <p:cNvSpPr>
                <a:spLocks noChangeArrowheads="1"/>
              </p:cNvSpPr>
              <p:nvPr/>
            </p:nvSpPr>
            <p:spPr bwMode="auto">
              <a:xfrm>
                <a:off x="2003" y="1393"/>
                <a:ext cx="1624"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14" name="Rectangle 10"/>
              <p:cNvSpPr>
                <a:spLocks noChangeArrowheads="1"/>
              </p:cNvSpPr>
              <p:nvPr/>
            </p:nvSpPr>
            <p:spPr bwMode="auto">
              <a:xfrm>
                <a:off x="2003" y="1393"/>
                <a:ext cx="1624"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15" name="Group 11"/>
            <p:cNvGrpSpPr>
              <a:grpSpLocks/>
            </p:cNvGrpSpPr>
            <p:nvPr/>
          </p:nvGrpSpPr>
          <p:grpSpPr bwMode="auto">
            <a:xfrm>
              <a:off x="2003" y="1393"/>
              <a:ext cx="271" cy="151"/>
              <a:chOff x="2003" y="1393"/>
              <a:chExt cx="271" cy="151"/>
            </a:xfrm>
          </p:grpSpPr>
          <p:sp>
            <p:nvSpPr>
              <p:cNvPr id="200716" name="Rectangle 12"/>
              <p:cNvSpPr>
                <a:spLocks noChangeArrowheads="1"/>
              </p:cNvSpPr>
              <p:nvPr/>
            </p:nvSpPr>
            <p:spPr bwMode="auto">
              <a:xfrm>
                <a:off x="2003" y="1393"/>
                <a:ext cx="271" cy="15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17" name="Rectangle 13"/>
              <p:cNvSpPr>
                <a:spLocks noChangeArrowheads="1"/>
              </p:cNvSpPr>
              <p:nvPr/>
            </p:nvSpPr>
            <p:spPr bwMode="auto">
              <a:xfrm>
                <a:off x="2003"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0718" name="Freeform 14"/>
            <p:cNvSpPr>
              <a:spLocks noEditPoints="1"/>
            </p:cNvSpPr>
            <p:nvPr/>
          </p:nvSpPr>
          <p:spPr bwMode="auto">
            <a:xfrm>
              <a:off x="2688" y="1845"/>
              <a:ext cx="15" cy="225"/>
            </a:xfrm>
            <a:custGeom>
              <a:avLst/>
              <a:gdLst>
                <a:gd name="T0" fmla="*/ 15 w 15"/>
                <a:gd name="T1" fmla="*/ 0 h 225"/>
                <a:gd name="T2" fmla="*/ 15 w 15"/>
                <a:gd name="T3" fmla="*/ 15 h 225"/>
                <a:gd name="T4" fmla="*/ 0 w 15"/>
                <a:gd name="T5" fmla="*/ 15 h 225"/>
                <a:gd name="T6" fmla="*/ 0 w 15"/>
                <a:gd name="T7" fmla="*/ 0 h 225"/>
                <a:gd name="T8" fmla="*/ 15 w 15"/>
                <a:gd name="T9" fmla="*/ 0 h 225"/>
                <a:gd name="T10" fmla="*/ 15 w 15"/>
                <a:gd name="T11" fmla="*/ 30 h 225"/>
                <a:gd name="T12" fmla="*/ 15 w 15"/>
                <a:gd name="T13" fmla="*/ 45 h 225"/>
                <a:gd name="T14" fmla="*/ 0 w 15"/>
                <a:gd name="T15" fmla="*/ 45 h 225"/>
                <a:gd name="T16" fmla="*/ 0 w 15"/>
                <a:gd name="T17" fmla="*/ 30 h 225"/>
                <a:gd name="T18" fmla="*/ 15 w 15"/>
                <a:gd name="T19" fmla="*/ 30 h 225"/>
                <a:gd name="T20" fmla="*/ 15 w 15"/>
                <a:gd name="T21" fmla="*/ 60 h 225"/>
                <a:gd name="T22" fmla="*/ 15 w 15"/>
                <a:gd name="T23" fmla="*/ 75 h 225"/>
                <a:gd name="T24" fmla="*/ 0 w 15"/>
                <a:gd name="T25" fmla="*/ 75 h 225"/>
                <a:gd name="T26" fmla="*/ 0 w 15"/>
                <a:gd name="T27" fmla="*/ 60 h 225"/>
                <a:gd name="T28" fmla="*/ 15 w 15"/>
                <a:gd name="T29" fmla="*/ 60 h 225"/>
                <a:gd name="T30" fmla="*/ 15 w 15"/>
                <a:gd name="T31" fmla="*/ 90 h 225"/>
                <a:gd name="T32" fmla="*/ 15 w 15"/>
                <a:gd name="T33" fmla="*/ 105 h 225"/>
                <a:gd name="T34" fmla="*/ 0 w 15"/>
                <a:gd name="T35" fmla="*/ 105 h 225"/>
                <a:gd name="T36" fmla="*/ 0 w 15"/>
                <a:gd name="T37" fmla="*/ 90 h 225"/>
                <a:gd name="T38" fmla="*/ 15 w 15"/>
                <a:gd name="T39" fmla="*/ 90 h 225"/>
                <a:gd name="T40" fmla="*/ 15 w 15"/>
                <a:gd name="T41" fmla="*/ 120 h 225"/>
                <a:gd name="T42" fmla="*/ 15 w 15"/>
                <a:gd name="T43" fmla="*/ 135 h 225"/>
                <a:gd name="T44" fmla="*/ 0 w 15"/>
                <a:gd name="T45" fmla="*/ 135 h 225"/>
                <a:gd name="T46" fmla="*/ 0 w 15"/>
                <a:gd name="T47" fmla="*/ 120 h 225"/>
                <a:gd name="T48" fmla="*/ 15 w 15"/>
                <a:gd name="T49" fmla="*/ 120 h 225"/>
                <a:gd name="T50" fmla="*/ 15 w 15"/>
                <a:gd name="T51" fmla="*/ 150 h 225"/>
                <a:gd name="T52" fmla="*/ 15 w 15"/>
                <a:gd name="T53" fmla="*/ 165 h 225"/>
                <a:gd name="T54" fmla="*/ 0 w 15"/>
                <a:gd name="T55" fmla="*/ 165 h 225"/>
                <a:gd name="T56" fmla="*/ 0 w 15"/>
                <a:gd name="T57" fmla="*/ 150 h 225"/>
                <a:gd name="T58" fmla="*/ 15 w 15"/>
                <a:gd name="T59" fmla="*/ 150 h 225"/>
                <a:gd name="T60" fmla="*/ 15 w 15"/>
                <a:gd name="T61" fmla="*/ 180 h 225"/>
                <a:gd name="T62" fmla="*/ 15 w 15"/>
                <a:gd name="T63" fmla="*/ 195 h 225"/>
                <a:gd name="T64" fmla="*/ 0 w 15"/>
                <a:gd name="T65" fmla="*/ 195 h 225"/>
                <a:gd name="T66" fmla="*/ 0 w 15"/>
                <a:gd name="T67" fmla="*/ 180 h 225"/>
                <a:gd name="T68" fmla="*/ 15 w 15"/>
                <a:gd name="T69" fmla="*/ 180 h 225"/>
                <a:gd name="T70" fmla="*/ 15 w 15"/>
                <a:gd name="T71" fmla="*/ 210 h 225"/>
                <a:gd name="T72" fmla="*/ 15 w 15"/>
                <a:gd name="T73" fmla="*/ 225 h 225"/>
                <a:gd name="T74" fmla="*/ 0 w 15"/>
                <a:gd name="T75" fmla="*/ 225 h 225"/>
                <a:gd name="T76" fmla="*/ 0 w 15"/>
                <a:gd name="T77" fmla="*/ 210 h 225"/>
                <a:gd name="T78" fmla="*/ 15 w 15"/>
                <a:gd name="T79" fmla="*/ 21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 h="225">
                  <a:moveTo>
                    <a:pt x="15" y="0"/>
                  </a:moveTo>
                  <a:lnTo>
                    <a:pt x="15" y="15"/>
                  </a:lnTo>
                  <a:lnTo>
                    <a:pt x="0" y="15"/>
                  </a:lnTo>
                  <a:lnTo>
                    <a:pt x="0" y="0"/>
                  </a:lnTo>
                  <a:lnTo>
                    <a:pt x="15" y="0"/>
                  </a:lnTo>
                  <a:close/>
                  <a:moveTo>
                    <a:pt x="15" y="30"/>
                  </a:moveTo>
                  <a:lnTo>
                    <a:pt x="15" y="45"/>
                  </a:lnTo>
                  <a:lnTo>
                    <a:pt x="0" y="45"/>
                  </a:lnTo>
                  <a:lnTo>
                    <a:pt x="0" y="30"/>
                  </a:lnTo>
                  <a:lnTo>
                    <a:pt x="15" y="30"/>
                  </a:lnTo>
                  <a:close/>
                  <a:moveTo>
                    <a:pt x="15" y="60"/>
                  </a:moveTo>
                  <a:lnTo>
                    <a:pt x="15" y="75"/>
                  </a:lnTo>
                  <a:lnTo>
                    <a:pt x="0" y="75"/>
                  </a:lnTo>
                  <a:lnTo>
                    <a:pt x="0" y="60"/>
                  </a:lnTo>
                  <a:lnTo>
                    <a:pt x="15" y="60"/>
                  </a:lnTo>
                  <a:close/>
                  <a:moveTo>
                    <a:pt x="15" y="90"/>
                  </a:moveTo>
                  <a:lnTo>
                    <a:pt x="15" y="105"/>
                  </a:lnTo>
                  <a:lnTo>
                    <a:pt x="0" y="105"/>
                  </a:lnTo>
                  <a:lnTo>
                    <a:pt x="0" y="90"/>
                  </a:lnTo>
                  <a:lnTo>
                    <a:pt x="15" y="90"/>
                  </a:lnTo>
                  <a:close/>
                  <a:moveTo>
                    <a:pt x="15" y="120"/>
                  </a:moveTo>
                  <a:lnTo>
                    <a:pt x="15" y="135"/>
                  </a:lnTo>
                  <a:lnTo>
                    <a:pt x="0" y="135"/>
                  </a:lnTo>
                  <a:lnTo>
                    <a:pt x="0" y="120"/>
                  </a:lnTo>
                  <a:lnTo>
                    <a:pt x="15" y="120"/>
                  </a:lnTo>
                  <a:close/>
                  <a:moveTo>
                    <a:pt x="15" y="150"/>
                  </a:moveTo>
                  <a:lnTo>
                    <a:pt x="15" y="165"/>
                  </a:lnTo>
                  <a:lnTo>
                    <a:pt x="0" y="165"/>
                  </a:lnTo>
                  <a:lnTo>
                    <a:pt x="0" y="150"/>
                  </a:lnTo>
                  <a:lnTo>
                    <a:pt x="15" y="150"/>
                  </a:lnTo>
                  <a:close/>
                  <a:moveTo>
                    <a:pt x="15" y="180"/>
                  </a:moveTo>
                  <a:lnTo>
                    <a:pt x="15" y="195"/>
                  </a:lnTo>
                  <a:lnTo>
                    <a:pt x="0" y="195"/>
                  </a:lnTo>
                  <a:lnTo>
                    <a:pt x="0" y="180"/>
                  </a:lnTo>
                  <a:lnTo>
                    <a:pt x="15" y="180"/>
                  </a:lnTo>
                  <a:close/>
                  <a:moveTo>
                    <a:pt x="15" y="210"/>
                  </a:moveTo>
                  <a:lnTo>
                    <a:pt x="15" y="225"/>
                  </a:lnTo>
                  <a:lnTo>
                    <a:pt x="0" y="225"/>
                  </a:lnTo>
                  <a:lnTo>
                    <a:pt x="0" y="210"/>
                  </a:lnTo>
                  <a:lnTo>
                    <a:pt x="15" y="210"/>
                  </a:lnTo>
                  <a:close/>
                </a:path>
              </a:pathLst>
            </a:custGeom>
            <a:solidFill>
              <a:srgbClr val="292929"/>
            </a:solidFill>
            <a:ln w="1588" cap="flat">
              <a:solidFill>
                <a:srgbClr val="292929"/>
              </a:solidFill>
              <a:prstDash val="solid"/>
              <a:bevel/>
              <a:headEnd/>
              <a:tailEnd/>
            </a:ln>
          </p:spPr>
          <p:txBody>
            <a:bodyPr/>
            <a:lstStyle/>
            <a:p>
              <a:endParaRPr lang="en-US"/>
            </a:p>
          </p:txBody>
        </p:sp>
        <p:grpSp>
          <p:nvGrpSpPr>
            <p:cNvPr id="200719" name="Group 15"/>
            <p:cNvGrpSpPr>
              <a:grpSpLocks/>
            </p:cNvGrpSpPr>
            <p:nvPr/>
          </p:nvGrpSpPr>
          <p:grpSpPr bwMode="auto">
            <a:xfrm>
              <a:off x="2244" y="1393"/>
              <a:ext cx="271" cy="151"/>
              <a:chOff x="2244" y="1393"/>
              <a:chExt cx="271" cy="151"/>
            </a:xfrm>
          </p:grpSpPr>
          <p:sp>
            <p:nvSpPr>
              <p:cNvPr id="200720" name="Rectangle 16"/>
              <p:cNvSpPr>
                <a:spLocks noChangeArrowheads="1"/>
              </p:cNvSpPr>
              <p:nvPr/>
            </p:nvSpPr>
            <p:spPr bwMode="auto">
              <a:xfrm>
                <a:off x="2244"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21" name="Rectangle 17"/>
              <p:cNvSpPr>
                <a:spLocks noChangeArrowheads="1"/>
              </p:cNvSpPr>
              <p:nvPr/>
            </p:nvSpPr>
            <p:spPr bwMode="auto">
              <a:xfrm>
                <a:off x="2244"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22" name="Group 18"/>
            <p:cNvGrpSpPr>
              <a:grpSpLocks/>
            </p:cNvGrpSpPr>
            <p:nvPr/>
          </p:nvGrpSpPr>
          <p:grpSpPr bwMode="auto">
            <a:xfrm>
              <a:off x="2515" y="1393"/>
              <a:ext cx="270" cy="151"/>
              <a:chOff x="2515" y="1393"/>
              <a:chExt cx="270" cy="151"/>
            </a:xfrm>
          </p:grpSpPr>
          <p:sp>
            <p:nvSpPr>
              <p:cNvPr id="200723" name="Rectangle 19"/>
              <p:cNvSpPr>
                <a:spLocks noChangeArrowheads="1"/>
              </p:cNvSpPr>
              <p:nvPr/>
            </p:nvSpPr>
            <p:spPr bwMode="auto">
              <a:xfrm>
                <a:off x="2515" y="1393"/>
                <a:ext cx="270"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24" name="Rectangle 20"/>
              <p:cNvSpPr>
                <a:spLocks noChangeArrowheads="1"/>
              </p:cNvSpPr>
              <p:nvPr/>
            </p:nvSpPr>
            <p:spPr bwMode="auto">
              <a:xfrm>
                <a:off x="2515" y="1393"/>
                <a:ext cx="270"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25" name="Group 21"/>
            <p:cNvGrpSpPr>
              <a:grpSpLocks/>
            </p:cNvGrpSpPr>
            <p:nvPr/>
          </p:nvGrpSpPr>
          <p:grpSpPr bwMode="auto">
            <a:xfrm>
              <a:off x="2785" y="1393"/>
              <a:ext cx="271" cy="151"/>
              <a:chOff x="2785" y="1393"/>
              <a:chExt cx="271" cy="151"/>
            </a:xfrm>
          </p:grpSpPr>
          <p:sp>
            <p:nvSpPr>
              <p:cNvPr id="200726" name="Rectangle 22"/>
              <p:cNvSpPr>
                <a:spLocks noChangeArrowheads="1"/>
              </p:cNvSpPr>
              <p:nvPr/>
            </p:nvSpPr>
            <p:spPr bwMode="auto">
              <a:xfrm>
                <a:off x="2785"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27" name="Rectangle 23"/>
              <p:cNvSpPr>
                <a:spLocks noChangeArrowheads="1"/>
              </p:cNvSpPr>
              <p:nvPr/>
            </p:nvSpPr>
            <p:spPr bwMode="auto">
              <a:xfrm>
                <a:off x="2785"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28" name="Group 24"/>
            <p:cNvGrpSpPr>
              <a:grpSpLocks/>
            </p:cNvGrpSpPr>
            <p:nvPr/>
          </p:nvGrpSpPr>
          <p:grpSpPr bwMode="auto">
            <a:xfrm>
              <a:off x="3056" y="1393"/>
              <a:ext cx="271" cy="151"/>
              <a:chOff x="3056" y="1393"/>
              <a:chExt cx="271" cy="151"/>
            </a:xfrm>
          </p:grpSpPr>
          <p:sp>
            <p:nvSpPr>
              <p:cNvPr id="200729" name="Rectangle 25"/>
              <p:cNvSpPr>
                <a:spLocks noChangeArrowheads="1"/>
              </p:cNvSpPr>
              <p:nvPr/>
            </p:nvSpPr>
            <p:spPr bwMode="auto">
              <a:xfrm>
                <a:off x="3056"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0" name="Rectangle 26"/>
              <p:cNvSpPr>
                <a:spLocks noChangeArrowheads="1"/>
              </p:cNvSpPr>
              <p:nvPr/>
            </p:nvSpPr>
            <p:spPr bwMode="auto">
              <a:xfrm>
                <a:off x="3056"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31" name="Group 27"/>
            <p:cNvGrpSpPr>
              <a:grpSpLocks/>
            </p:cNvGrpSpPr>
            <p:nvPr/>
          </p:nvGrpSpPr>
          <p:grpSpPr bwMode="auto">
            <a:xfrm>
              <a:off x="2003" y="1604"/>
              <a:ext cx="1624" cy="150"/>
              <a:chOff x="2003" y="1604"/>
              <a:chExt cx="1624" cy="150"/>
            </a:xfrm>
          </p:grpSpPr>
          <p:sp>
            <p:nvSpPr>
              <p:cNvPr id="200732" name="Rectangle 28"/>
              <p:cNvSpPr>
                <a:spLocks noChangeArrowheads="1"/>
              </p:cNvSpPr>
              <p:nvPr/>
            </p:nvSpPr>
            <p:spPr bwMode="auto">
              <a:xfrm>
                <a:off x="2003" y="1604"/>
                <a:ext cx="1624"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3" name="Rectangle 29"/>
              <p:cNvSpPr>
                <a:spLocks noChangeArrowheads="1"/>
              </p:cNvSpPr>
              <p:nvPr/>
            </p:nvSpPr>
            <p:spPr bwMode="auto">
              <a:xfrm>
                <a:off x="2003" y="1604"/>
                <a:ext cx="1624"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34" name="Group 30"/>
            <p:cNvGrpSpPr>
              <a:grpSpLocks/>
            </p:cNvGrpSpPr>
            <p:nvPr/>
          </p:nvGrpSpPr>
          <p:grpSpPr bwMode="auto">
            <a:xfrm>
              <a:off x="2244" y="1604"/>
              <a:ext cx="271" cy="150"/>
              <a:chOff x="2244" y="1604"/>
              <a:chExt cx="271" cy="150"/>
            </a:xfrm>
          </p:grpSpPr>
          <p:sp>
            <p:nvSpPr>
              <p:cNvPr id="200735" name="Rectangle 31"/>
              <p:cNvSpPr>
                <a:spLocks noChangeArrowheads="1"/>
              </p:cNvSpPr>
              <p:nvPr/>
            </p:nvSpPr>
            <p:spPr bwMode="auto">
              <a:xfrm>
                <a:off x="2244"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6" name="Rectangle 32"/>
              <p:cNvSpPr>
                <a:spLocks noChangeArrowheads="1"/>
              </p:cNvSpPr>
              <p:nvPr/>
            </p:nvSpPr>
            <p:spPr bwMode="auto">
              <a:xfrm>
                <a:off x="2244"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37" name="Group 33"/>
            <p:cNvGrpSpPr>
              <a:grpSpLocks/>
            </p:cNvGrpSpPr>
            <p:nvPr/>
          </p:nvGrpSpPr>
          <p:grpSpPr bwMode="auto">
            <a:xfrm>
              <a:off x="2244" y="1604"/>
              <a:ext cx="271" cy="150"/>
              <a:chOff x="2244" y="1604"/>
              <a:chExt cx="271" cy="150"/>
            </a:xfrm>
          </p:grpSpPr>
          <p:sp>
            <p:nvSpPr>
              <p:cNvPr id="200738" name="Rectangle 34"/>
              <p:cNvSpPr>
                <a:spLocks noChangeArrowheads="1"/>
              </p:cNvSpPr>
              <p:nvPr/>
            </p:nvSpPr>
            <p:spPr bwMode="auto">
              <a:xfrm>
                <a:off x="2244" y="1604"/>
                <a:ext cx="271" cy="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9" name="Rectangle 35"/>
              <p:cNvSpPr>
                <a:spLocks noChangeArrowheads="1"/>
              </p:cNvSpPr>
              <p:nvPr/>
            </p:nvSpPr>
            <p:spPr bwMode="auto">
              <a:xfrm>
                <a:off x="2244"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0" name="Group 36"/>
            <p:cNvGrpSpPr>
              <a:grpSpLocks/>
            </p:cNvGrpSpPr>
            <p:nvPr/>
          </p:nvGrpSpPr>
          <p:grpSpPr bwMode="auto">
            <a:xfrm>
              <a:off x="2515" y="1604"/>
              <a:ext cx="270" cy="150"/>
              <a:chOff x="2515" y="1604"/>
              <a:chExt cx="270" cy="150"/>
            </a:xfrm>
          </p:grpSpPr>
          <p:sp>
            <p:nvSpPr>
              <p:cNvPr id="200741" name="Rectangle 37"/>
              <p:cNvSpPr>
                <a:spLocks noChangeArrowheads="1"/>
              </p:cNvSpPr>
              <p:nvPr/>
            </p:nvSpPr>
            <p:spPr bwMode="auto">
              <a:xfrm>
                <a:off x="2515" y="1604"/>
                <a:ext cx="270"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42" name="Rectangle 38"/>
              <p:cNvSpPr>
                <a:spLocks noChangeArrowheads="1"/>
              </p:cNvSpPr>
              <p:nvPr/>
            </p:nvSpPr>
            <p:spPr bwMode="auto">
              <a:xfrm>
                <a:off x="2515" y="1604"/>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3" name="Group 39"/>
            <p:cNvGrpSpPr>
              <a:grpSpLocks/>
            </p:cNvGrpSpPr>
            <p:nvPr/>
          </p:nvGrpSpPr>
          <p:grpSpPr bwMode="auto">
            <a:xfrm>
              <a:off x="2785" y="1604"/>
              <a:ext cx="271" cy="150"/>
              <a:chOff x="2785" y="1604"/>
              <a:chExt cx="271" cy="150"/>
            </a:xfrm>
          </p:grpSpPr>
          <p:sp>
            <p:nvSpPr>
              <p:cNvPr id="200744" name="Rectangle 40"/>
              <p:cNvSpPr>
                <a:spLocks noChangeArrowheads="1"/>
              </p:cNvSpPr>
              <p:nvPr/>
            </p:nvSpPr>
            <p:spPr bwMode="auto">
              <a:xfrm>
                <a:off x="2785"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45" name="Rectangle 41"/>
              <p:cNvSpPr>
                <a:spLocks noChangeArrowheads="1"/>
              </p:cNvSpPr>
              <p:nvPr/>
            </p:nvSpPr>
            <p:spPr bwMode="auto">
              <a:xfrm>
                <a:off x="2785"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6" name="Group 42"/>
            <p:cNvGrpSpPr>
              <a:grpSpLocks/>
            </p:cNvGrpSpPr>
            <p:nvPr/>
          </p:nvGrpSpPr>
          <p:grpSpPr bwMode="auto">
            <a:xfrm>
              <a:off x="3056" y="1604"/>
              <a:ext cx="271" cy="150"/>
              <a:chOff x="3056" y="1604"/>
              <a:chExt cx="271" cy="150"/>
            </a:xfrm>
          </p:grpSpPr>
          <p:sp>
            <p:nvSpPr>
              <p:cNvPr id="200747" name="Rectangle 43"/>
              <p:cNvSpPr>
                <a:spLocks noChangeArrowheads="1"/>
              </p:cNvSpPr>
              <p:nvPr/>
            </p:nvSpPr>
            <p:spPr bwMode="auto">
              <a:xfrm>
                <a:off x="3056"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48" name="Rectangle 44"/>
              <p:cNvSpPr>
                <a:spLocks noChangeArrowheads="1"/>
              </p:cNvSpPr>
              <p:nvPr/>
            </p:nvSpPr>
            <p:spPr bwMode="auto">
              <a:xfrm>
                <a:off x="3056"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9" name="Group 45"/>
            <p:cNvGrpSpPr>
              <a:grpSpLocks/>
            </p:cNvGrpSpPr>
            <p:nvPr/>
          </p:nvGrpSpPr>
          <p:grpSpPr bwMode="auto">
            <a:xfrm>
              <a:off x="2003" y="2146"/>
              <a:ext cx="1624" cy="150"/>
              <a:chOff x="2003" y="2146"/>
              <a:chExt cx="1624" cy="150"/>
            </a:xfrm>
          </p:grpSpPr>
          <p:sp>
            <p:nvSpPr>
              <p:cNvPr id="200750" name="Rectangle 46"/>
              <p:cNvSpPr>
                <a:spLocks noChangeArrowheads="1"/>
              </p:cNvSpPr>
              <p:nvPr/>
            </p:nvSpPr>
            <p:spPr bwMode="auto">
              <a:xfrm>
                <a:off x="2003" y="2146"/>
                <a:ext cx="1624"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51" name="Rectangle 47"/>
              <p:cNvSpPr>
                <a:spLocks noChangeArrowheads="1"/>
              </p:cNvSpPr>
              <p:nvPr/>
            </p:nvSpPr>
            <p:spPr bwMode="auto">
              <a:xfrm>
                <a:off x="2003" y="2146"/>
                <a:ext cx="1624"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52" name="Group 48"/>
            <p:cNvGrpSpPr>
              <a:grpSpLocks/>
            </p:cNvGrpSpPr>
            <p:nvPr/>
          </p:nvGrpSpPr>
          <p:grpSpPr bwMode="auto">
            <a:xfrm>
              <a:off x="2274" y="2146"/>
              <a:ext cx="271" cy="150"/>
              <a:chOff x="2274" y="2146"/>
              <a:chExt cx="271" cy="150"/>
            </a:xfrm>
          </p:grpSpPr>
          <p:sp>
            <p:nvSpPr>
              <p:cNvPr id="200753" name="Rectangle 49"/>
              <p:cNvSpPr>
                <a:spLocks noChangeArrowheads="1"/>
              </p:cNvSpPr>
              <p:nvPr/>
            </p:nvSpPr>
            <p:spPr bwMode="auto">
              <a:xfrm>
                <a:off x="2274"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54" name="Rectangle 50"/>
              <p:cNvSpPr>
                <a:spLocks noChangeArrowheads="1"/>
              </p:cNvSpPr>
              <p:nvPr/>
            </p:nvSpPr>
            <p:spPr bwMode="auto">
              <a:xfrm>
                <a:off x="2274"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55" name="Group 51"/>
            <p:cNvGrpSpPr>
              <a:grpSpLocks/>
            </p:cNvGrpSpPr>
            <p:nvPr/>
          </p:nvGrpSpPr>
          <p:grpSpPr bwMode="auto">
            <a:xfrm>
              <a:off x="3357" y="2146"/>
              <a:ext cx="270" cy="150"/>
              <a:chOff x="3357" y="2146"/>
              <a:chExt cx="270" cy="150"/>
            </a:xfrm>
          </p:grpSpPr>
          <p:sp>
            <p:nvSpPr>
              <p:cNvPr id="200756" name="Rectangle 52"/>
              <p:cNvSpPr>
                <a:spLocks noChangeArrowheads="1"/>
              </p:cNvSpPr>
              <p:nvPr/>
            </p:nvSpPr>
            <p:spPr bwMode="auto">
              <a:xfrm>
                <a:off x="3357" y="2146"/>
                <a:ext cx="270" cy="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57" name="Rectangle 53"/>
              <p:cNvSpPr>
                <a:spLocks noChangeArrowheads="1"/>
              </p:cNvSpPr>
              <p:nvPr/>
            </p:nvSpPr>
            <p:spPr bwMode="auto">
              <a:xfrm>
                <a:off x="3357" y="2146"/>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58" name="Group 54"/>
            <p:cNvGrpSpPr>
              <a:grpSpLocks/>
            </p:cNvGrpSpPr>
            <p:nvPr/>
          </p:nvGrpSpPr>
          <p:grpSpPr bwMode="auto">
            <a:xfrm>
              <a:off x="2545" y="2146"/>
              <a:ext cx="270" cy="150"/>
              <a:chOff x="2545" y="2146"/>
              <a:chExt cx="270" cy="150"/>
            </a:xfrm>
          </p:grpSpPr>
          <p:sp>
            <p:nvSpPr>
              <p:cNvPr id="200759" name="Rectangle 55"/>
              <p:cNvSpPr>
                <a:spLocks noChangeArrowheads="1"/>
              </p:cNvSpPr>
              <p:nvPr/>
            </p:nvSpPr>
            <p:spPr bwMode="auto">
              <a:xfrm>
                <a:off x="2545" y="2146"/>
                <a:ext cx="270"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60" name="Rectangle 56"/>
              <p:cNvSpPr>
                <a:spLocks noChangeArrowheads="1"/>
              </p:cNvSpPr>
              <p:nvPr/>
            </p:nvSpPr>
            <p:spPr bwMode="auto">
              <a:xfrm>
                <a:off x="2545" y="2146"/>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61" name="Group 57"/>
            <p:cNvGrpSpPr>
              <a:grpSpLocks/>
            </p:cNvGrpSpPr>
            <p:nvPr/>
          </p:nvGrpSpPr>
          <p:grpSpPr bwMode="auto">
            <a:xfrm>
              <a:off x="2815" y="2146"/>
              <a:ext cx="271" cy="150"/>
              <a:chOff x="2815" y="2146"/>
              <a:chExt cx="271" cy="150"/>
            </a:xfrm>
          </p:grpSpPr>
          <p:sp>
            <p:nvSpPr>
              <p:cNvPr id="200762" name="Rectangle 58"/>
              <p:cNvSpPr>
                <a:spLocks noChangeArrowheads="1"/>
              </p:cNvSpPr>
              <p:nvPr/>
            </p:nvSpPr>
            <p:spPr bwMode="auto">
              <a:xfrm>
                <a:off x="2815"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63" name="Rectangle 59"/>
              <p:cNvSpPr>
                <a:spLocks noChangeArrowheads="1"/>
              </p:cNvSpPr>
              <p:nvPr/>
            </p:nvSpPr>
            <p:spPr bwMode="auto">
              <a:xfrm>
                <a:off x="2815"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64" name="Group 60"/>
            <p:cNvGrpSpPr>
              <a:grpSpLocks/>
            </p:cNvGrpSpPr>
            <p:nvPr/>
          </p:nvGrpSpPr>
          <p:grpSpPr bwMode="auto">
            <a:xfrm>
              <a:off x="3086" y="2146"/>
              <a:ext cx="271" cy="150"/>
              <a:chOff x="3086" y="2146"/>
              <a:chExt cx="271" cy="150"/>
            </a:xfrm>
          </p:grpSpPr>
          <p:sp>
            <p:nvSpPr>
              <p:cNvPr id="200765" name="Rectangle 61"/>
              <p:cNvSpPr>
                <a:spLocks noChangeArrowheads="1"/>
              </p:cNvSpPr>
              <p:nvPr/>
            </p:nvSpPr>
            <p:spPr bwMode="auto">
              <a:xfrm>
                <a:off x="3086"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66" name="Rectangle 62"/>
              <p:cNvSpPr>
                <a:spLocks noChangeArrowheads="1"/>
              </p:cNvSpPr>
              <p:nvPr/>
            </p:nvSpPr>
            <p:spPr bwMode="auto">
              <a:xfrm>
                <a:off x="3086"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0767" name="Freeform 63"/>
            <p:cNvSpPr>
              <a:spLocks/>
            </p:cNvSpPr>
            <p:nvPr/>
          </p:nvSpPr>
          <p:spPr bwMode="auto">
            <a:xfrm>
              <a:off x="1748" y="1363"/>
              <a:ext cx="120" cy="963"/>
            </a:xfrm>
            <a:custGeom>
              <a:avLst/>
              <a:gdLst>
                <a:gd name="T0" fmla="*/ 1600 w 1600"/>
                <a:gd name="T1" fmla="*/ 0 h 12800"/>
                <a:gd name="T2" fmla="*/ 0 w 1600"/>
                <a:gd name="T3" fmla="*/ 1067 h 12800"/>
                <a:gd name="T4" fmla="*/ 0 w 1600"/>
                <a:gd name="T5" fmla="*/ 11734 h 12800"/>
                <a:gd name="T6" fmla="*/ 1600 w 1600"/>
                <a:gd name="T7" fmla="*/ 12800 h 12800"/>
              </a:gdLst>
              <a:ahLst/>
              <a:cxnLst>
                <a:cxn ang="0">
                  <a:pos x="T0" y="T1"/>
                </a:cxn>
                <a:cxn ang="0">
                  <a:pos x="T2" y="T3"/>
                </a:cxn>
                <a:cxn ang="0">
                  <a:pos x="T4" y="T5"/>
                </a:cxn>
                <a:cxn ang="0">
                  <a:pos x="T6" y="T7"/>
                </a:cxn>
              </a:cxnLst>
              <a:rect l="0" t="0" r="r" b="b"/>
              <a:pathLst>
                <a:path w="1600" h="12800">
                  <a:moveTo>
                    <a:pt x="1600" y="0"/>
                  </a:moveTo>
                  <a:cubicBezTo>
                    <a:pt x="717" y="0"/>
                    <a:pt x="0" y="478"/>
                    <a:pt x="0" y="1067"/>
                  </a:cubicBezTo>
                  <a:lnTo>
                    <a:pt x="0" y="11734"/>
                  </a:lnTo>
                  <a:cubicBezTo>
                    <a:pt x="0" y="12323"/>
                    <a:pt x="717" y="12800"/>
                    <a:pt x="1600" y="128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768" name="Freeform 64"/>
            <p:cNvSpPr>
              <a:spLocks/>
            </p:cNvSpPr>
            <p:nvPr/>
          </p:nvSpPr>
          <p:spPr bwMode="auto">
            <a:xfrm>
              <a:off x="2244" y="1213"/>
              <a:ext cx="1353" cy="150"/>
            </a:xfrm>
            <a:custGeom>
              <a:avLst/>
              <a:gdLst>
                <a:gd name="T0" fmla="*/ 18000 w 18000"/>
                <a:gd name="T1" fmla="*/ 2000 h 2000"/>
                <a:gd name="T2" fmla="*/ 16500 w 18000"/>
                <a:gd name="T3" fmla="*/ 0 h 2000"/>
                <a:gd name="T4" fmla="*/ 1500 w 18000"/>
                <a:gd name="T5" fmla="*/ 0 h 2000"/>
                <a:gd name="T6" fmla="*/ 0 w 18000"/>
                <a:gd name="T7" fmla="*/ 2000 h 2000"/>
              </a:gdLst>
              <a:ahLst/>
              <a:cxnLst>
                <a:cxn ang="0">
                  <a:pos x="T0" y="T1"/>
                </a:cxn>
                <a:cxn ang="0">
                  <a:pos x="T2" y="T3"/>
                </a:cxn>
                <a:cxn ang="0">
                  <a:pos x="T4" y="T5"/>
                </a:cxn>
                <a:cxn ang="0">
                  <a:pos x="T6" y="T7"/>
                </a:cxn>
              </a:cxnLst>
              <a:rect l="0" t="0" r="r" b="b"/>
              <a:pathLst>
                <a:path w="18000" h="2000">
                  <a:moveTo>
                    <a:pt x="18000" y="2000"/>
                  </a:moveTo>
                  <a:cubicBezTo>
                    <a:pt x="18000" y="896"/>
                    <a:pt x="17329" y="0"/>
                    <a:pt x="16500" y="0"/>
                  </a:cubicBezTo>
                  <a:lnTo>
                    <a:pt x="1500" y="0"/>
                  </a:lnTo>
                  <a:cubicBezTo>
                    <a:pt x="672" y="0"/>
                    <a:pt x="0" y="896"/>
                    <a:pt x="0" y="20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769" name="Freeform 65"/>
            <p:cNvSpPr>
              <a:spLocks/>
            </p:cNvSpPr>
            <p:nvPr/>
          </p:nvSpPr>
          <p:spPr bwMode="auto">
            <a:xfrm>
              <a:off x="2003" y="1213"/>
              <a:ext cx="211" cy="150"/>
            </a:xfrm>
            <a:custGeom>
              <a:avLst/>
              <a:gdLst>
                <a:gd name="T0" fmla="*/ 5600 w 5600"/>
                <a:gd name="T1" fmla="*/ 4000 h 4000"/>
                <a:gd name="T2" fmla="*/ 5134 w 5600"/>
                <a:gd name="T3" fmla="*/ 0 h 4000"/>
                <a:gd name="T4" fmla="*/ 467 w 5600"/>
                <a:gd name="T5" fmla="*/ 0 h 4000"/>
                <a:gd name="T6" fmla="*/ 0 w 5600"/>
                <a:gd name="T7" fmla="*/ 4000 h 4000"/>
              </a:gdLst>
              <a:ahLst/>
              <a:cxnLst>
                <a:cxn ang="0">
                  <a:pos x="T0" y="T1"/>
                </a:cxn>
                <a:cxn ang="0">
                  <a:pos x="T2" y="T3"/>
                </a:cxn>
                <a:cxn ang="0">
                  <a:pos x="T4" y="T5"/>
                </a:cxn>
                <a:cxn ang="0">
                  <a:pos x="T6" y="T7"/>
                </a:cxn>
              </a:cxnLst>
              <a:rect l="0" t="0" r="r" b="b"/>
              <a:pathLst>
                <a:path w="5600" h="4000">
                  <a:moveTo>
                    <a:pt x="5600" y="4000"/>
                  </a:moveTo>
                  <a:cubicBezTo>
                    <a:pt x="5600" y="1791"/>
                    <a:pt x="5392" y="0"/>
                    <a:pt x="5134" y="0"/>
                  </a:cubicBezTo>
                  <a:lnTo>
                    <a:pt x="467" y="0"/>
                  </a:lnTo>
                  <a:cubicBezTo>
                    <a:pt x="209" y="0"/>
                    <a:pt x="0" y="1791"/>
                    <a:pt x="0" y="40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770" name="Rectangle 66"/>
            <p:cNvSpPr>
              <a:spLocks noChangeArrowheads="1"/>
            </p:cNvSpPr>
            <p:nvPr/>
          </p:nvSpPr>
          <p:spPr bwMode="auto">
            <a:xfrm>
              <a:off x="2493" y="1256"/>
              <a:ext cx="3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Train on (k</a:t>
              </a:r>
              <a:endParaRPr lang="en-US"/>
            </a:p>
          </p:txBody>
        </p:sp>
        <p:sp>
          <p:nvSpPr>
            <p:cNvPr id="200771" name="Rectangle 67"/>
            <p:cNvSpPr>
              <a:spLocks noChangeArrowheads="1"/>
            </p:cNvSpPr>
            <p:nvPr/>
          </p:nvSpPr>
          <p:spPr bwMode="auto">
            <a:xfrm>
              <a:off x="2937" y="1256"/>
              <a:ext cx="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a:t>
              </a:r>
              <a:endParaRPr lang="en-US"/>
            </a:p>
          </p:txBody>
        </p:sp>
        <p:sp>
          <p:nvSpPr>
            <p:cNvPr id="200772" name="Rectangle 68"/>
            <p:cNvSpPr>
              <a:spLocks noChangeArrowheads="1"/>
            </p:cNvSpPr>
            <p:nvPr/>
          </p:nvSpPr>
          <p:spPr bwMode="auto">
            <a:xfrm>
              <a:off x="2973" y="1256"/>
              <a:ext cx="24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1) splits</a:t>
              </a:r>
              <a:endParaRPr lang="en-US"/>
            </a:p>
          </p:txBody>
        </p:sp>
        <p:sp>
          <p:nvSpPr>
            <p:cNvPr id="200773" name="Rectangle 69"/>
            <p:cNvSpPr>
              <a:spLocks noChangeArrowheads="1"/>
            </p:cNvSpPr>
            <p:nvPr/>
          </p:nvSpPr>
          <p:spPr bwMode="auto">
            <a:xfrm>
              <a:off x="2010" y="1248"/>
              <a:ext cx="1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Test</a:t>
              </a:r>
              <a:endParaRPr lang="en-US"/>
            </a:p>
          </p:txBody>
        </p:sp>
      </p:grpSp>
      <p:sp>
        <p:nvSpPr>
          <p:cNvPr id="200774" name="Text Box 70"/>
          <p:cNvSpPr txBox="1">
            <a:spLocks noChangeArrowheads="1"/>
          </p:cNvSpPr>
          <p:nvPr/>
        </p:nvSpPr>
        <p:spPr bwMode="auto">
          <a:xfrm>
            <a:off x="669925" y="4897438"/>
            <a:ext cx="4789488"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alibri" pitchFamily="34" charset="0"/>
              </a:rPr>
              <a:t>In 3 fold cross validation, there are 3 runs.</a:t>
            </a:r>
          </a:p>
          <a:p>
            <a:r>
              <a:rPr lang="en-US" sz="2000">
                <a:latin typeface="Calibri" pitchFamily="34" charset="0"/>
              </a:rPr>
              <a:t>In 5 fold cross validation, there are 5 runs.</a:t>
            </a:r>
          </a:p>
          <a:p>
            <a:r>
              <a:rPr lang="en-US" sz="2000">
                <a:latin typeface="Calibri" pitchFamily="34" charset="0"/>
              </a:rPr>
              <a:t>In 10 fold cross validation, there are 10 runs.</a:t>
            </a:r>
          </a:p>
          <a:p>
            <a:endParaRPr lang="en-US"/>
          </a:p>
        </p:txBody>
      </p:sp>
      <p:sp>
        <p:nvSpPr>
          <p:cNvPr id="200775" name="Text Box 71"/>
          <p:cNvSpPr txBox="1">
            <a:spLocks noChangeArrowheads="1"/>
          </p:cNvSpPr>
          <p:nvPr/>
        </p:nvSpPr>
        <p:spPr bwMode="auto">
          <a:xfrm>
            <a:off x="4724400" y="5867400"/>
            <a:ext cx="3671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alibri" pitchFamily="34" charset="0"/>
              </a:rPr>
              <a:t>the error is averaged over all runs</a:t>
            </a:r>
          </a:p>
        </p:txBody>
      </p:sp>
    </p:spTree>
    <p:extLst>
      <p:ext uri="{BB962C8B-B14F-4D97-AF65-F5344CB8AC3E}">
        <p14:creationId xmlns:p14="http://schemas.microsoft.com/office/powerpoint/2010/main" val="4216577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Exercise</a:t>
            </a:r>
          </a:p>
        </p:txBody>
      </p:sp>
      <p:sp>
        <p:nvSpPr>
          <p:cNvPr id="3" name="Content Placeholder 2"/>
          <p:cNvSpPr>
            <a:spLocks noGrp="1"/>
          </p:cNvSpPr>
          <p:nvPr>
            <p:ph idx="1"/>
          </p:nvPr>
        </p:nvSpPr>
        <p:spPr/>
        <p:txBody>
          <a:bodyPr/>
          <a:lstStyle/>
          <a:p>
            <a:r>
              <a:rPr lang="en-US" dirty="0" smtClean="0"/>
              <a:t>How can we better evaluate our model?</a:t>
            </a:r>
          </a:p>
          <a:p>
            <a:r>
              <a:rPr lang="en-US" dirty="0" smtClean="0"/>
              <a:t>Cross-validation: Use a single training set to generate several training/testing datasets</a:t>
            </a:r>
          </a:p>
          <a:p>
            <a:pPr lvl="1"/>
            <a:r>
              <a:rPr lang="en-US" dirty="0" smtClean="0"/>
              <a:t>Leave-one-Out</a:t>
            </a:r>
          </a:p>
          <a:p>
            <a:pPr lvl="1"/>
            <a:r>
              <a:rPr lang="en-US" dirty="0" smtClean="0"/>
              <a:t>5-Fold</a:t>
            </a:r>
          </a:p>
          <a:p>
            <a:pPr lvl="1"/>
            <a:r>
              <a:rPr lang="en-US" dirty="0" smtClean="0"/>
              <a:t>3-Fold</a:t>
            </a:r>
          </a:p>
          <a:p>
            <a:pPr lvl="1"/>
            <a:r>
              <a:rPr lang="en-US" dirty="0" smtClean="0"/>
              <a:t>…</a:t>
            </a:r>
          </a:p>
          <a:p>
            <a:r>
              <a:rPr lang="en-US" dirty="0" smtClean="0"/>
              <a:t>The caret library makes this simple!</a:t>
            </a:r>
            <a:endParaRPr lang="en-US" dirty="0"/>
          </a:p>
        </p:txBody>
      </p:sp>
    </p:spTree>
    <p:extLst>
      <p:ext uri="{BB962C8B-B14F-4D97-AF65-F5344CB8AC3E}">
        <p14:creationId xmlns:p14="http://schemas.microsoft.com/office/powerpoint/2010/main" val="2609616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Hype cycle of emerging technolog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8600"/>
            <a:ext cx="8305800" cy="610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488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K-Fold Cross Validation</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Setup a control object that specifies the number of folds for cross-validation</a:t>
            </a:r>
          </a:p>
          <a:p>
            <a:pPr lvl="1"/>
            <a:r>
              <a:rPr lang="en-US" dirty="0" smtClean="0"/>
              <a:t>control </a:t>
            </a:r>
            <a:r>
              <a:rPr lang="en-US" dirty="0"/>
              <a:t>&lt;- </a:t>
            </a:r>
            <a:r>
              <a:rPr lang="en-US" dirty="0" err="1"/>
              <a:t>trainControl</a:t>
            </a:r>
            <a:r>
              <a:rPr lang="en-US" dirty="0"/>
              <a:t>(method</a:t>
            </a:r>
            <a:r>
              <a:rPr lang="en-US" dirty="0" smtClean="0"/>
              <a:t>="cv</a:t>
            </a:r>
            <a:r>
              <a:rPr lang="en-US" dirty="0"/>
              <a:t>", </a:t>
            </a:r>
            <a:r>
              <a:rPr lang="en-US" dirty="0" smtClean="0"/>
              <a:t>number=10)</a:t>
            </a:r>
          </a:p>
          <a:p>
            <a:r>
              <a:rPr lang="en-US" dirty="0" smtClean="0"/>
              <a:t>Call KNN on each fold</a:t>
            </a:r>
          </a:p>
          <a:p>
            <a:pPr lvl="1"/>
            <a:r>
              <a:rPr lang="en-US" dirty="0"/>
              <a:t>model &lt;- </a:t>
            </a:r>
            <a:r>
              <a:rPr lang="en-US" dirty="0" smtClean="0"/>
              <a:t>train(class~., data=</a:t>
            </a:r>
            <a:r>
              <a:rPr lang="en-US" dirty="0" err="1" smtClean="0"/>
              <a:t>df</a:t>
            </a:r>
            <a:r>
              <a:rPr lang="en-US" dirty="0" smtClean="0"/>
              <a:t>, </a:t>
            </a:r>
            <a:r>
              <a:rPr lang="en-US" dirty="0"/>
              <a:t>method</a:t>
            </a:r>
            <a:r>
              <a:rPr lang="en-US" dirty="0" smtClean="0"/>
              <a:t>=“</a:t>
            </a:r>
            <a:r>
              <a:rPr lang="en-US" dirty="0" err="1" smtClean="0"/>
              <a:t>knn</a:t>
            </a:r>
            <a:r>
              <a:rPr lang="en-US" dirty="0" smtClean="0"/>
              <a:t>", </a:t>
            </a:r>
            <a:r>
              <a:rPr lang="en-US" dirty="0" err="1" smtClean="0"/>
              <a:t>trControl</a:t>
            </a:r>
            <a:r>
              <a:rPr lang="en-US" dirty="0" smtClean="0"/>
              <a:t>=control)</a:t>
            </a:r>
          </a:p>
        </p:txBody>
      </p:sp>
    </p:spTree>
    <p:extLst>
      <p:ext uri="{BB962C8B-B14F-4D97-AF65-F5344CB8AC3E}">
        <p14:creationId xmlns:p14="http://schemas.microsoft.com/office/powerpoint/2010/main" val="3390738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Parameter Tuning</a:t>
            </a:r>
            <a:endParaRPr lang="en-US" dirty="0"/>
          </a:p>
        </p:txBody>
      </p:sp>
      <p:sp>
        <p:nvSpPr>
          <p:cNvPr id="6"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Tuning parameters is essential to achieve good performance</a:t>
            </a:r>
          </a:p>
          <a:p>
            <a:pPr lvl="1"/>
            <a:r>
              <a:rPr lang="en-US" dirty="0" smtClean="0"/>
              <a:t>What should be the ideal value of  K in K-NN?</a:t>
            </a:r>
          </a:p>
          <a:p>
            <a:r>
              <a:rPr lang="en-US" dirty="0" smtClean="0"/>
              <a:t>Important to do this systematically</a:t>
            </a:r>
          </a:p>
          <a:p>
            <a:pPr lvl="1"/>
            <a:r>
              <a:rPr lang="en-US" dirty="0" smtClean="0"/>
              <a:t>People often make mistakes in this step!</a:t>
            </a:r>
          </a:p>
          <a:p>
            <a:r>
              <a:rPr lang="en-US" dirty="0" smtClean="0"/>
              <a:t>Wrong method of tuning parameters</a:t>
            </a:r>
          </a:p>
          <a:p>
            <a:pPr lvl="1"/>
            <a:r>
              <a:rPr lang="en-US" dirty="0" smtClean="0"/>
              <a:t>Select the value of K which gives us best accuracy for the training data</a:t>
            </a:r>
          </a:p>
          <a:p>
            <a:r>
              <a:rPr lang="en-US" dirty="0" smtClean="0"/>
              <a:t>Tuning parameters on the training data leads to a phenomena called “overfitting”</a:t>
            </a:r>
          </a:p>
          <a:p>
            <a:pPr lvl="1"/>
            <a:r>
              <a:rPr lang="en-US" dirty="0" smtClean="0"/>
              <a:t>The parameters are optimal for the given training data but generalize poorly for any other data</a:t>
            </a:r>
          </a:p>
        </p:txBody>
      </p:sp>
    </p:spTree>
    <p:extLst>
      <p:ext uri="{BB962C8B-B14F-4D97-AF65-F5344CB8AC3E}">
        <p14:creationId xmlns:p14="http://schemas.microsoft.com/office/powerpoint/2010/main" val="19184558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Cross-Validation</a:t>
            </a:r>
            <a:endParaRPr lang="en-US" dirty="0"/>
          </a:p>
        </p:txBody>
      </p:sp>
      <p:sp>
        <p:nvSpPr>
          <p:cNvPr id="3" name="Content Placeholder 2"/>
          <p:cNvSpPr>
            <a:spLocks noGrp="1"/>
          </p:cNvSpPr>
          <p:nvPr>
            <p:ph idx="1"/>
          </p:nvPr>
        </p:nvSpPr>
        <p:spPr/>
        <p:txBody>
          <a:bodyPr/>
          <a:lstStyle/>
          <a:p>
            <a:r>
              <a:rPr lang="en-US" dirty="0" smtClean="0"/>
              <a:t>Can repeat the cross-validation a number of times using the control object</a:t>
            </a:r>
          </a:p>
          <a:p>
            <a:pPr lvl="1"/>
            <a:r>
              <a:rPr lang="en-US" dirty="0"/>
              <a:t>control &lt;- </a:t>
            </a:r>
            <a:r>
              <a:rPr lang="en-US" dirty="0" err="1"/>
              <a:t>trainControl</a:t>
            </a:r>
            <a:r>
              <a:rPr lang="en-US" dirty="0"/>
              <a:t>(method="</a:t>
            </a:r>
            <a:r>
              <a:rPr lang="en-US" dirty="0" err="1"/>
              <a:t>repeatedcv</a:t>
            </a:r>
            <a:r>
              <a:rPr lang="en-US" dirty="0"/>
              <a:t>", number=10, repeats=3</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27236281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Parameter Tuning</a:t>
            </a:r>
            <a:endParaRPr lang="en-US" dirty="0"/>
          </a:p>
        </p:txBody>
      </p:sp>
      <p:sp>
        <p:nvSpPr>
          <p:cNvPr id="6"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Select the parameters with best cross-validation accuracy</a:t>
            </a:r>
          </a:p>
          <a:p>
            <a:pPr lvl="1"/>
            <a:r>
              <a:rPr lang="en-US" dirty="0" smtClean="0"/>
              <a:t>Avoids overfitting the training data</a:t>
            </a:r>
          </a:p>
          <a:p>
            <a:r>
              <a:rPr lang="en-US" dirty="0"/>
              <a:t>Search for the optimal parameters using a grid object</a:t>
            </a:r>
          </a:p>
          <a:p>
            <a:pPr lvl="1"/>
            <a:r>
              <a:rPr lang="en-US" dirty="0"/>
              <a:t>grid &lt;- </a:t>
            </a:r>
            <a:r>
              <a:rPr lang="en-US" dirty="0" err="1"/>
              <a:t>expand.grid</a:t>
            </a:r>
            <a:r>
              <a:rPr lang="en-US" dirty="0"/>
              <a:t>(k=c(1,3,5,10</a:t>
            </a:r>
            <a:r>
              <a:rPr lang="en-US" dirty="0" smtClean="0"/>
              <a:t>))</a:t>
            </a:r>
          </a:p>
          <a:p>
            <a:r>
              <a:rPr lang="en-US" dirty="0" smtClean="0"/>
              <a:t>Perform Cross-Validation for each parameter value</a:t>
            </a:r>
            <a:endParaRPr lang="en-US" dirty="0"/>
          </a:p>
          <a:p>
            <a:pPr lvl="1"/>
            <a:r>
              <a:rPr lang="en-US" dirty="0"/>
              <a:t>model &lt;- train(class~., data=</a:t>
            </a:r>
            <a:r>
              <a:rPr lang="en-US" dirty="0" err="1"/>
              <a:t>df</a:t>
            </a:r>
            <a:r>
              <a:rPr lang="en-US" dirty="0"/>
              <a:t>, method=“</a:t>
            </a:r>
            <a:r>
              <a:rPr lang="en-US" dirty="0" err="1"/>
              <a:t>knn</a:t>
            </a:r>
            <a:r>
              <a:rPr lang="en-US" dirty="0"/>
              <a:t>", </a:t>
            </a:r>
            <a:r>
              <a:rPr lang="en-US" dirty="0" err="1" smtClean="0"/>
              <a:t>trControl</a:t>
            </a:r>
            <a:r>
              <a:rPr lang="en-US" dirty="0" smtClean="0"/>
              <a:t>=</a:t>
            </a:r>
            <a:r>
              <a:rPr lang="en-US" dirty="0" err="1" smtClean="0"/>
              <a:t>control,tunegrid</a:t>
            </a:r>
            <a:r>
              <a:rPr lang="en-US" dirty="0" smtClean="0"/>
              <a:t>=grid)</a:t>
            </a:r>
            <a:endParaRPr lang="en-US" dirty="0"/>
          </a:p>
          <a:p>
            <a:endParaRPr lang="en-US" dirty="0"/>
          </a:p>
          <a:p>
            <a:endParaRPr lang="en-US" dirty="0" smtClean="0"/>
          </a:p>
          <a:p>
            <a:endParaRPr lang="en-US" dirty="0" smtClean="0"/>
          </a:p>
        </p:txBody>
      </p:sp>
    </p:spTree>
    <p:extLst>
      <p:ext uri="{BB962C8B-B14F-4D97-AF65-F5344CB8AC3E}">
        <p14:creationId xmlns:p14="http://schemas.microsoft.com/office/powerpoint/2010/main" val="12383522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1600200"/>
                <a:ext cx="8229600" cy="4525963"/>
              </a:xfrm>
            </p:spPr>
            <p:txBody>
              <a:bodyPr/>
              <a:lstStyle/>
              <a:p>
                <a:r>
                  <a:rPr lang="en-US" dirty="0" smtClean="0"/>
                  <a:t>One way of performing classification is to consider the probability of a class given the features</a:t>
                </a:r>
              </a:p>
              <a:p>
                <a:pPr lvl="1"/>
                <a:r>
                  <a:rPr lang="en-US" b="0" dirty="0" smtClean="0"/>
                  <a:t>Is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𝐴𝑝𝑝𝑟𝑜𝑣𝑒</m:t>
                        </m:r>
                      </m:e>
                      <m:e>
                        <m:r>
                          <a:rPr lang="en-US" b="0" i="1" smtClean="0">
                            <a:latin typeface="Cambria Math" panose="02040503050406030204" pitchFamily="18" charset="0"/>
                          </a:rPr>
                          <m:t>𝐴𝑔𝑒</m:t>
                        </m:r>
                        <m:r>
                          <a:rPr lang="en-US" b="0" i="1" smtClean="0">
                            <a:latin typeface="Cambria Math" panose="02040503050406030204" pitchFamily="18" charset="0"/>
                          </a:rPr>
                          <m:t>,</m:t>
                        </m:r>
                        <m:r>
                          <a:rPr lang="en-US" b="0" i="1" smtClean="0">
                            <a:latin typeface="Cambria Math" panose="02040503050406030204" pitchFamily="18" charset="0"/>
                          </a:rPr>
                          <m:t>𝐼𝑛𝑐𝑜𝑚𝑒</m:t>
                        </m:r>
                        <m:r>
                          <a:rPr lang="en-US" b="0" i="1" smtClean="0">
                            <a:latin typeface="Cambria Math" panose="02040503050406030204" pitchFamily="18" charset="0"/>
                          </a:rPr>
                          <m:t>,…</m:t>
                        </m:r>
                      </m:e>
                    </m:d>
                    <m:r>
                      <a:rPr lang="en-US" b="0" i="0" smtClean="0">
                        <a:latin typeface="Cambria Math" panose="02040503050406030204" pitchFamily="18" charset="0"/>
                      </a:rPr>
                      <m:t> </m:t>
                    </m:r>
                  </m:oMath>
                </a14:m>
                <a:r>
                  <a:rPr lang="en-US" dirty="0" smtClean="0"/>
                  <a:t>&gt;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𝐴𝑝𝑝𝑟𝑜𝑣𝑒</m:t>
                        </m:r>
                      </m:e>
                      <m:e>
                        <m:r>
                          <a:rPr lang="en-US" i="1">
                            <a:latin typeface="Cambria Math" panose="02040503050406030204" pitchFamily="18" charset="0"/>
                          </a:rPr>
                          <m:t>𝐴𝑔𝑒</m:t>
                        </m:r>
                        <m:r>
                          <a:rPr lang="en-US" i="1">
                            <a:latin typeface="Cambria Math" panose="02040503050406030204" pitchFamily="18" charset="0"/>
                          </a:rPr>
                          <m:t>,</m:t>
                        </m:r>
                        <m:r>
                          <a:rPr lang="en-US" i="1">
                            <a:latin typeface="Cambria Math" panose="02040503050406030204" pitchFamily="18" charset="0"/>
                          </a:rPr>
                          <m:t>𝐼𝑛𝑐𝑜𝑚𝑒</m:t>
                        </m:r>
                        <m:r>
                          <a:rPr lang="en-US" i="1">
                            <a:latin typeface="Cambria Math" panose="02040503050406030204" pitchFamily="18" charset="0"/>
                          </a:rPr>
                          <m:t>,…</m:t>
                        </m:r>
                      </m:e>
                    </m:d>
                    <m:r>
                      <a:rPr lang="en-US" b="0" i="1" smtClean="0">
                        <a:latin typeface="Cambria Math" panose="02040503050406030204" pitchFamily="18" charset="0"/>
                      </a:rPr>
                      <m:t> ?</m:t>
                    </m:r>
                  </m:oMath>
                </a14:m>
                <a:endParaRPr lang="en-US" dirty="0" smtClean="0"/>
              </a:p>
              <a:p>
                <a:r>
                  <a:rPr lang="en-US" dirty="0" smtClean="0"/>
                  <a:t>Key task: compute the conditional probability of a positive (and negative) class given the feature values</a:t>
                </a:r>
              </a:p>
              <a:p>
                <a:pPr lvl="1"/>
                <a:endParaRPr lang="en-US" dirty="0"/>
              </a:p>
              <a:p>
                <a:pPr lvl="1"/>
                <a:endParaRPr lang="en-US" dirty="0" smtClean="0"/>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0">
                <a:blip r:embed="rId5"/>
                <a:stretch>
                  <a:fillRect l="-1704" t="-1752" r="-370"/>
                </a:stretch>
              </a:blipFill>
            </p:spPr>
            <p:txBody>
              <a:bodyPr/>
              <a:lstStyle/>
              <a:p>
                <a:r>
                  <a:rPr lang="en-US">
                    <a:noFill/>
                  </a:rPr>
                  <a:t> </a:t>
                </a:r>
              </a:p>
            </p:txBody>
          </p:sp>
        </mc:Fallback>
      </mc:AlternateContent>
    </p:spTree>
    <p:extLst>
      <p:ext uri="{BB962C8B-B14F-4D97-AF65-F5344CB8AC3E}">
        <p14:creationId xmlns:p14="http://schemas.microsoft.com/office/powerpoint/2010/main" val="878146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p:sp>
        <p:nvSpPr>
          <p:cNvPr id="6" name="Content Placeholder 2"/>
          <p:cNvSpPr>
            <a:spLocks noGrp="1"/>
          </p:cNvSpPr>
          <p:nvPr>
            <p:ph idx="1"/>
          </p:nvPr>
        </p:nvSpPr>
        <p:spPr>
          <a:xfrm>
            <a:off x="457200" y="1417638"/>
            <a:ext cx="8229600" cy="4525963"/>
          </a:xfrm>
        </p:spPr>
        <p:txBody>
          <a:bodyPr/>
          <a:lstStyle/>
          <a:p>
            <a:r>
              <a:rPr lang="en-US" dirty="0" smtClean="0"/>
              <a:t>Assume that the conditional probability for the positive class has a specific form known as the Logistic function</a:t>
            </a:r>
          </a:p>
          <a:p>
            <a:pPr lvl="1"/>
            <a:endParaRPr lang="en-US" dirty="0" smtClean="0"/>
          </a:p>
        </p:txBody>
      </p:sp>
      <p:pic>
        <p:nvPicPr>
          <p:cNvPr id="1026" name="Picture 2" descr="https://upload.wikimedia.org/wikipedia/commons/thumb/8/88/Logistic-curve.svg/600px-Logistic-curv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2590801"/>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680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p:sp>
        <p:nvSpPr>
          <p:cNvPr id="6" name="Content Placeholder 2"/>
          <p:cNvSpPr>
            <a:spLocks noGrp="1"/>
          </p:cNvSpPr>
          <p:nvPr>
            <p:ph idx="1"/>
          </p:nvPr>
        </p:nvSpPr>
        <p:spPr>
          <a:xfrm>
            <a:off x="457200" y="1417638"/>
            <a:ext cx="8229600" cy="4525963"/>
          </a:xfrm>
        </p:spPr>
        <p:txBody>
          <a:bodyPr/>
          <a:lstStyle/>
          <a:p>
            <a:r>
              <a:rPr lang="en-US" dirty="0" smtClean="0"/>
              <a:t>We learn the logistic function from training data such that all instances of the positive class have their conditional distribution &gt; 0.5</a:t>
            </a:r>
          </a:p>
          <a:p>
            <a:pPr lvl="1"/>
            <a:endParaRPr lang="en-US" dirty="0" smtClean="0"/>
          </a:p>
        </p:txBody>
      </p:sp>
      <p:pic>
        <p:nvPicPr>
          <p:cNvPr id="1026" name="Picture 2" descr="https://upload.wikimedia.org/wikipedia/commons/thumb/8/88/Logistic-curve.svg/600px-Logistic-curv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3173186"/>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45229" y="3592286"/>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797629" y="4299858"/>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575958" y="3679372"/>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429001" y="3037115"/>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418115" y="4718958"/>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606144" y="4299857"/>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477001" y="3483429"/>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193973" y="4914900"/>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802089" y="3548743"/>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238752" y="4920343"/>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381491" y="5097226"/>
                <a:ext cx="4178830" cy="9074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𝑋</m:t>
                          </m:r>
                        </m:e>
                      </m:d>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sub>
                        <m:sup>
                          <m:r>
                            <a:rPr lang="en-US" b="0" i="1" smtClean="0">
                              <a:latin typeface="Cambria Math" panose="02040503050406030204" pitchFamily="18" charset="0"/>
                            </a:rPr>
                            <m:t>𝑑</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81491" y="5097226"/>
                <a:ext cx="4178830" cy="907493"/>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9211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p:sp>
        <p:nvSpPr>
          <p:cNvPr id="7" name="Content Placeholder 2"/>
          <p:cNvSpPr>
            <a:spLocks noGrp="1"/>
          </p:cNvSpPr>
          <p:nvPr>
            <p:ph idx="1"/>
          </p:nvPr>
        </p:nvSpPr>
        <p:spPr>
          <a:xfrm>
            <a:off x="457200" y="1417638"/>
            <a:ext cx="8229600" cy="4525963"/>
          </a:xfrm>
        </p:spPr>
        <p:txBody>
          <a:bodyPr>
            <a:normAutofit/>
          </a:bodyPr>
          <a:lstStyle/>
          <a:p>
            <a:r>
              <a:rPr lang="en-US" dirty="0" smtClean="0"/>
              <a:t>Input: Labeled Training Data</a:t>
            </a:r>
          </a:p>
          <a:p>
            <a:r>
              <a:rPr lang="en-US" dirty="0" smtClean="0"/>
              <a:t>Learning algorithm: Find a set of d+1 weights (where d is the number of features) that maximizes the conditional log likelihood of the data</a:t>
            </a:r>
          </a:p>
          <a:p>
            <a:pPr lvl="1"/>
            <a:r>
              <a:rPr lang="en-US" dirty="0" smtClean="0"/>
              <a:t>Search over the parameters that maximizes the log likelihood function</a:t>
            </a:r>
          </a:p>
        </p:txBody>
      </p:sp>
    </p:spTree>
    <p:extLst>
      <p:ext uri="{BB962C8B-B14F-4D97-AF65-F5344CB8AC3E}">
        <p14:creationId xmlns:p14="http://schemas.microsoft.com/office/powerpoint/2010/main" val="38260675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457200" y="1417638"/>
                <a:ext cx="8229600" cy="4525963"/>
              </a:xfrm>
            </p:spPr>
            <p:txBody>
              <a:bodyPr>
                <a:normAutofit/>
              </a:bodyPr>
              <a:lstStyle/>
              <a:p>
                <a:r>
                  <a:rPr lang="en-US" dirty="0" smtClean="0"/>
                  <a:t>The learned logistic function acts as a classifier</a:t>
                </a:r>
              </a:p>
              <a:p>
                <a:pPr lvl="1"/>
                <a:r>
                  <a:rPr lang="en-US" dirty="0" smtClean="0"/>
                  <a:t>If </a:t>
                </a:r>
                <a14:m>
                  <m:oMath xmlns:m="http://schemas.openxmlformats.org/officeDocument/2006/math">
                    <m:r>
                      <m:rPr>
                        <m:sty m:val="p"/>
                      </m:rPr>
                      <a:rPr lang="en-US" b="0" i="0" smtClean="0">
                        <a:latin typeface="Cambria Math" panose="02040503050406030204" pitchFamily="18" charset="0"/>
                      </a:rPr>
                      <m:t>log</m:t>
                    </m:r>
                    <m:r>
                      <a:rPr lang="en-US" b="0" i="0" smtClean="0">
                        <a:latin typeface="Cambria Math" panose="02040503050406030204" pitchFamily="18" charset="0"/>
                      </a:rPr>
                      <m:t> </m:t>
                    </m:r>
                    <m:d>
                      <m:dPr>
                        <m:ctrlPr>
                          <a:rPr lang="en-US" b="0" i="1" smtClean="0">
                            <a:latin typeface="Cambria Math" panose="02040503050406030204" pitchFamily="18" charset="0"/>
                          </a:rPr>
                        </m:ctrlPr>
                      </m:dPr>
                      <m:e>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=1</m:t>
                                    </m:r>
                                  </m:e>
                                </m:d>
                              </m:sub>
                              <m:sup>
                                <m:r>
                                  <a:rPr lang="en-US" i="1">
                                    <a:latin typeface="Cambria Math" panose="02040503050406030204" pitchFamily="18" charset="0"/>
                                  </a:rPr>
                                  <m:t>𝑑</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𝑖</m:t>
                                    </m:r>
                                  </m:sub>
                                </m:sSub>
                              </m:e>
                            </m:nary>
                          </m:e>
                        </m:d>
                      </m:e>
                    </m:d>
                    <m:r>
                      <a:rPr lang="en-US" b="0" i="1" smtClean="0">
                        <a:latin typeface="Cambria Math" panose="02040503050406030204" pitchFamily="18" charset="0"/>
                      </a:rPr>
                      <m:t>&gt;</m:t>
                    </m:r>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smtClean="0"/>
                  <a:t>then label it as the positive class, else label as the negative class</a:t>
                </a:r>
                <a:endParaRPr lang="en-US" dirty="0"/>
              </a:p>
              <a:p>
                <a:pPr lvl="1"/>
                <a:endParaRPr lang="en-US" dirty="0" smtClean="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457200" y="1417638"/>
                <a:ext cx="8229600" cy="4525963"/>
              </a:xfrm>
              <a:blipFill rotWithShape="0">
                <a:blip r:embed="rId5"/>
                <a:stretch>
                  <a:fillRect l="-1704" t="-1752" r="-1630"/>
                </a:stretch>
              </a:blipFill>
            </p:spPr>
            <p:txBody>
              <a:bodyPr/>
              <a:lstStyle/>
              <a:p>
                <a:r>
                  <a:rPr lang="en-US">
                    <a:noFill/>
                  </a:rPr>
                  <a:t> </a:t>
                </a:r>
              </a:p>
            </p:txBody>
          </p:sp>
        </mc:Fallback>
      </mc:AlternateContent>
    </p:spTree>
    <p:extLst>
      <p:ext uri="{BB962C8B-B14F-4D97-AF65-F5344CB8AC3E}">
        <p14:creationId xmlns:p14="http://schemas.microsoft.com/office/powerpoint/2010/main" val="27459481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6" name="Content Placeholder 2"/>
          <p:cNvSpPr>
            <a:spLocks noGrp="1"/>
          </p:cNvSpPr>
          <p:nvPr>
            <p:ph idx="1"/>
          </p:nvPr>
        </p:nvSpPr>
        <p:spPr>
          <a:xfrm>
            <a:off x="457200" y="1600200"/>
            <a:ext cx="8229600" cy="4525963"/>
          </a:xfrm>
        </p:spPr>
        <p:txBody>
          <a:bodyPr>
            <a:normAutofit fontScale="85000" lnSpcReduction="10000"/>
          </a:bodyPr>
          <a:lstStyle/>
          <a:p>
            <a:r>
              <a:rPr lang="en-US" dirty="0" smtClean="0"/>
              <a:t>Learn the logistic function parameters using the generalized linear models package in R</a:t>
            </a:r>
          </a:p>
          <a:p>
            <a:pPr lvl="1"/>
            <a:r>
              <a:rPr lang="en-US" dirty="0" smtClean="0"/>
              <a:t>model </a:t>
            </a:r>
            <a:r>
              <a:rPr lang="en-US" dirty="0"/>
              <a:t>= </a:t>
            </a:r>
            <a:r>
              <a:rPr lang="en-US" dirty="0" err="1"/>
              <a:t>glm</a:t>
            </a:r>
            <a:r>
              <a:rPr lang="en-US" dirty="0"/>
              <a:t>(</a:t>
            </a:r>
            <a:r>
              <a:rPr lang="en-US" dirty="0" err="1"/>
              <a:t>C~.,data</a:t>
            </a:r>
            <a:r>
              <a:rPr lang="en-US" dirty="0"/>
              <a:t>=</a:t>
            </a:r>
            <a:r>
              <a:rPr lang="en-US" dirty="0" err="1"/>
              <a:t>training,family</a:t>
            </a:r>
            <a:r>
              <a:rPr lang="en-US" dirty="0"/>
              <a:t>="</a:t>
            </a:r>
            <a:r>
              <a:rPr lang="en-US" dirty="0" err="1" smtClean="0"/>
              <a:t>binomial“,type</a:t>
            </a:r>
            <a:r>
              <a:rPr lang="en-US" dirty="0" smtClean="0"/>
              <a:t>=“response”)</a:t>
            </a:r>
          </a:p>
          <a:p>
            <a:pPr lvl="1"/>
            <a:r>
              <a:rPr lang="en-US" dirty="0"/>
              <a:t>predict &lt;- predict(model, data=</a:t>
            </a:r>
            <a:r>
              <a:rPr lang="en-US" dirty="0" err="1"/>
              <a:t>data_test,type</a:t>
            </a:r>
            <a:r>
              <a:rPr lang="en-US" dirty="0"/>
              <a:t> = 'response</a:t>
            </a:r>
            <a:r>
              <a:rPr lang="en-US" dirty="0" smtClean="0"/>
              <a:t>')</a:t>
            </a:r>
          </a:p>
          <a:p>
            <a:r>
              <a:rPr lang="en-US" dirty="0" smtClean="0"/>
              <a:t>We can set the threshold for the predicted probabilities</a:t>
            </a:r>
          </a:p>
          <a:p>
            <a:pPr lvl="1"/>
            <a:r>
              <a:rPr lang="en-US" dirty="0"/>
              <a:t>predict &lt;- </a:t>
            </a:r>
            <a:r>
              <a:rPr lang="en-US" dirty="0" err="1"/>
              <a:t>ifelse</a:t>
            </a:r>
            <a:r>
              <a:rPr lang="en-US" dirty="0"/>
              <a:t>(predict &gt; 0.5,1,0</a:t>
            </a:r>
            <a:r>
              <a:rPr lang="en-US" dirty="0" smtClean="0"/>
              <a:t>)</a:t>
            </a:r>
            <a:endParaRPr lang="en-US" dirty="0"/>
          </a:p>
          <a:p>
            <a:r>
              <a:rPr lang="en-US" dirty="0" smtClean="0"/>
              <a:t>We can obtain confidence intervals for the learned model parameters</a:t>
            </a:r>
          </a:p>
          <a:p>
            <a:pPr lvl="1"/>
            <a:r>
              <a:rPr lang="en-US" dirty="0" err="1"/>
              <a:t>c</a:t>
            </a:r>
            <a:r>
              <a:rPr lang="en-US" dirty="0" err="1" smtClean="0"/>
              <a:t>onfint</a:t>
            </a:r>
            <a:r>
              <a:rPr lang="en-US" dirty="0" smtClean="0"/>
              <a:t>(</a:t>
            </a:r>
            <a:r>
              <a:rPr lang="en-US" dirty="0" err="1" smtClean="0"/>
              <a:t>pred</a:t>
            </a:r>
            <a:r>
              <a:rPr lang="en-US" dirty="0" smtClean="0"/>
              <a:t>)</a:t>
            </a:r>
          </a:p>
        </p:txBody>
      </p:sp>
    </p:spTree>
    <p:extLst>
      <p:ext uri="{BB962C8B-B14F-4D97-AF65-F5344CB8AC3E}">
        <p14:creationId xmlns:p14="http://schemas.microsoft.com/office/powerpoint/2010/main" val="1932065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3"/>
          <p:cNvSpPr>
            <a:spLocks noGrp="1" noChangeArrowheads="1"/>
          </p:cNvSpPr>
          <p:nvPr>
            <p:ph idx="1"/>
          </p:nvPr>
        </p:nvSpPr>
        <p:spPr>
          <a:xfrm>
            <a:off x="76200" y="990600"/>
            <a:ext cx="8305800" cy="5181600"/>
          </a:xfrm>
        </p:spPr>
        <p:txBody>
          <a:bodyPr/>
          <a:lstStyle/>
          <a:p>
            <a:pPr>
              <a:buFontTx/>
              <a:buNone/>
            </a:pPr>
            <a:r>
              <a:rPr lang="en-US" b="1" dirty="0">
                <a:solidFill>
                  <a:schemeClr val="accent2"/>
                </a:solidFill>
              </a:rPr>
              <a:t>  Traditional 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Machine Learning</a:t>
            </a:r>
          </a:p>
        </p:txBody>
      </p:sp>
      <p:sp>
        <p:nvSpPr>
          <p:cNvPr id="6" name="Rectangle 5"/>
          <p:cNvSpPr/>
          <p:nvPr/>
        </p:nvSpPr>
        <p:spPr>
          <a:xfrm>
            <a:off x="4572000" y="-45660"/>
            <a:ext cx="4572000" cy="1569660"/>
          </a:xfrm>
          <a:prstGeom prst="rect">
            <a:avLst/>
          </a:prstGeom>
        </p:spPr>
        <p:txBody>
          <a:bodyPr wrap="square">
            <a:spAutoFit/>
          </a:bodyPr>
          <a:lstStyle/>
          <a:p>
            <a:pPr marL="285750" indent="-285750">
              <a:buFont typeface="Arial" pitchFamily="34" charset="0"/>
              <a:buChar char="•"/>
            </a:pPr>
            <a:r>
              <a:rPr lang="en-US" sz="2400" dirty="0" smtClean="0"/>
              <a:t>Getting computers to program themselves</a:t>
            </a:r>
          </a:p>
          <a:p>
            <a:pPr marL="285750" indent="-285750">
              <a:buFont typeface="Arial" pitchFamily="34" charset="0"/>
              <a:buChar char="•"/>
            </a:pPr>
            <a:r>
              <a:rPr lang="en-US" sz="2400" dirty="0" smtClean="0"/>
              <a:t>Writing software is the bottleneck, let data do the work</a:t>
            </a:r>
            <a:endParaRPr lang="en-US" sz="2400" dirty="0"/>
          </a:p>
        </p:txBody>
      </p:sp>
      <p:sp>
        <p:nvSpPr>
          <p:cNvPr id="7" name="Rectangle 6"/>
          <p:cNvSpPr/>
          <p:nvPr/>
        </p:nvSpPr>
        <p:spPr>
          <a:xfrm>
            <a:off x="2263850" y="2286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Human</a:t>
            </a:r>
            <a:endParaRPr lang="en-US" sz="2400" b="1" dirty="0">
              <a:solidFill>
                <a:schemeClr val="tx1"/>
              </a:solidFill>
            </a:endParaRPr>
          </a:p>
        </p:txBody>
      </p:sp>
      <p:sp>
        <p:nvSpPr>
          <p:cNvPr id="8" name="Line 20"/>
          <p:cNvSpPr>
            <a:spLocks noChangeShapeType="1"/>
          </p:cNvSpPr>
          <p:nvPr/>
        </p:nvSpPr>
        <p:spPr bwMode="auto">
          <a:xfrm>
            <a:off x="1371600" y="2590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838200" y="2209800"/>
            <a:ext cx="1546150" cy="369332"/>
          </a:xfrm>
          <a:prstGeom prst="rect">
            <a:avLst/>
          </a:prstGeom>
          <a:noFill/>
        </p:spPr>
        <p:txBody>
          <a:bodyPr wrap="square" rtlCol="0">
            <a:spAutoFit/>
          </a:bodyPr>
          <a:lstStyle/>
          <a:p>
            <a:r>
              <a:rPr lang="en-US" dirty="0" smtClean="0"/>
              <a:t>Requirements</a:t>
            </a:r>
            <a:endParaRPr lang="en-US" dirty="0"/>
          </a:p>
        </p:txBody>
      </p:sp>
      <p:sp>
        <p:nvSpPr>
          <p:cNvPr id="10" name="Line 20"/>
          <p:cNvSpPr>
            <a:spLocks noChangeShapeType="1"/>
          </p:cNvSpPr>
          <p:nvPr/>
        </p:nvSpPr>
        <p:spPr bwMode="auto">
          <a:xfrm>
            <a:off x="4038600" y="2667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4038600" y="2297668"/>
            <a:ext cx="980910" cy="369332"/>
          </a:xfrm>
          <a:prstGeom prst="rect">
            <a:avLst/>
          </a:prstGeom>
          <a:noFill/>
        </p:spPr>
        <p:txBody>
          <a:bodyPr wrap="none" rtlCol="0">
            <a:spAutoFit/>
          </a:bodyPr>
          <a:lstStyle/>
          <a:p>
            <a:r>
              <a:rPr lang="en-US" dirty="0" smtClean="0"/>
              <a:t>Program</a:t>
            </a:r>
            <a:endParaRPr lang="en-US" dirty="0"/>
          </a:p>
        </p:txBody>
      </p:sp>
      <p:sp>
        <p:nvSpPr>
          <p:cNvPr id="12" name="Rectangle 11"/>
          <p:cNvSpPr/>
          <p:nvPr/>
        </p:nvSpPr>
        <p:spPr>
          <a:xfrm>
            <a:off x="4953000" y="2286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a:t>
            </a:r>
            <a:endParaRPr lang="en-US" sz="2400" b="1" dirty="0">
              <a:solidFill>
                <a:schemeClr val="tx1"/>
              </a:solidFill>
            </a:endParaRPr>
          </a:p>
        </p:txBody>
      </p:sp>
      <p:sp>
        <p:nvSpPr>
          <p:cNvPr id="13" name="Line 20"/>
          <p:cNvSpPr>
            <a:spLocks noChangeShapeType="1"/>
          </p:cNvSpPr>
          <p:nvPr/>
        </p:nvSpPr>
        <p:spPr bwMode="auto">
          <a:xfrm flipV="1">
            <a:off x="5715000" y="3124200"/>
            <a:ext cx="0" cy="60960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0"/>
          <p:cNvSpPr>
            <a:spLocks noChangeShapeType="1"/>
          </p:cNvSpPr>
          <p:nvPr/>
        </p:nvSpPr>
        <p:spPr bwMode="auto">
          <a:xfrm>
            <a:off x="1371600" y="2971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1284446" y="2602468"/>
            <a:ext cx="620554" cy="369332"/>
          </a:xfrm>
          <a:prstGeom prst="rect">
            <a:avLst/>
          </a:prstGeom>
          <a:noFill/>
        </p:spPr>
        <p:txBody>
          <a:bodyPr wrap="none" rtlCol="0">
            <a:spAutoFit/>
          </a:bodyPr>
          <a:lstStyle/>
          <a:p>
            <a:r>
              <a:rPr lang="en-US" dirty="0" smtClean="0"/>
              <a:t>Data</a:t>
            </a:r>
            <a:endParaRPr lang="en-US" dirty="0"/>
          </a:p>
        </p:txBody>
      </p:sp>
      <p:sp>
        <p:nvSpPr>
          <p:cNvPr id="16" name="Line 21"/>
          <p:cNvSpPr>
            <a:spLocks noChangeShapeType="1"/>
          </p:cNvSpPr>
          <p:nvPr/>
        </p:nvSpPr>
        <p:spPr bwMode="auto">
          <a:xfrm>
            <a:off x="6781800" y="2667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TextBox 16"/>
          <p:cNvSpPr txBox="1"/>
          <p:nvPr/>
        </p:nvSpPr>
        <p:spPr>
          <a:xfrm>
            <a:off x="5791200" y="3276600"/>
            <a:ext cx="1096963" cy="369332"/>
          </a:xfrm>
          <a:prstGeom prst="rect">
            <a:avLst/>
          </a:prstGeom>
          <a:noFill/>
        </p:spPr>
        <p:txBody>
          <a:bodyPr wrap="square" rtlCol="0">
            <a:spAutoFit/>
          </a:bodyPr>
          <a:lstStyle/>
          <a:p>
            <a:r>
              <a:rPr lang="en-US" dirty="0" smtClean="0"/>
              <a:t>Input</a:t>
            </a:r>
            <a:endParaRPr lang="en-US" dirty="0"/>
          </a:p>
        </p:txBody>
      </p:sp>
      <p:sp>
        <p:nvSpPr>
          <p:cNvPr id="18" name="TextBox 17"/>
          <p:cNvSpPr txBox="1"/>
          <p:nvPr/>
        </p:nvSpPr>
        <p:spPr>
          <a:xfrm>
            <a:off x="6827837" y="2286000"/>
            <a:ext cx="1096963" cy="369332"/>
          </a:xfrm>
          <a:prstGeom prst="rect">
            <a:avLst/>
          </a:prstGeom>
          <a:noFill/>
        </p:spPr>
        <p:txBody>
          <a:bodyPr wrap="square" rtlCol="0">
            <a:spAutoFit/>
          </a:bodyPr>
          <a:lstStyle/>
          <a:p>
            <a:r>
              <a:rPr lang="en-US" dirty="0" smtClean="0"/>
              <a:t>Output</a:t>
            </a:r>
            <a:endParaRPr lang="en-US" dirty="0"/>
          </a:p>
        </p:txBody>
      </p:sp>
      <p:sp>
        <p:nvSpPr>
          <p:cNvPr id="19" name="TextBox 18"/>
          <p:cNvSpPr txBox="1"/>
          <p:nvPr/>
        </p:nvSpPr>
        <p:spPr>
          <a:xfrm>
            <a:off x="838200" y="3549134"/>
            <a:ext cx="4114800" cy="369332"/>
          </a:xfrm>
          <a:prstGeom prst="rect">
            <a:avLst/>
          </a:prstGeom>
          <a:noFill/>
        </p:spPr>
        <p:txBody>
          <a:bodyPr wrap="square" rtlCol="0">
            <a:spAutoFit/>
          </a:bodyPr>
          <a:lstStyle/>
          <a:p>
            <a:r>
              <a:rPr lang="en-US" b="1" dirty="0" smtClean="0"/>
              <a:t>Requirements and data change often</a:t>
            </a:r>
            <a:endParaRPr lang="en-US" b="1" dirty="0"/>
          </a:p>
        </p:txBody>
      </p:sp>
      <p:sp>
        <p:nvSpPr>
          <p:cNvPr id="20" name="Rectangle 19"/>
          <p:cNvSpPr/>
          <p:nvPr/>
        </p:nvSpPr>
        <p:spPr>
          <a:xfrm>
            <a:off x="2263850" y="4953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Machine Learning</a:t>
            </a:r>
            <a:endParaRPr lang="en-US" sz="2400" b="1" dirty="0">
              <a:solidFill>
                <a:schemeClr val="tx1"/>
              </a:solidFill>
            </a:endParaRPr>
          </a:p>
        </p:txBody>
      </p:sp>
      <p:sp>
        <p:nvSpPr>
          <p:cNvPr id="21" name="Line 20"/>
          <p:cNvSpPr>
            <a:spLocks noChangeShapeType="1"/>
          </p:cNvSpPr>
          <p:nvPr/>
        </p:nvSpPr>
        <p:spPr bwMode="auto">
          <a:xfrm>
            <a:off x="1371600" y="5257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Box 21"/>
          <p:cNvSpPr txBox="1"/>
          <p:nvPr/>
        </p:nvSpPr>
        <p:spPr>
          <a:xfrm>
            <a:off x="838200" y="4876800"/>
            <a:ext cx="1546150" cy="369332"/>
          </a:xfrm>
          <a:prstGeom prst="rect">
            <a:avLst/>
          </a:prstGeom>
          <a:noFill/>
        </p:spPr>
        <p:txBody>
          <a:bodyPr wrap="square" rtlCol="0">
            <a:spAutoFit/>
          </a:bodyPr>
          <a:lstStyle/>
          <a:p>
            <a:r>
              <a:rPr lang="en-US" dirty="0" smtClean="0"/>
              <a:t>Requirements</a:t>
            </a:r>
            <a:endParaRPr lang="en-US" dirty="0"/>
          </a:p>
        </p:txBody>
      </p:sp>
      <p:sp>
        <p:nvSpPr>
          <p:cNvPr id="23" name="Line 20"/>
          <p:cNvSpPr>
            <a:spLocks noChangeShapeType="1"/>
          </p:cNvSpPr>
          <p:nvPr/>
        </p:nvSpPr>
        <p:spPr bwMode="auto">
          <a:xfrm>
            <a:off x="4038600" y="5334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Box 23"/>
          <p:cNvSpPr txBox="1"/>
          <p:nvPr/>
        </p:nvSpPr>
        <p:spPr>
          <a:xfrm>
            <a:off x="4038600" y="4964668"/>
            <a:ext cx="980910" cy="369332"/>
          </a:xfrm>
          <a:prstGeom prst="rect">
            <a:avLst/>
          </a:prstGeom>
          <a:noFill/>
        </p:spPr>
        <p:txBody>
          <a:bodyPr wrap="none" rtlCol="0">
            <a:spAutoFit/>
          </a:bodyPr>
          <a:lstStyle/>
          <a:p>
            <a:r>
              <a:rPr lang="en-US" dirty="0" smtClean="0"/>
              <a:t>Program</a:t>
            </a:r>
            <a:endParaRPr lang="en-US" dirty="0"/>
          </a:p>
        </p:txBody>
      </p:sp>
      <p:sp>
        <p:nvSpPr>
          <p:cNvPr id="25" name="Rectangle 24"/>
          <p:cNvSpPr/>
          <p:nvPr/>
        </p:nvSpPr>
        <p:spPr>
          <a:xfrm>
            <a:off x="4953000" y="4953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a:t>
            </a:r>
            <a:endParaRPr lang="en-US" sz="2400" b="1" dirty="0">
              <a:solidFill>
                <a:schemeClr val="tx1"/>
              </a:solidFill>
            </a:endParaRPr>
          </a:p>
        </p:txBody>
      </p:sp>
      <p:sp>
        <p:nvSpPr>
          <p:cNvPr id="26" name="Line 20"/>
          <p:cNvSpPr>
            <a:spLocks noChangeShapeType="1"/>
          </p:cNvSpPr>
          <p:nvPr/>
        </p:nvSpPr>
        <p:spPr bwMode="auto">
          <a:xfrm flipV="1">
            <a:off x="5715000" y="5791200"/>
            <a:ext cx="0" cy="60960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0"/>
          <p:cNvSpPr>
            <a:spLocks noChangeShapeType="1"/>
          </p:cNvSpPr>
          <p:nvPr/>
        </p:nvSpPr>
        <p:spPr bwMode="auto">
          <a:xfrm>
            <a:off x="1371600" y="5638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Box 27"/>
          <p:cNvSpPr txBox="1"/>
          <p:nvPr/>
        </p:nvSpPr>
        <p:spPr>
          <a:xfrm>
            <a:off x="1284446" y="5269468"/>
            <a:ext cx="620554" cy="369332"/>
          </a:xfrm>
          <a:prstGeom prst="rect">
            <a:avLst/>
          </a:prstGeom>
          <a:noFill/>
        </p:spPr>
        <p:txBody>
          <a:bodyPr wrap="none" rtlCol="0">
            <a:spAutoFit/>
          </a:bodyPr>
          <a:lstStyle/>
          <a:p>
            <a:r>
              <a:rPr lang="en-US" dirty="0" smtClean="0"/>
              <a:t>Data</a:t>
            </a:r>
            <a:endParaRPr lang="en-US" dirty="0"/>
          </a:p>
        </p:txBody>
      </p:sp>
      <p:sp>
        <p:nvSpPr>
          <p:cNvPr id="29" name="Line 21"/>
          <p:cNvSpPr>
            <a:spLocks noChangeShapeType="1"/>
          </p:cNvSpPr>
          <p:nvPr/>
        </p:nvSpPr>
        <p:spPr bwMode="auto">
          <a:xfrm>
            <a:off x="6781800" y="5334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TextBox 29"/>
          <p:cNvSpPr txBox="1"/>
          <p:nvPr/>
        </p:nvSpPr>
        <p:spPr>
          <a:xfrm>
            <a:off x="5791200" y="5943600"/>
            <a:ext cx="1096963" cy="369332"/>
          </a:xfrm>
          <a:prstGeom prst="rect">
            <a:avLst/>
          </a:prstGeom>
          <a:noFill/>
        </p:spPr>
        <p:txBody>
          <a:bodyPr wrap="square" rtlCol="0">
            <a:spAutoFit/>
          </a:bodyPr>
          <a:lstStyle/>
          <a:p>
            <a:r>
              <a:rPr lang="en-US" dirty="0" smtClean="0"/>
              <a:t>Input</a:t>
            </a:r>
            <a:endParaRPr lang="en-US" dirty="0"/>
          </a:p>
        </p:txBody>
      </p:sp>
      <p:sp>
        <p:nvSpPr>
          <p:cNvPr id="31" name="TextBox 30"/>
          <p:cNvSpPr txBox="1"/>
          <p:nvPr/>
        </p:nvSpPr>
        <p:spPr>
          <a:xfrm>
            <a:off x="6827837" y="4953000"/>
            <a:ext cx="1096963"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2978358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does logistic regression work well?</a:t>
            </a:r>
            <a:endParaRPr lang="en-US" dirty="0"/>
          </a:p>
        </p:txBody>
      </p:sp>
      <p:sp>
        <p:nvSpPr>
          <p:cNvPr id="3" name="Content Placeholder 2"/>
          <p:cNvSpPr>
            <a:spLocks noGrp="1"/>
          </p:cNvSpPr>
          <p:nvPr>
            <p:ph idx="1"/>
          </p:nvPr>
        </p:nvSpPr>
        <p:spPr/>
        <p:txBody>
          <a:bodyPr>
            <a:normAutofit/>
          </a:bodyPr>
          <a:lstStyle/>
          <a:p>
            <a:r>
              <a:rPr lang="en-US" dirty="0" smtClean="0"/>
              <a:t>Load the dataset-lin.csv</a:t>
            </a:r>
          </a:p>
          <a:p>
            <a:r>
              <a:rPr lang="en-US" dirty="0" smtClean="0"/>
              <a:t>Plot a scatter plot with this dataset</a:t>
            </a:r>
          </a:p>
          <a:p>
            <a:pPr lvl="1"/>
            <a:r>
              <a:rPr lang="en-US" dirty="0"/>
              <a:t>plot(df$D-0, df$D-1, </a:t>
            </a:r>
            <a:r>
              <a:rPr lang="en-US" dirty="0" err="1"/>
              <a:t>pch</a:t>
            </a:r>
            <a:r>
              <a:rPr lang="en-US" dirty="0"/>
              <a:t>=21, </a:t>
            </a:r>
            <a:r>
              <a:rPr lang="en-US" dirty="0" err="1"/>
              <a:t>bg</a:t>
            </a:r>
            <a:r>
              <a:rPr lang="en-US" dirty="0"/>
              <a:t>=c("red","green3")[</a:t>
            </a:r>
            <a:r>
              <a:rPr lang="en-US" dirty="0" err="1"/>
              <a:t>unclass</a:t>
            </a:r>
            <a:r>
              <a:rPr lang="en-US" dirty="0"/>
              <a:t>(</a:t>
            </a:r>
            <a:r>
              <a:rPr lang="en-US" dirty="0" err="1"/>
              <a:t>df$C</a:t>
            </a:r>
            <a:r>
              <a:rPr lang="en-US" dirty="0"/>
              <a:t>)], main="Separable Data")</a:t>
            </a:r>
          </a:p>
          <a:p>
            <a:r>
              <a:rPr lang="en-US" dirty="0" smtClean="0"/>
              <a:t>The data is “linearly-separable”</a:t>
            </a:r>
          </a:p>
          <a:p>
            <a:pPr lvl="1"/>
            <a:r>
              <a:rPr lang="en-US" dirty="0" smtClean="0"/>
              <a:t>Can separate the classes using a line (in 2D) or in general a hyper-plane (in n-dimensions)</a:t>
            </a:r>
            <a:endParaRPr lang="en-US" dirty="0"/>
          </a:p>
        </p:txBody>
      </p:sp>
    </p:spTree>
    <p:extLst>
      <p:ext uri="{BB962C8B-B14F-4D97-AF65-F5344CB8AC3E}">
        <p14:creationId xmlns:p14="http://schemas.microsoft.com/office/powerpoint/2010/main" val="2801936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does Logistic Regression work well?</a:t>
            </a:r>
            <a:endParaRPr lang="en-US" dirty="0"/>
          </a:p>
        </p:txBody>
      </p:sp>
      <p:sp>
        <p:nvSpPr>
          <p:cNvPr id="3" name="Content Placeholder 2"/>
          <p:cNvSpPr>
            <a:spLocks noGrp="1"/>
          </p:cNvSpPr>
          <p:nvPr>
            <p:ph idx="1"/>
          </p:nvPr>
        </p:nvSpPr>
        <p:spPr/>
        <p:txBody>
          <a:bodyPr/>
          <a:lstStyle/>
          <a:p>
            <a:r>
              <a:rPr lang="en-US" dirty="0" smtClean="0"/>
              <a:t>Try the same previous exercise with dataset-nlin.csv</a:t>
            </a:r>
          </a:p>
          <a:p>
            <a:r>
              <a:rPr lang="en-US" dirty="0" smtClean="0"/>
              <a:t>What is the change that you observe?</a:t>
            </a:r>
          </a:p>
          <a:p>
            <a:r>
              <a:rPr lang="en-US" dirty="0" smtClean="0"/>
              <a:t>Logistic Regression works very well when the data is linearly separable</a:t>
            </a:r>
            <a:endParaRPr lang="en-US" dirty="0"/>
          </a:p>
        </p:txBody>
      </p:sp>
    </p:spTree>
    <p:extLst>
      <p:ext uri="{BB962C8B-B14F-4D97-AF65-F5344CB8AC3E}">
        <p14:creationId xmlns:p14="http://schemas.microsoft.com/office/powerpoint/2010/main" val="2856861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Cross-validation as before</a:t>
            </a:r>
          </a:p>
          <a:p>
            <a:pPr lvl="1"/>
            <a:r>
              <a:rPr lang="en-US" dirty="0" err="1"/>
              <a:t>train_control</a:t>
            </a:r>
            <a:r>
              <a:rPr lang="en-US" dirty="0"/>
              <a:t> &lt;- </a:t>
            </a:r>
            <a:r>
              <a:rPr lang="en-US" dirty="0" err="1"/>
              <a:t>trainControl</a:t>
            </a:r>
            <a:r>
              <a:rPr lang="en-US" dirty="0"/>
              <a:t>(method</a:t>
            </a:r>
            <a:r>
              <a:rPr lang="en-US" dirty="0" smtClean="0"/>
              <a:t>=“cv", </a:t>
            </a:r>
            <a:r>
              <a:rPr lang="en-US" dirty="0"/>
              <a:t>number=10</a:t>
            </a:r>
            <a:r>
              <a:rPr lang="en-US" dirty="0" smtClean="0"/>
              <a:t>)</a:t>
            </a:r>
          </a:p>
          <a:p>
            <a:pPr lvl="1"/>
            <a:r>
              <a:rPr lang="en-US" dirty="0"/>
              <a:t>model &lt;- train(C~., data=</a:t>
            </a:r>
            <a:r>
              <a:rPr lang="en-US" dirty="0" err="1"/>
              <a:t>df</a:t>
            </a:r>
            <a:r>
              <a:rPr lang="en-US" dirty="0"/>
              <a:t>, </a:t>
            </a:r>
            <a:r>
              <a:rPr lang="en-US" dirty="0" err="1"/>
              <a:t>trControl</a:t>
            </a:r>
            <a:r>
              <a:rPr lang="en-US" dirty="0"/>
              <a:t>=</a:t>
            </a:r>
            <a:r>
              <a:rPr lang="en-US" dirty="0" err="1"/>
              <a:t>train_control</a:t>
            </a:r>
            <a:r>
              <a:rPr lang="en-US" dirty="0"/>
              <a:t>, method</a:t>
            </a:r>
            <a:r>
              <a:rPr lang="en-US" dirty="0" smtClean="0"/>
              <a:t>=“</a:t>
            </a:r>
            <a:r>
              <a:rPr lang="en-US" dirty="0" err="1" smtClean="0"/>
              <a:t>glm</a:t>
            </a:r>
            <a:r>
              <a:rPr lang="en-US" dirty="0" smtClean="0"/>
              <a:t>")</a:t>
            </a:r>
          </a:p>
        </p:txBody>
      </p:sp>
    </p:spTree>
    <p:extLst>
      <p:ext uri="{BB962C8B-B14F-4D97-AF65-F5344CB8AC3E}">
        <p14:creationId xmlns:p14="http://schemas.microsoft.com/office/powerpoint/2010/main" val="4584130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we measure classification accuracy?</a:t>
            </a:r>
            <a:endParaRPr lang="en-US" dirty="0"/>
          </a:p>
        </p:txBody>
      </p:sp>
      <p:sp>
        <p:nvSpPr>
          <p:cNvPr id="3" name="Content Placeholder 2"/>
          <p:cNvSpPr>
            <a:spLocks noGrp="1"/>
          </p:cNvSpPr>
          <p:nvPr>
            <p:ph idx="1"/>
          </p:nvPr>
        </p:nvSpPr>
        <p:spPr/>
        <p:txBody>
          <a:bodyPr/>
          <a:lstStyle/>
          <a:p>
            <a:r>
              <a:rPr lang="en-US" dirty="0"/>
              <a:t>Suppose I give you a dataset with 10,000 emails. Of these 100 are known to be spam.</a:t>
            </a:r>
          </a:p>
          <a:p>
            <a:pPr lvl="1"/>
            <a:r>
              <a:rPr lang="en-US" dirty="0"/>
              <a:t>Algorithm </a:t>
            </a:r>
            <a:r>
              <a:rPr lang="en-US" dirty="0" err="1"/>
              <a:t>AllSpam</a:t>
            </a:r>
            <a:r>
              <a:rPr lang="en-US" dirty="0"/>
              <a:t>: Any email the algorithm sees it will classify as spam</a:t>
            </a:r>
          </a:p>
          <a:p>
            <a:pPr lvl="1"/>
            <a:r>
              <a:rPr lang="en-US" dirty="0"/>
              <a:t>Accuracy for only the positive/spam class (the class we really care about) = 100/100 = 100</a:t>
            </a:r>
            <a:r>
              <a:rPr lang="en-US" dirty="0" smtClean="0"/>
              <a:t>%!!</a:t>
            </a:r>
            <a:endParaRPr lang="en-US" dirty="0"/>
          </a:p>
          <a:p>
            <a:endParaRPr lang="en-US" dirty="0"/>
          </a:p>
        </p:txBody>
      </p:sp>
    </p:spTree>
    <p:extLst>
      <p:ext uri="{BB962C8B-B14F-4D97-AF65-F5344CB8AC3E}">
        <p14:creationId xmlns:p14="http://schemas.microsoft.com/office/powerpoint/2010/main" val="17236934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Recall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𝑡</m:t>
                        </m:r>
                      </m:sub>
                    </m:sSub>
                  </m:oMath>
                </a14:m>
                <a:r>
                  <a:rPr lang="en-US" dirty="0" smtClean="0"/>
                  <a:t> be the number of true positives,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𝑓</m:t>
                        </m:r>
                      </m:sub>
                    </m:sSub>
                  </m:oMath>
                </a14:m>
                <a:r>
                  <a:rPr lang="en-US" dirty="0" smtClean="0"/>
                  <a:t> the number of false positives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𝑒</m:t>
                        </m:r>
                      </m:sub>
                    </m:sSub>
                  </m:oMath>
                </a14:m>
                <a:r>
                  <a:rPr lang="en-US" dirty="0" smtClean="0"/>
                  <a:t> be the number of false negatives</a:t>
                </a:r>
              </a:p>
              <a:p>
                <a:pPr lvl="1"/>
                <a:r>
                  <a:rPr lang="en-US" dirty="0" smtClean="0"/>
                  <a:t>Precision = </a:t>
                </a:r>
                <a14:m>
                  <m:oMath xmlns:m="http://schemas.openxmlformats.org/officeDocument/2006/math">
                    <m:f>
                      <m:fPr>
                        <m:type m:val="skw"/>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𝑛</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𝑓</m:t>
                            </m:r>
                          </m:sub>
                        </m:sSub>
                        <m:r>
                          <a:rPr lang="en-US" b="0" i="1" smtClean="0">
                            <a:latin typeface="Cambria Math" panose="02040503050406030204" pitchFamily="18" charset="0"/>
                          </a:rPr>
                          <m:t>)</m:t>
                        </m:r>
                      </m:den>
                    </m:f>
                  </m:oMath>
                </a14:m>
                <a:endParaRPr lang="en-US" dirty="0" smtClean="0"/>
              </a:p>
              <a:p>
                <a:pPr lvl="1"/>
                <a:endParaRPr lang="en-US" dirty="0" smtClean="0"/>
              </a:p>
              <a:p>
                <a:pPr lvl="1"/>
                <a:r>
                  <a:rPr lang="en-US" dirty="0" smtClean="0"/>
                  <a:t>Recall = </a:t>
                </a:r>
                <a:r>
                  <a:rPr lang="en-US" dirty="0"/>
                  <a:t> </a:t>
                </a:r>
                <a14:m>
                  <m:oMath xmlns:m="http://schemas.openxmlformats.org/officeDocument/2006/math">
                    <m:f>
                      <m:fPr>
                        <m:type m:val="skw"/>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𝑛</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𝑒</m:t>
                            </m:r>
                          </m:sub>
                        </m:sSub>
                        <m:r>
                          <a:rPr lang="en-US" i="1">
                            <a:latin typeface="Cambria Math" panose="02040503050406030204" pitchFamily="18" charset="0"/>
                          </a:rPr>
                          <m:t>)</m:t>
                        </m:r>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r="-1111"/>
                </a:stretch>
              </a:blipFill>
            </p:spPr>
            <p:txBody>
              <a:bodyPr/>
              <a:lstStyle/>
              <a:p>
                <a:r>
                  <a:rPr lang="en-US">
                    <a:noFill/>
                  </a:rPr>
                  <a:t> </a:t>
                </a:r>
              </a:p>
            </p:txBody>
          </p:sp>
        </mc:Fallback>
      </mc:AlternateContent>
    </p:spTree>
    <p:extLst>
      <p:ext uri="{BB962C8B-B14F-4D97-AF65-F5344CB8AC3E}">
        <p14:creationId xmlns:p14="http://schemas.microsoft.com/office/powerpoint/2010/main" val="42764722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Precision and Recall</a:t>
            </a:r>
            <a:endParaRPr lang="en-US" dirty="0"/>
          </a:p>
        </p:txBody>
      </p:sp>
      <p:sp>
        <p:nvSpPr>
          <p:cNvPr id="3" name="Content Placeholder 2"/>
          <p:cNvSpPr>
            <a:spLocks noGrp="1"/>
          </p:cNvSpPr>
          <p:nvPr>
            <p:ph idx="1"/>
          </p:nvPr>
        </p:nvSpPr>
        <p:spPr/>
        <p:txBody>
          <a:bodyPr/>
          <a:lstStyle/>
          <a:p>
            <a:r>
              <a:rPr lang="en-US" dirty="0" smtClean="0"/>
              <a:t>Use the ROCR library</a:t>
            </a:r>
          </a:p>
          <a:p>
            <a:pPr lvl="1"/>
            <a:r>
              <a:rPr lang="en-US" dirty="0" smtClean="0"/>
              <a:t>Load(ROCR)</a:t>
            </a:r>
          </a:p>
          <a:p>
            <a:r>
              <a:rPr lang="en-US" dirty="0" smtClean="0"/>
              <a:t>Compare predicted vs actual outputs</a:t>
            </a:r>
          </a:p>
          <a:p>
            <a:pPr lvl="1"/>
            <a:r>
              <a:rPr lang="en-US" dirty="0" err="1"/>
              <a:t>pred</a:t>
            </a:r>
            <a:r>
              <a:rPr lang="en-US" dirty="0"/>
              <a:t> &lt;- prediction(predictions, </a:t>
            </a:r>
            <a:r>
              <a:rPr lang="en-US" dirty="0" smtClean="0"/>
              <a:t>true labels);</a:t>
            </a:r>
          </a:p>
          <a:p>
            <a:pPr lvl="1"/>
            <a:r>
              <a:rPr lang="en-US" dirty="0"/>
              <a:t>performance(</a:t>
            </a:r>
            <a:r>
              <a:rPr lang="en-US" dirty="0" err="1"/>
              <a:t>pred</a:t>
            </a:r>
            <a:r>
              <a:rPr lang="en-US" dirty="0"/>
              <a:t>, "</a:t>
            </a:r>
            <a:r>
              <a:rPr lang="en-US" dirty="0" err="1"/>
              <a:t>prec</a:t>
            </a:r>
            <a:r>
              <a:rPr lang="en-US" dirty="0"/>
              <a:t>", "rec"); </a:t>
            </a:r>
            <a:endParaRPr lang="en-US" dirty="0" smtClean="0"/>
          </a:p>
          <a:p>
            <a:r>
              <a:rPr lang="en-US" dirty="0" smtClean="0"/>
              <a:t>Draw a precision/recall curve</a:t>
            </a:r>
          </a:p>
          <a:p>
            <a:pPr lvl="1"/>
            <a:r>
              <a:rPr lang="en-US" dirty="0" smtClean="0"/>
              <a:t> plot(</a:t>
            </a:r>
            <a:r>
              <a:rPr lang="en-US" dirty="0" err="1" smtClean="0"/>
              <a:t>pred</a:t>
            </a:r>
            <a:r>
              <a:rPr lang="en-US" dirty="0" smtClean="0"/>
              <a:t>)</a:t>
            </a:r>
          </a:p>
          <a:p>
            <a:pPr lvl="1"/>
            <a:endParaRPr lang="en-US" dirty="0" smtClean="0"/>
          </a:p>
          <a:p>
            <a:endParaRPr lang="en-US" dirty="0"/>
          </a:p>
          <a:p>
            <a:endParaRPr lang="en-US" dirty="0"/>
          </a:p>
        </p:txBody>
      </p:sp>
    </p:spTree>
    <p:extLst>
      <p:ext uri="{BB962C8B-B14F-4D97-AF65-F5344CB8AC3E}">
        <p14:creationId xmlns:p14="http://schemas.microsoft.com/office/powerpoint/2010/main" val="3242974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Precision and Recall</a:t>
            </a:r>
            <a:endParaRPr lang="en-US" dirty="0"/>
          </a:p>
        </p:txBody>
      </p:sp>
      <p:sp>
        <p:nvSpPr>
          <p:cNvPr id="3" name="Content Placeholder 2"/>
          <p:cNvSpPr>
            <a:spLocks noGrp="1"/>
          </p:cNvSpPr>
          <p:nvPr>
            <p:ph idx="1"/>
          </p:nvPr>
        </p:nvSpPr>
        <p:spPr/>
        <p:txBody>
          <a:bodyPr>
            <a:normAutofit lnSpcReduction="10000"/>
          </a:bodyPr>
          <a:lstStyle/>
          <a:p>
            <a:r>
              <a:rPr lang="en-US" dirty="0" smtClean="0"/>
              <a:t>Build the model</a:t>
            </a:r>
          </a:p>
          <a:p>
            <a:pPr lvl="1"/>
            <a:r>
              <a:rPr lang="en-US" dirty="0" smtClean="0"/>
              <a:t>model </a:t>
            </a:r>
            <a:r>
              <a:rPr lang="en-US" dirty="0"/>
              <a:t>= </a:t>
            </a:r>
            <a:r>
              <a:rPr lang="en-US" dirty="0" err="1"/>
              <a:t>glm</a:t>
            </a:r>
            <a:r>
              <a:rPr lang="en-US" dirty="0"/>
              <a:t>(</a:t>
            </a:r>
            <a:r>
              <a:rPr lang="en-US" dirty="0" err="1"/>
              <a:t>C~.,data</a:t>
            </a:r>
            <a:r>
              <a:rPr lang="en-US" dirty="0"/>
              <a:t>=</a:t>
            </a:r>
            <a:r>
              <a:rPr lang="en-US" dirty="0" err="1"/>
              <a:t>training,family</a:t>
            </a:r>
            <a:r>
              <a:rPr lang="en-US" dirty="0"/>
              <a:t>="binomial</a:t>
            </a:r>
            <a:r>
              <a:rPr lang="en-US" dirty="0" smtClean="0"/>
              <a:t>")</a:t>
            </a:r>
          </a:p>
          <a:p>
            <a:r>
              <a:rPr lang="en-US" dirty="0" smtClean="0"/>
              <a:t>Predict “unseen” data</a:t>
            </a:r>
          </a:p>
          <a:p>
            <a:pPr lvl="1"/>
            <a:r>
              <a:rPr lang="en-US" dirty="0" smtClean="0"/>
              <a:t>predicted </a:t>
            </a:r>
            <a:r>
              <a:rPr lang="en-US" dirty="0"/>
              <a:t>&lt;- predict(model, data=</a:t>
            </a:r>
            <a:r>
              <a:rPr lang="en-US" dirty="0" err="1"/>
              <a:t>testing,type</a:t>
            </a:r>
            <a:r>
              <a:rPr lang="en-US" dirty="0"/>
              <a:t> = 'response') </a:t>
            </a:r>
            <a:endParaRPr lang="en-US" dirty="0" smtClean="0"/>
          </a:p>
          <a:p>
            <a:pPr lvl="1"/>
            <a:r>
              <a:rPr lang="en-US" dirty="0" err="1" smtClean="0"/>
              <a:t>preds</a:t>
            </a:r>
            <a:r>
              <a:rPr lang="en-US" dirty="0" smtClean="0"/>
              <a:t> </a:t>
            </a:r>
            <a:r>
              <a:rPr lang="en-US" dirty="0"/>
              <a:t>&lt;- </a:t>
            </a:r>
            <a:r>
              <a:rPr lang="en-US" dirty="0" smtClean="0"/>
              <a:t>prediction(predicted, </a:t>
            </a:r>
            <a:r>
              <a:rPr lang="en-US" dirty="0" err="1"/>
              <a:t>truelabels</a:t>
            </a:r>
            <a:r>
              <a:rPr lang="en-US" dirty="0" smtClean="0"/>
              <a:t>);</a:t>
            </a:r>
          </a:p>
          <a:p>
            <a:r>
              <a:rPr lang="en-US" dirty="0" smtClean="0"/>
              <a:t>Compute the precision and recall</a:t>
            </a:r>
          </a:p>
          <a:p>
            <a:pPr lvl="1"/>
            <a:r>
              <a:rPr lang="en-US" dirty="0"/>
              <a:t>p1 = performance(</a:t>
            </a:r>
            <a:r>
              <a:rPr lang="en-US" dirty="0" err="1"/>
              <a:t>pred</a:t>
            </a:r>
            <a:r>
              <a:rPr lang="en-US" dirty="0"/>
              <a:t>, "</a:t>
            </a:r>
            <a:r>
              <a:rPr lang="en-US" dirty="0" err="1"/>
              <a:t>prec</a:t>
            </a:r>
            <a:r>
              <a:rPr lang="en-US" dirty="0"/>
              <a:t>", "rec"); </a:t>
            </a:r>
            <a:endParaRPr lang="en-US" dirty="0" smtClean="0"/>
          </a:p>
          <a:p>
            <a:pPr lvl="1"/>
            <a:r>
              <a:rPr lang="en-US" smtClean="0"/>
              <a:t>Plot(p1)</a:t>
            </a:r>
            <a:endParaRPr lang="en-US" dirty="0"/>
          </a:p>
        </p:txBody>
      </p:sp>
    </p:spTree>
    <p:extLst>
      <p:ext uri="{BB962C8B-B14F-4D97-AF65-F5344CB8AC3E}">
        <p14:creationId xmlns:p14="http://schemas.microsoft.com/office/powerpoint/2010/main" val="2640259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Curves</a:t>
            </a:r>
            <a:endParaRPr lang="en-US" dirty="0"/>
          </a:p>
        </p:txBody>
      </p:sp>
      <p:sp>
        <p:nvSpPr>
          <p:cNvPr id="3" name="Content Placeholder 2"/>
          <p:cNvSpPr>
            <a:spLocks noGrp="1"/>
          </p:cNvSpPr>
          <p:nvPr>
            <p:ph idx="1"/>
          </p:nvPr>
        </p:nvSpPr>
        <p:spPr/>
        <p:txBody>
          <a:bodyPr/>
          <a:lstStyle/>
          <a:p>
            <a:r>
              <a:rPr lang="en-US" dirty="0"/>
              <a:t>Another evaluation measure is using ROC curves</a:t>
            </a:r>
          </a:p>
          <a:p>
            <a:r>
              <a:rPr lang="en-US" dirty="0"/>
              <a:t>Idea: Compute the false positive and true positive ratios for several different </a:t>
            </a:r>
            <a:r>
              <a:rPr lang="en-US" dirty="0" smtClean="0"/>
              <a:t>thresholds</a:t>
            </a:r>
          </a:p>
          <a:p>
            <a:r>
              <a:rPr lang="en-US" dirty="0" smtClean="0"/>
              <a:t>We would typically see an “elbow-shaped” curve, with the optimal threshold being the one with smallest false-positive and largest true-positive %.</a:t>
            </a:r>
            <a:endParaRPr lang="en-US" dirty="0"/>
          </a:p>
          <a:p>
            <a:endParaRPr lang="en-US" dirty="0"/>
          </a:p>
        </p:txBody>
      </p:sp>
    </p:spTree>
    <p:extLst>
      <p:ext uri="{BB962C8B-B14F-4D97-AF65-F5344CB8AC3E}">
        <p14:creationId xmlns:p14="http://schemas.microsoft.com/office/powerpoint/2010/main" val="2330034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ROC Curves</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Library(ROCR)</a:t>
            </a:r>
          </a:p>
          <a:p>
            <a:r>
              <a:rPr lang="en-US" dirty="0" err="1"/>
              <a:t>ROCRpred</a:t>
            </a:r>
            <a:r>
              <a:rPr lang="en-US" dirty="0"/>
              <a:t> &lt;- prediction(predict, </a:t>
            </a:r>
            <a:r>
              <a:rPr lang="en-US" dirty="0" err="1" smtClean="0"/>
              <a:t>testing$C</a:t>
            </a:r>
            <a:r>
              <a:rPr lang="en-US" dirty="0" smtClean="0"/>
              <a:t>)</a:t>
            </a:r>
            <a:endParaRPr lang="en-US" dirty="0"/>
          </a:p>
          <a:p>
            <a:r>
              <a:rPr lang="en-US" dirty="0" err="1"/>
              <a:t>ROCRperf</a:t>
            </a:r>
            <a:r>
              <a:rPr lang="en-US" dirty="0"/>
              <a:t> &lt;- performance(</a:t>
            </a:r>
            <a:r>
              <a:rPr lang="en-US" dirty="0" err="1"/>
              <a:t>ROCRpred</a:t>
            </a:r>
            <a:r>
              <a:rPr lang="en-US" dirty="0"/>
              <a:t>, '</a:t>
            </a:r>
            <a:r>
              <a:rPr lang="en-US" dirty="0" err="1"/>
              <a:t>tpr</a:t>
            </a:r>
            <a:r>
              <a:rPr lang="en-US" dirty="0"/>
              <a:t>','</a:t>
            </a:r>
            <a:r>
              <a:rPr lang="en-US" dirty="0" err="1"/>
              <a:t>fpr</a:t>
            </a:r>
            <a:r>
              <a:rPr lang="en-US" dirty="0"/>
              <a:t>')</a:t>
            </a:r>
          </a:p>
          <a:p>
            <a:r>
              <a:rPr lang="en-US" dirty="0"/>
              <a:t>plot(</a:t>
            </a:r>
            <a:r>
              <a:rPr lang="en-US" dirty="0" err="1"/>
              <a:t>ROCRperf</a:t>
            </a:r>
            <a:r>
              <a:rPr lang="en-US" dirty="0"/>
              <a:t>, colorize = TRUE, </a:t>
            </a:r>
            <a:r>
              <a:rPr lang="en-US" dirty="0" err="1"/>
              <a:t>text.adj</a:t>
            </a:r>
            <a:r>
              <a:rPr lang="en-US" dirty="0"/>
              <a:t> = c(-0.2,1.7</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15275328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ROC-AUC</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Measure the area under the ROC curve</a:t>
            </a:r>
          </a:p>
          <a:p>
            <a:pPr lvl="1"/>
            <a:r>
              <a:rPr lang="en-US" dirty="0" err="1"/>
              <a:t>auc</a:t>
            </a:r>
            <a:r>
              <a:rPr lang="en-US" dirty="0"/>
              <a:t> &lt;- performance(</a:t>
            </a:r>
            <a:r>
              <a:rPr lang="en-US" dirty="0" err="1"/>
              <a:t>pred</a:t>
            </a:r>
            <a:r>
              <a:rPr lang="en-US" dirty="0"/>
              <a:t>, measure = "</a:t>
            </a:r>
            <a:r>
              <a:rPr lang="en-US" dirty="0" err="1"/>
              <a:t>auc</a:t>
            </a:r>
            <a:r>
              <a:rPr lang="en-US" dirty="0"/>
              <a:t>")</a:t>
            </a:r>
          </a:p>
          <a:p>
            <a:pPr lvl="1"/>
            <a:r>
              <a:rPr lang="en-US" dirty="0" err="1"/>
              <a:t>auc</a:t>
            </a:r>
            <a:r>
              <a:rPr lang="en-US" dirty="0"/>
              <a:t> &lt;- </a:t>
            </a:r>
            <a:r>
              <a:rPr lang="en-US" dirty="0" err="1">
                <a:hlinkClick r:id="rId5"/>
              </a:rPr>
              <a:t>auc@y.values</a:t>
            </a:r>
            <a:r>
              <a:rPr lang="en-US" dirty="0">
                <a:hlinkClick r:id="rId5"/>
              </a:rPr>
              <a:t>[[1</a:t>
            </a:r>
            <a:r>
              <a:rPr lang="en-US" dirty="0" smtClean="0"/>
              <a:t>]]</a:t>
            </a:r>
          </a:p>
          <a:p>
            <a:r>
              <a:rPr lang="en-US" dirty="0" smtClean="0"/>
              <a:t>Gives a score that quantifies how well the model performs irrespective of the threshold that we choose</a:t>
            </a:r>
          </a:p>
          <a:p>
            <a:endParaRPr lang="en-US" dirty="0" smtClean="0"/>
          </a:p>
          <a:p>
            <a:endParaRPr lang="en-US" dirty="0" smtClean="0"/>
          </a:p>
        </p:txBody>
      </p:sp>
    </p:spTree>
    <p:extLst>
      <p:ext uri="{BB962C8B-B14F-4D97-AF65-F5344CB8AC3E}">
        <p14:creationId xmlns:p14="http://schemas.microsoft.com/office/powerpoint/2010/main" val="1240081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3"/>
          <p:cNvSpPr>
            <a:spLocks noGrp="1" noChangeArrowheads="1"/>
          </p:cNvSpPr>
          <p:nvPr>
            <p:ph idx="1"/>
          </p:nvPr>
        </p:nvSpPr>
        <p:spPr>
          <a:xfrm>
            <a:off x="457200" y="1600200"/>
            <a:ext cx="8229600" cy="4525963"/>
          </a:xfrm>
        </p:spPr>
        <p:txBody>
          <a:bodyPr>
            <a:normAutofit fontScale="85000" lnSpcReduction="20000"/>
          </a:bodyPr>
          <a:lstStyle/>
          <a:p>
            <a:r>
              <a:rPr lang="en-US" sz="2800" dirty="0"/>
              <a:t>T. </a:t>
            </a:r>
            <a:r>
              <a:rPr lang="en-US" sz="2800" dirty="0" smtClean="0"/>
              <a:t>Mitchell: Well posed machine learning</a:t>
            </a:r>
          </a:p>
          <a:p>
            <a:pPr lvl="1"/>
            <a:r>
              <a:rPr lang="en-US" sz="2400" dirty="0" smtClean="0"/>
              <a:t>Improving performance via experience</a:t>
            </a:r>
            <a:endParaRPr lang="en-US" sz="2400" dirty="0"/>
          </a:p>
          <a:p>
            <a:pPr lvl="1"/>
            <a:r>
              <a:rPr lang="en-US" dirty="0" smtClean="0">
                <a:solidFill>
                  <a:srgbClr val="006600"/>
                </a:solidFill>
              </a:rPr>
              <a:t>Formally, A computer program is said to learn from experience E with respect to some class of tasks T and performance measure P, if its performance at tasks in T as measured by P, improves with experience.</a:t>
            </a:r>
            <a:endParaRPr lang="en-US" dirty="0">
              <a:solidFill>
                <a:srgbClr val="006600"/>
              </a:solidFill>
            </a:endParaRPr>
          </a:p>
          <a:p>
            <a:pPr lvl="1"/>
            <a:endParaRPr lang="en-US" sz="1200" dirty="0"/>
          </a:p>
          <a:p>
            <a:r>
              <a:rPr lang="en-US" sz="2800" dirty="0"/>
              <a:t>H. Simon</a:t>
            </a:r>
          </a:p>
          <a:p>
            <a:pPr lvl="1"/>
            <a:r>
              <a:rPr lang="en-US" dirty="0">
                <a:solidFill>
                  <a:srgbClr val="006600"/>
                </a:solidFill>
              </a:rPr>
              <a:t>Learning denotes changes in the system that are adaptive in the sense that they enable the system to do the task or tasks drawn from the same population more efficiently and more effectively the next time</a:t>
            </a:r>
            <a:r>
              <a:rPr lang="en-US" b="1" dirty="0">
                <a:solidFill>
                  <a:srgbClr val="006600"/>
                </a:solidFill>
              </a:rPr>
              <a:t>.</a:t>
            </a:r>
          </a:p>
          <a:p>
            <a:pPr>
              <a:buFont typeface="Wingdings 2" pitchFamily="18" charset="2"/>
              <a:buNone/>
            </a:pPr>
            <a:r>
              <a:rPr lang="en-US" sz="2600" b="1" dirty="0"/>
              <a:t> </a:t>
            </a:r>
            <a:r>
              <a:rPr lang="en-US" sz="2600" b="1" dirty="0">
                <a:solidFill>
                  <a:srgbClr val="3333FF"/>
                </a:solidFill>
              </a:rPr>
              <a:t>The ability to perform a task in a situation which has never been encountered before </a:t>
            </a:r>
            <a:r>
              <a:rPr lang="en-US" sz="2800" b="1" dirty="0">
                <a:solidFill>
                  <a:srgbClr val="FF1B1B"/>
                </a:solidFill>
              </a:rPr>
              <a:t>(Learning = Generalization)</a:t>
            </a:r>
          </a:p>
        </p:txBody>
      </p:sp>
      <p:sp>
        <p:nvSpPr>
          <p:cNvPr id="6"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82628" tIns="41315" rIns="82628" bIns="41315" anchor="ctr"/>
          <a:lstStyle/>
          <a:p>
            <a:pPr algn="ctr"/>
            <a:r>
              <a:rPr lang="en-US" sz="3600" b="1" dirty="0" smtClean="0">
                <a:solidFill>
                  <a:srgbClr val="FF0000"/>
                </a:solidFill>
              </a:rPr>
              <a:t>Definition: Machine Learning!</a:t>
            </a:r>
            <a:endParaRPr lang="en-US" sz="3600" b="1" dirty="0">
              <a:solidFill>
                <a:srgbClr val="FF0000"/>
              </a:solidFill>
            </a:endParaRPr>
          </a:p>
        </p:txBody>
      </p:sp>
    </p:spTree>
    <p:extLst>
      <p:ext uri="{BB962C8B-B14F-4D97-AF65-F5344CB8AC3E}">
        <p14:creationId xmlns:p14="http://schemas.microsoft.com/office/powerpoint/2010/main" val="17351333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p:txBody>
          <a:bodyPr/>
          <a:lstStyle/>
          <a:p>
            <a:r>
              <a:rPr lang="en-US" dirty="0" smtClean="0"/>
              <a:t>A single matrix that shows all the relevant metrics of our results</a:t>
            </a:r>
          </a:p>
          <a:p>
            <a:pPr lvl="1"/>
            <a:r>
              <a:rPr lang="en-US" dirty="0"/>
              <a:t>T</a:t>
            </a:r>
            <a:r>
              <a:rPr lang="en-US" dirty="0" smtClean="0"/>
              <a:t>rue positives</a:t>
            </a:r>
          </a:p>
          <a:p>
            <a:pPr lvl="1"/>
            <a:r>
              <a:rPr lang="en-US" dirty="0"/>
              <a:t>F</a:t>
            </a:r>
            <a:r>
              <a:rPr lang="en-US" dirty="0" smtClean="0"/>
              <a:t>alse positives</a:t>
            </a:r>
          </a:p>
          <a:p>
            <a:pPr lvl="1"/>
            <a:r>
              <a:rPr lang="en-US" dirty="0"/>
              <a:t>T</a:t>
            </a:r>
            <a:r>
              <a:rPr lang="en-US" dirty="0" smtClean="0"/>
              <a:t>rue negatives</a:t>
            </a:r>
          </a:p>
          <a:p>
            <a:pPr lvl="1"/>
            <a:r>
              <a:rPr lang="en-US" dirty="0"/>
              <a:t>F</a:t>
            </a:r>
            <a:r>
              <a:rPr lang="en-US" dirty="0" smtClean="0"/>
              <a:t>alse negatives</a:t>
            </a:r>
          </a:p>
          <a:p>
            <a:r>
              <a:rPr lang="en-US" dirty="0" err="1"/>
              <a:t>confusionMatrix</a:t>
            </a:r>
            <a:r>
              <a:rPr lang="en-US" dirty="0"/>
              <a:t>(data=</a:t>
            </a:r>
            <a:r>
              <a:rPr lang="en-US" dirty="0" err="1"/>
              <a:t>pred</a:t>
            </a:r>
            <a:r>
              <a:rPr lang="en-US" dirty="0"/>
              <a:t>, </a:t>
            </a:r>
            <a:r>
              <a:rPr lang="en-US" dirty="0" err="1"/>
              <a:t>testing$Class</a:t>
            </a:r>
            <a:r>
              <a:rPr lang="en-US" dirty="0"/>
              <a:t>)</a:t>
            </a:r>
          </a:p>
        </p:txBody>
      </p:sp>
    </p:spTree>
    <p:extLst>
      <p:ext uri="{BB962C8B-B14F-4D97-AF65-F5344CB8AC3E}">
        <p14:creationId xmlns:p14="http://schemas.microsoft.com/office/powerpoint/2010/main" val="13822742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2"/>
          <p:cNvSpPr>
            <a:spLocks noGrp="1" noChangeArrowheads="1"/>
          </p:cNvSpPr>
          <p:nvPr>
            <p:ph type="title"/>
          </p:nvPr>
        </p:nvSpPr>
        <p:spPr>
          <a:xfrm>
            <a:off x="457200" y="-76200"/>
            <a:ext cx="8229600" cy="1371600"/>
          </a:xfrm>
        </p:spPr>
        <p:txBody>
          <a:bodyPr/>
          <a:lstStyle/>
          <a:p>
            <a:pPr eaLnBrk="1" hangingPunct="1"/>
            <a:r>
              <a:rPr lang="en-US" dirty="0" smtClean="0"/>
              <a:t>Overview of Learning</a:t>
            </a:r>
            <a:endParaRPr lang="en-US" dirty="0"/>
          </a:p>
        </p:txBody>
      </p:sp>
      <p:sp>
        <p:nvSpPr>
          <p:cNvPr id="9" name="Rectangle 3"/>
          <p:cNvSpPr txBox="1">
            <a:spLocks noChangeArrowheads="1"/>
          </p:cNvSpPr>
          <p:nvPr/>
        </p:nvSpPr>
        <p:spPr bwMode="auto">
          <a:xfrm rot="5400000">
            <a:off x="-1828800" y="3810000"/>
            <a:ext cx="40386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What is Being </a:t>
            </a:r>
            <a:r>
              <a:rPr lang="en-US" sz="2800" kern="0" dirty="0">
                <a:latin typeface="+mn-lt"/>
                <a:cs typeface="+mn-cs"/>
              </a:rPr>
              <a:t>L</a:t>
            </a:r>
            <a:r>
              <a:rPr kumimoji="0" lang="en-US" sz="2800" b="0" i="0" u="none" strike="noStrike" kern="0" cap="none" spc="0" normalizeH="0" baseline="0" noProof="0" dirty="0" smtClean="0">
                <a:ln>
                  <a:noFill/>
                </a:ln>
                <a:solidFill>
                  <a:schemeClr val="tx1"/>
                </a:solidFill>
                <a:effectLst/>
                <a:uLnTx/>
                <a:uFillTx/>
                <a:latin typeface="+mn-lt"/>
                <a:ea typeface="+mn-ea"/>
                <a:cs typeface="+mn-cs"/>
              </a:rPr>
              <a:t>earned?</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0" name="Table 9"/>
          <p:cNvGraphicFramePr>
            <a:graphicFrameLocks noGrp="1"/>
          </p:cNvGraphicFramePr>
          <p:nvPr>
            <p:extLst/>
          </p:nvPr>
        </p:nvGraphicFramePr>
        <p:xfrm>
          <a:off x="685801" y="2590800"/>
          <a:ext cx="5943600" cy="2103120"/>
        </p:xfrm>
        <a:graphic>
          <a:graphicData uri="http://schemas.openxmlformats.org/drawingml/2006/table">
            <a:tbl>
              <a:tblPr firstRow="1" firstCol="1">
                <a:tableStyleId>{5C22544A-7EE6-4342-B048-85BDC9FD1C3A}</a:tableStyleId>
              </a:tblPr>
              <a:tblGrid>
                <a:gridCol w="1904999"/>
                <a:gridCol w="2362200"/>
                <a:gridCol w="1676401"/>
              </a:tblGrid>
              <a:tr h="370840">
                <a:tc>
                  <a:txBody>
                    <a:bodyPr/>
                    <a:lstStyle/>
                    <a:p>
                      <a:endParaRPr lang="en-US" sz="2400" dirty="0"/>
                    </a:p>
                  </a:txBody>
                  <a:tcPr/>
                </a:tc>
                <a:tc>
                  <a:txBody>
                    <a:bodyPr/>
                    <a:lstStyle/>
                    <a:p>
                      <a:r>
                        <a:rPr lang="en-US" sz="2400" dirty="0" smtClean="0"/>
                        <a:t>Labeled</a:t>
                      </a:r>
                    </a:p>
                    <a:p>
                      <a:r>
                        <a:rPr lang="en-US" sz="2400" dirty="0" smtClean="0"/>
                        <a:t>Examples</a:t>
                      </a:r>
                      <a:endParaRPr lang="en-US" sz="2400" dirty="0"/>
                    </a:p>
                  </a:txBody>
                  <a:tcPr/>
                </a:tc>
                <a:tc>
                  <a:txBody>
                    <a:bodyPr/>
                    <a:lstStyle/>
                    <a:p>
                      <a:r>
                        <a:rPr lang="en-US" sz="2400" dirty="0" smtClean="0"/>
                        <a:t>Nothing</a:t>
                      </a:r>
                      <a:endParaRPr lang="en-US" sz="2400" dirty="0"/>
                    </a:p>
                  </a:txBody>
                  <a:tcPr/>
                </a:tc>
              </a:tr>
              <a:tr h="370840">
                <a:tc>
                  <a:txBody>
                    <a:bodyPr/>
                    <a:lstStyle/>
                    <a:p>
                      <a:pPr algn="r"/>
                      <a:r>
                        <a:rPr lang="en-US" sz="2400" dirty="0" smtClean="0"/>
                        <a:t>Discrete </a:t>
                      </a:r>
                    </a:p>
                    <a:p>
                      <a:pPr algn="r"/>
                      <a:r>
                        <a:rPr lang="en-US" sz="2400" dirty="0" smtClean="0"/>
                        <a:t>classes</a:t>
                      </a:r>
                      <a:endParaRPr lang="en-US" sz="2400" dirty="0"/>
                    </a:p>
                  </a:txBody>
                  <a:tcPr/>
                </a:tc>
                <a:tc>
                  <a:txBody>
                    <a:bodyPr/>
                    <a:lstStyle/>
                    <a:p>
                      <a:r>
                        <a:rPr lang="en-US" sz="2400" dirty="0" smtClean="0"/>
                        <a:t>Classification</a:t>
                      </a:r>
                      <a:endParaRPr lang="en-US" sz="2400" dirty="0"/>
                    </a:p>
                  </a:txBody>
                  <a:tcPr/>
                </a:tc>
                <a:tc>
                  <a:txBody>
                    <a:bodyPr/>
                    <a:lstStyle/>
                    <a:p>
                      <a:r>
                        <a:rPr lang="en-US" sz="2400" dirty="0" smtClean="0"/>
                        <a:t>Clustering</a:t>
                      </a:r>
                    </a:p>
                  </a:txBody>
                  <a:tcPr/>
                </a:tc>
              </a:tr>
              <a:tr h="370840">
                <a:tc>
                  <a:txBody>
                    <a:bodyPr/>
                    <a:lstStyle/>
                    <a:p>
                      <a:pPr algn="r"/>
                      <a:r>
                        <a:rPr lang="en-US" sz="2400" dirty="0" smtClean="0"/>
                        <a:t>Continuous</a:t>
                      </a:r>
                      <a:endParaRPr lang="en-US" sz="2400" dirty="0"/>
                    </a:p>
                  </a:txBody>
                  <a:tcPr/>
                </a:tc>
                <a:tc>
                  <a:txBody>
                    <a:bodyPr/>
                    <a:lstStyle/>
                    <a:p>
                      <a:r>
                        <a:rPr lang="en-US" sz="2400" dirty="0" smtClean="0"/>
                        <a:t>Regression</a:t>
                      </a:r>
                      <a:endParaRPr lang="en-US" sz="2400" dirty="0"/>
                    </a:p>
                  </a:txBody>
                  <a:tcPr/>
                </a:tc>
                <a:tc>
                  <a:txBody>
                    <a:bodyPr/>
                    <a:lstStyle/>
                    <a:p>
                      <a:endParaRPr lang="en-US" sz="2400" dirty="0" smtClean="0"/>
                    </a:p>
                  </a:txBody>
                  <a:tcPr/>
                </a:tc>
              </a:tr>
            </a:tbl>
          </a:graphicData>
        </a:graphic>
      </p:graphicFrame>
      <p:sp>
        <p:nvSpPr>
          <p:cNvPr id="5" name="TextBox 4"/>
          <p:cNvSpPr txBox="1"/>
          <p:nvPr/>
        </p:nvSpPr>
        <p:spPr>
          <a:xfrm>
            <a:off x="3491345" y="5082616"/>
            <a:ext cx="3857106" cy="1015663"/>
          </a:xfrm>
          <a:prstGeom prst="rect">
            <a:avLst/>
          </a:prstGeom>
          <a:noFill/>
        </p:spPr>
        <p:txBody>
          <a:bodyPr wrap="square" rtlCol="0">
            <a:spAutoFit/>
          </a:bodyPr>
          <a:lstStyle/>
          <a:p>
            <a:r>
              <a:rPr lang="en-US" sz="2000" dirty="0" smtClean="0"/>
              <a:t>So far, we considered methods that perform classification. Now, let us consider clustering algorithms</a:t>
            </a:r>
            <a:endParaRPr lang="en-US" sz="2000" dirty="0"/>
          </a:p>
        </p:txBody>
      </p:sp>
    </p:spTree>
    <p:extLst>
      <p:ext uri="{BB962C8B-B14F-4D97-AF65-F5344CB8AC3E}">
        <p14:creationId xmlns:p14="http://schemas.microsoft.com/office/powerpoint/2010/main" val="19105339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52400"/>
            <a:ext cx="8229600" cy="1143000"/>
          </a:xfrm>
        </p:spPr>
        <p:txBody>
          <a:bodyPr/>
          <a:lstStyle/>
          <a:p>
            <a:r>
              <a:rPr lang="en-US" dirty="0">
                <a:solidFill>
                  <a:srgbClr val="000090"/>
                </a:solidFill>
                <a:latin typeface="Arial" charset="0"/>
              </a:rPr>
              <a:t>Clustering</a:t>
            </a:r>
          </a:p>
        </p:txBody>
      </p:sp>
      <p:sp>
        <p:nvSpPr>
          <p:cNvPr id="50179" name="Rectangle 3"/>
          <p:cNvSpPr>
            <a:spLocks noGrp="1" noChangeArrowheads="1"/>
          </p:cNvSpPr>
          <p:nvPr>
            <p:ph type="body" idx="1"/>
          </p:nvPr>
        </p:nvSpPr>
        <p:spPr>
          <a:xfrm>
            <a:off x="228600" y="1528156"/>
            <a:ext cx="8686800" cy="4525963"/>
          </a:xfrm>
        </p:spPr>
        <p:txBody>
          <a:bodyPr>
            <a:noAutofit/>
          </a:bodyPr>
          <a:lstStyle/>
          <a:p>
            <a:pPr marL="0" indent="0">
              <a:buNone/>
            </a:pPr>
            <a:r>
              <a:rPr lang="en-US" dirty="0">
                <a:solidFill>
                  <a:srgbClr val="0000FF"/>
                </a:solidFill>
                <a:latin typeface="Arial" charset="0"/>
              </a:rPr>
              <a:t>Clustering systems:</a:t>
            </a:r>
          </a:p>
          <a:p>
            <a:pPr lvl="1"/>
            <a:r>
              <a:rPr lang="en-US" sz="2400" dirty="0" smtClean="0">
                <a:latin typeface="Arial" charset="0"/>
              </a:rPr>
              <a:t>Requires data, but no labels</a:t>
            </a:r>
          </a:p>
          <a:p>
            <a:pPr lvl="1"/>
            <a:r>
              <a:rPr lang="en-US" sz="2400" dirty="0" smtClean="0">
                <a:latin typeface="Arial" charset="0"/>
              </a:rPr>
              <a:t>Detect </a:t>
            </a:r>
            <a:r>
              <a:rPr lang="en-US" sz="2400" dirty="0">
                <a:latin typeface="Arial" charset="0"/>
              </a:rPr>
              <a:t>patterns </a:t>
            </a:r>
            <a:r>
              <a:rPr lang="en-US" sz="2400" dirty="0" smtClean="0">
                <a:latin typeface="Arial" charset="0"/>
              </a:rPr>
              <a:t>e.g. in</a:t>
            </a:r>
            <a:endParaRPr lang="en-US" sz="2400" dirty="0">
              <a:latin typeface="Arial" charset="0"/>
            </a:endParaRPr>
          </a:p>
          <a:p>
            <a:pPr lvl="2"/>
            <a:r>
              <a:rPr lang="en-US" sz="2000" dirty="0" smtClean="0">
                <a:latin typeface="Arial" charset="0"/>
              </a:rPr>
              <a:t>Group </a:t>
            </a:r>
            <a:r>
              <a:rPr lang="en-US" sz="2000" dirty="0">
                <a:latin typeface="Arial" charset="0"/>
              </a:rPr>
              <a:t>emails or search results</a:t>
            </a:r>
          </a:p>
          <a:p>
            <a:pPr lvl="2"/>
            <a:r>
              <a:rPr lang="en-US" sz="2000" dirty="0" smtClean="0">
                <a:latin typeface="Arial" charset="0"/>
              </a:rPr>
              <a:t>Customer shopping patterns</a:t>
            </a:r>
            <a:endParaRPr lang="en-US" sz="2000" dirty="0">
              <a:latin typeface="Arial" charset="0"/>
            </a:endParaRPr>
          </a:p>
          <a:p>
            <a:pPr lvl="2"/>
            <a:r>
              <a:rPr lang="en-US" sz="2000" dirty="0" smtClean="0">
                <a:latin typeface="Arial" charset="0"/>
              </a:rPr>
              <a:t>Program executions (intrusion detection)</a:t>
            </a:r>
            <a:endParaRPr lang="en-US" sz="2000" dirty="0">
              <a:latin typeface="Arial" charset="0"/>
            </a:endParaRPr>
          </a:p>
          <a:p>
            <a:pPr lvl="1"/>
            <a:r>
              <a:rPr lang="en-US" sz="2400" dirty="0">
                <a:latin typeface="Arial" charset="0"/>
              </a:rPr>
              <a:t>Useful when </a:t>
            </a:r>
            <a:r>
              <a:rPr lang="en-US" sz="2400" dirty="0" smtClean="0">
                <a:latin typeface="Arial" charset="0"/>
              </a:rPr>
              <a:t>don’t </a:t>
            </a:r>
            <a:r>
              <a:rPr lang="en-US" sz="2400" dirty="0">
                <a:latin typeface="Arial" charset="0"/>
              </a:rPr>
              <a:t>know what </a:t>
            </a:r>
            <a:r>
              <a:rPr lang="en-US" sz="2400" dirty="0" smtClean="0">
                <a:latin typeface="Arial" charset="0"/>
              </a:rPr>
              <a:t>you’re </a:t>
            </a:r>
            <a:r>
              <a:rPr lang="en-US" sz="2400" dirty="0">
                <a:latin typeface="Arial" charset="0"/>
              </a:rPr>
              <a:t>looking </a:t>
            </a:r>
            <a:r>
              <a:rPr lang="en-US" sz="2400" dirty="0" smtClean="0">
                <a:latin typeface="Arial" charset="0"/>
              </a:rPr>
              <a:t>for</a:t>
            </a:r>
            <a:endParaRPr lang="en-US" sz="2400" dirty="0">
              <a:latin typeface="Arial" charset="0"/>
            </a:endParaRPr>
          </a:p>
        </p:txBody>
      </p:sp>
    </p:spTree>
    <p:extLst>
      <p:ext uri="{BB962C8B-B14F-4D97-AF65-F5344CB8AC3E}">
        <p14:creationId xmlns:p14="http://schemas.microsoft.com/office/powerpoint/2010/main" val="10674845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2084"/>
            <a:ext cx="9144000" cy="6858000"/>
          </a:xfrm>
          <a:prstGeom prst="rect">
            <a:avLst/>
          </a:prstGeom>
        </p:spPr>
      </p:pic>
      <p:sp>
        <p:nvSpPr>
          <p:cNvPr id="5" name="Rectangle 2"/>
          <p:cNvSpPr>
            <a:spLocks noGrp="1" noChangeArrowheads="1"/>
          </p:cNvSpPr>
          <p:nvPr>
            <p:ph type="title"/>
          </p:nvPr>
        </p:nvSpPr>
        <p:spPr>
          <a:xfrm>
            <a:off x="457200" y="152400"/>
            <a:ext cx="8229600" cy="1143000"/>
          </a:xfrm>
        </p:spPr>
        <p:txBody>
          <a:bodyPr/>
          <a:lstStyle/>
          <a:p>
            <a:r>
              <a:rPr lang="en-US" dirty="0">
                <a:latin typeface="Arial" charset="0"/>
              </a:rPr>
              <a:t>Clustering</a:t>
            </a:r>
          </a:p>
        </p:txBody>
      </p:sp>
      <p:sp>
        <p:nvSpPr>
          <p:cNvPr id="6" name="Rectangle 3"/>
          <p:cNvSpPr txBox="1">
            <a:spLocks noChangeArrowheads="1"/>
          </p:cNvSpPr>
          <p:nvPr/>
        </p:nvSpPr>
        <p:spPr>
          <a:xfrm>
            <a:off x="457200" y="1295400"/>
            <a:ext cx="8229600" cy="43434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pPr>
            <a:r>
              <a:rPr lang="en-US" sz="2400" smtClean="0">
                <a:solidFill>
                  <a:srgbClr val="000090"/>
                </a:solidFill>
                <a:latin typeface="Arial" charset="0"/>
              </a:rPr>
              <a:t>Basic idea: </a:t>
            </a:r>
            <a:r>
              <a:rPr lang="en-US" sz="2400" smtClean="0">
                <a:latin typeface="Arial" charset="0"/>
              </a:rPr>
              <a:t>group together similar instances</a:t>
            </a:r>
          </a:p>
          <a:p>
            <a:pPr>
              <a:lnSpc>
                <a:spcPct val="80000"/>
              </a:lnSpc>
            </a:pPr>
            <a:r>
              <a:rPr lang="en-US" sz="2400" smtClean="0">
                <a:solidFill>
                  <a:srgbClr val="000090"/>
                </a:solidFill>
                <a:latin typeface="Arial" charset="0"/>
              </a:rPr>
              <a:t>Example: </a:t>
            </a:r>
            <a:r>
              <a:rPr lang="en-US" sz="2400" smtClean="0">
                <a:latin typeface="Arial" charset="0"/>
              </a:rPr>
              <a:t>2D point patterns</a:t>
            </a: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r>
              <a:rPr lang="en-US" sz="2400" smtClean="0">
                <a:solidFill>
                  <a:srgbClr val="000090"/>
                </a:solidFill>
                <a:latin typeface="Arial" charset="0"/>
              </a:rPr>
              <a:t>What could </a:t>
            </a:r>
            <a:r>
              <a:rPr lang="ja-JP" altLang="en-US" sz="2400" smtClean="0">
                <a:solidFill>
                  <a:srgbClr val="000090"/>
                </a:solidFill>
                <a:latin typeface="Arial" charset="0"/>
              </a:rPr>
              <a:t>“</a:t>
            </a:r>
            <a:r>
              <a:rPr lang="en-US" sz="2400" smtClean="0">
                <a:solidFill>
                  <a:srgbClr val="000090"/>
                </a:solidFill>
                <a:latin typeface="Arial" charset="0"/>
              </a:rPr>
              <a:t>similar</a:t>
            </a:r>
            <a:r>
              <a:rPr lang="ja-JP" altLang="en-US" sz="2400" smtClean="0">
                <a:solidFill>
                  <a:srgbClr val="000090"/>
                </a:solidFill>
                <a:latin typeface="Arial" charset="0"/>
              </a:rPr>
              <a:t>”</a:t>
            </a:r>
            <a:r>
              <a:rPr lang="en-US" sz="2400" smtClean="0">
                <a:solidFill>
                  <a:srgbClr val="000090"/>
                </a:solidFill>
                <a:latin typeface="Arial" charset="0"/>
              </a:rPr>
              <a:t> mean?</a:t>
            </a:r>
          </a:p>
          <a:p>
            <a:pPr lvl="1">
              <a:lnSpc>
                <a:spcPct val="80000"/>
              </a:lnSpc>
            </a:pPr>
            <a:r>
              <a:rPr lang="en-US" sz="2000" smtClean="0">
                <a:latin typeface="Arial" charset="0"/>
              </a:rPr>
              <a:t>One option: small (squared) Euclidean distance</a:t>
            </a:r>
            <a:endParaRPr lang="en-US" sz="2000" dirty="0">
              <a:latin typeface="Arial" charset="0"/>
            </a:endParaRPr>
          </a:p>
        </p:txBody>
      </p:sp>
      <p:pic>
        <p:nvPicPr>
          <p:cNvPr id="7" name="Picture 4" descr="txp_fig"/>
          <p:cNvPicPr>
            <a:picLocks noChangeAspect="1" noChangeArrowheads="1"/>
          </p:cNvPicPr>
          <p:nvPr>
            <p:custDataLst>
              <p:tags r:id="rId1"/>
            </p:custDataLst>
          </p:nvPr>
        </p:nvPicPr>
        <p:blipFill>
          <a:blip r:embed="rId6" cstate="screen">
            <a:extLst>
              <a:ext uri="{28A0092B-C50C-407E-A947-70E740481C1C}">
                <a14:useLocalDpi xmlns:a14="http://schemas.microsoft.com/office/drawing/2010/main"/>
              </a:ext>
            </a:extLst>
          </a:blip>
          <a:srcRect/>
          <a:stretch>
            <a:fillRect/>
          </a:stretch>
        </p:blipFill>
        <p:spPr bwMode="auto">
          <a:xfrm>
            <a:off x="1447800" y="5638800"/>
            <a:ext cx="6807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5"/>
          <p:cNvSpPr>
            <a:spLocks noChangeArrowheads="1"/>
          </p:cNvSpPr>
          <p:nvPr/>
        </p:nvSpPr>
        <p:spPr bwMode="auto">
          <a:xfrm>
            <a:off x="13716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 name="Oval 6"/>
          <p:cNvSpPr>
            <a:spLocks noChangeArrowheads="1"/>
          </p:cNvSpPr>
          <p:nvPr/>
        </p:nvSpPr>
        <p:spPr bwMode="auto">
          <a:xfrm>
            <a:off x="1371600" y="3276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 name="Oval 7"/>
          <p:cNvSpPr>
            <a:spLocks noChangeArrowheads="1"/>
          </p:cNvSpPr>
          <p:nvPr/>
        </p:nvSpPr>
        <p:spPr bwMode="auto">
          <a:xfrm>
            <a:off x="16764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 name="Oval 8"/>
          <p:cNvSpPr>
            <a:spLocks noChangeArrowheads="1"/>
          </p:cNvSpPr>
          <p:nvPr/>
        </p:nvSpPr>
        <p:spPr bwMode="auto">
          <a:xfrm>
            <a:off x="25908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Oval 9"/>
          <p:cNvSpPr>
            <a:spLocks noChangeArrowheads="1"/>
          </p:cNvSpPr>
          <p:nvPr/>
        </p:nvSpPr>
        <p:spPr bwMode="auto">
          <a:xfrm>
            <a:off x="2438400" y="4038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10"/>
          <p:cNvSpPr>
            <a:spLocks noChangeArrowheads="1"/>
          </p:cNvSpPr>
          <p:nvPr/>
        </p:nvSpPr>
        <p:spPr bwMode="auto">
          <a:xfrm>
            <a:off x="2971800" y="4038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1"/>
          <p:cNvSpPr>
            <a:spLocks noChangeArrowheads="1"/>
          </p:cNvSpPr>
          <p:nvPr/>
        </p:nvSpPr>
        <p:spPr bwMode="auto">
          <a:xfrm>
            <a:off x="50292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2"/>
          <p:cNvSpPr>
            <a:spLocks noChangeArrowheads="1"/>
          </p:cNvSpPr>
          <p:nvPr/>
        </p:nvSpPr>
        <p:spPr bwMode="auto">
          <a:xfrm>
            <a:off x="52578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 name="Oval 13"/>
          <p:cNvSpPr>
            <a:spLocks noChangeArrowheads="1"/>
          </p:cNvSpPr>
          <p:nvPr/>
        </p:nvSpPr>
        <p:spPr bwMode="auto">
          <a:xfrm>
            <a:off x="55626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4"/>
          <p:cNvSpPr>
            <a:spLocks noChangeArrowheads="1"/>
          </p:cNvSpPr>
          <p:nvPr/>
        </p:nvSpPr>
        <p:spPr bwMode="auto">
          <a:xfrm>
            <a:off x="58674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8" name="Oval 15"/>
          <p:cNvSpPr>
            <a:spLocks noChangeArrowheads="1"/>
          </p:cNvSpPr>
          <p:nvPr/>
        </p:nvSpPr>
        <p:spPr bwMode="auto">
          <a:xfrm>
            <a:off x="61722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Oval 16"/>
          <p:cNvSpPr>
            <a:spLocks noChangeArrowheads="1"/>
          </p:cNvSpPr>
          <p:nvPr/>
        </p:nvSpPr>
        <p:spPr bwMode="auto">
          <a:xfrm>
            <a:off x="64770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 name="Oval 17"/>
          <p:cNvSpPr>
            <a:spLocks noChangeArrowheads="1"/>
          </p:cNvSpPr>
          <p:nvPr/>
        </p:nvSpPr>
        <p:spPr bwMode="auto">
          <a:xfrm>
            <a:off x="67056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Oval 18"/>
          <p:cNvSpPr>
            <a:spLocks noChangeArrowheads="1"/>
          </p:cNvSpPr>
          <p:nvPr/>
        </p:nvSpPr>
        <p:spPr bwMode="auto">
          <a:xfrm>
            <a:off x="7010400" y="3048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2" name="Oval 19"/>
          <p:cNvSpPr>
            <a:spLocks noChangeArrowheads="1"/>
          </p:cNvSpPr>
          <p:nvPr/>
        </p:nvSpPr>
        <p:spPr bwMode="auto">
          <a:xfrm>
            <a:off x="73152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 name="Oval 20"/>
          <p:cNvSpPr>
            <a:spLocks noChangeArrowheads="1"/>
          </p:cNvSpPr>
          <p:nvPr/>
        </p:nvSpPr>
        <p:spPr bwMode="auto">
          <a:xfrm>
            <a:off x="76200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 name="Oval 21"/>
          <p:cNvSpPr>
            <a:spLocks noChangeArrowheads="1"/>
          </p:cNvSpPr>
          <p:nvPr/>
        </p:nvSpPr>
        <p:spPr bwMode="auto">
          <a:xfrm>
            <a:off x="50292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 name="Oval 22"/>
          <p:cNvSpPr>
            <a:spLocks noChangeArrowheads="1"/>
          </p:cNvSpPr>
          <p:nvPr/>
        </p:nvSpPr>
        <p:spPr bwMode="auto">
          <a:xfrm>
            <a:off x="53340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 name="Oval 23"/>
          <p:cNvSpPr>
            <a:spLocks noChangeArrowheads="1"/>
          </p:cNvSpPr>
          <p:nvPr/>
        </p:nvSpPr>
        <p:spPr bwMode="auto">
          <a:xfrm>
            <a:off x="55626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Oval 24"/>
          <p:cNvSpPr>
            <a:spLocks noChangeArrowheads="1"/>
          </p:cNvSpPr>
          <p:nvPr/>
        </p:nvSpPr>
        <p:spPr bwMode="auto">
          <a:xfrm>
            <a:off x="58674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 name="Oval 25"/>
          <p:cNvSpPr>
            <a:spLocks noChangeArrowheads="1"/>
          </p:cNvSpPr>
          <p:nvPr/>
        </p:nvSpPr>
        <p:spPr bwMode="auto">
          <a:xfrm>
            <a:off x="61722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 name="Oval 26"/>
          <p:cNvSpPr>
            <a:spLocks noChangeArrowheads="1"/>
          </p:cNvSpPr>
          <p:nvPr/>
        </p:nvSpPr>
        <p:spPr bwMode="auto">
          <a:xfrm>
            <a:off x="64770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 name="Oval 27"/>
          <p:cNvSpPr>
            <a:spLocks noChangeArrowheads="1"/>
          </p:cNvSpPr>
          <p:nvPr/>
        </p:nvSpPr>
        <p:spPr bwMode="auto">
          <a:xfrm>
            <a:off x="6781800" y="3657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 name="Oval 28"/>
          <p:cNvSpPr>
            <a:spLocks noChangeArrowheads="1"/>
          </p:cNvSpPr>
          <p:nvPr/>
        </p:nvSpPr>
        <p:spPr bwMode="auto">
          <a:xfrm>
            <a:off x="70104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 name="Oval 29"/>
          <p:cNvSpPr>
            <a:spLocks noChangeArrowheads="1"/>
          </p:cNvSpPr>
          <p:nvPr/>
        </p:nvSpPr>
        <p:spPr bwMode="auto">
          <a:xfrm>
            <a:off x="73152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 name="Oval 30"/>
          <p:cNvSpPr>
            <a:spLocks noChangeArrowheads="1"/>
          </p:cNvSpPr>
          <p:nvPr/>
        </p:nvSpPr>
        <p:spPr bwMode="auto">
          <a:xfrm>
            <a:off x="76200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 name="Oval 31"/>
          <p:cNvSpPr>
            <a:spLocks noChangeArrowheads="1"/>
          </p:cNvSpPr>
          <p:nvPr/>
        </p:nvSpPr>
        <p:spPr bwMode="auto">
          <a:xfrm>
            <a:off x="29718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 name="Oval 32"/>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111187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76200"/>
            <a:ext cx="8229600" cy="1143000"/>
          </a:xfrm>
        </p:spPr>
        <p:txBody>
          <a:bodyPr/>
          <a:lstStyle/>
          <a:p>
            <a:r>
              <a:rPr lang="en-US" dirty="0" smtClean="0">
                <a:latin typeface="Arial" charset="0"/>
              </a:rPr>
              <a:t>K-Means: Algorithm</a:t>
            </a:r>
            <a:endParaRPr lang="en-US" dirty="0">
              <a:latin typeface="Arial" charset="0"/>
            </a:endParaRPr>
          </a:p>
        </p:txBody>
      </p:sp>
      <p:sp>
        <p:nvSpPr>
          <p:cNvPr id="6" name="Rectangle 3"/>
          <p:cNvSpPr txBox="1">
            <a:spLocks noChangeArrowheads="1"/>
          </p:cNvSpPr>
          <p:nvPr/>
        </p:nvSpPr>
        <p:spPr>
          <a:xfrm>
            <a:off x="0" y="1371600"/>
            <a:ext cx="8991600" cy="49530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pPr>
            <a:r>
              <a:rPr lang="en-US" dirty="0" smtClean="0">
                <a:latin typeface="Arial" charset="0"/>
              </a:rPr>
              <a:t>An iterative clustering algorithm</a:t>
            </a:r>
          </a:p>
          <a:p>
            <a:pPr lvl="1">
              <a:lnSpc>
                <a:spcPct val="80000"/>
              </a:lnSpc>
            </a:pPr>
            <a:r>
              <a:rPr lang="en-US" dirty="0" smtClean="0">
                <a:latin typeface="Arial" charset="0"/>
              </a:rPr>
              <a:t>Pick K random points as cluster centers (means)</a:t>
            </a:r>
          </a:p>
          <a:p>
            <a:pPr lvl="1">
              <a:lnSpc>
                <a:spcPct val="80000"/>
              </a:lnSpc>
            </a:pPr>
            <a:r>
              <a:rPr lang="en-US" dirty="0" smtClean="0">
                <a:latin typeface="Arial" charset="0"/>
              </a:rPr>
              <a:t>Alternate:</a:t>
            </a:r>
          </a:p>
          <a:p>
            <a:pPr lvl="2">
              <a:lnSpc>
                <a:spcPct val="80000"/>
              </a:lnSpc>
            </a:pPr>
            <a:r>
              <a:rPr lang="en-US" dirty="0" smtClean="0">
                <a:latin typeface="Arial" charset="0"/>
              </a:rPr>
              <a:t>Assign data instances to closest cluster center</a:t>
            </a:r>
          </a:p>
          <a:p>
            <a:pPr lvl="2">
              <a:lnSpc>
                <a:spcPct val="80000"/>
              </a:lnSpc>
            </a:pPr>
            <a:r>
              <a:rPr lang="en-US" dirty="0" smtClean="0">
                <a:latin typeface="Arial" charset="0"/>
              </a:rPr>
              <a:t>Change the cluster center to the average of its assigned points</a:t>
            </a:r>
          </a:p>
          <a:p>
            <a:pPr lvl="1">
              <a:lnSpc>
                <a:spcPct val="80000"/>
              </a:lnSpc>
            </a:pPr>
            <a:r>
              <a:rPr lang="en-US" dirty="0" smtClean="0">
                <a:latin typeface="Arial" charset="0"/>
              </a:rPr>
              <a:t>Stop when no points</a:t>
            </a:r>
            <a:r>
              <a:rPr lang="ja-JP" altLang="en-US" dirty="0" smtClean="0">
                <a:latin typeface="Arial" charset="0"/>
              </a:rPr>
              <a:t>’</a:t>
            </a:r>
            <a:r>
              <a:rPr lang="en-US" dirty="0" smtClean="0">
                <a:latin typeface="Arial" charset="0"/>
              </a:rPr>
              <a:t> assignments change</a:t>
            </a:r>
            <a:endParaRPr lang="en-US" dirty="0">
              <a:latin typeface="Arial" charset="0"/>
            </a:endParaRPr>
          </a:p>
        </p:txBody>
      </p:sp>
    </p:spTree>
    <p:extLst>
      <p:ext uri="{BB962C8B-B14F-4D97-AF65-F5344CB8AC3E}">
        <p14:creationId xmlns:p14="http://schemas.microsoft.com/office/powerpoint/2010/main" val="18578614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5"/>
          <p:cNvSpPr>
            <a:spLocks noGrp="1"/>
          </p:cNvSpPr>
          <p:nvPr>
            <p:ph type="title"/>
          </p:nvPr>
        </p:nvSpPr>
        <p:spPr>
          <a:xfrm>
            <a:off x="457200" y="274638"/>
            <a:ext cx="8229600" cy="1143000"/>
          </a:xfrm>
        </p:spPr>
        <p:txBody>
          <a:bodyPr/>
          <a:lstStyle/>
          <a:p>
            <a:r>
              <a:rPr lang="en-US" dirty="0" smtClean="0"/>
              <a:t>K-means clustering: Example</a:t>
            </a:r>
            <a:endParaRPr lang="en-US" dirty="0"/>
          </a:p>
        </p:txBody>
      </p:sp>
      <p:sp>
        <p:nvSpPr>
          <p:cNvPr id="6" name="Content Placeholder 6"/>
          <p:cNvSpPr>
            <a:spLocks noGrp="1"/>
          </p:cNvSpPr>
          <p:nvPr>
            <p:ph idx="1"/>
          </p:nvPr>
        </p:nvSpPr>
        <p:spPr>
          <a:xfrm>
            <a:off x="5334000" y="1828800"/>
            <a:ext cx="3352800" cy="4297363"/>
          </a:xfrm>
        </p:spPr>
        <p:txBody>
          <a:bodyPr/>
          <a:lstStyle/>
          <a:p>
            <a:pPr marL="342900" lvl="1" indent="-342900">
              <a:buFont typeface="Arial"/>
              <a:buChar char="•"/>
            </a:pPr>
            <a:r>
              <a:rPr lang="en-US" dirty="0">
                <a:solidFill>
                  <a:srgbClr val="000090"/>
                </a:solidFill>
                <a:latin typeface="Arial" charset="0"/>
              </a:rPr>
              <a:t>Pick K random points as cluster centers (means)</a:t>
            </a:r>
          </a:p>
          <a:p>
            <a:endParaRPr lang="en-US" dirty="0"/>
          </a:p>
        </p:txBody>
      </p:sp>
      <p:pic>
        <p:nvPicPr>
          <p:cNvPr id="7" name="Picture 2" descr="http://research.microsoft.com/en-us/um/people/cmbishop/prml/prmlfigs-jpg/Figure9.1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002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375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a:xfrm>
            <a:off x="5410200" y="1676400"/>
            <a:ext cx="3733800" cy="4449763"/>
          </a:xfrm>
        </p:spPr>
        <p:txBody>
          <a:bodyPr/>
          <a:lstStyle/>
          <a:p>
            <a:pPr marL="0" lvl="2" indent="0">
              <a:buNone/>
            </a:pPr>
            <a:r>
              <a:rPr lang="en-US" dirty="0" smtClean="0">
                <a:latin typeface="Arial" charset="0"/>
              </a:rPr>
              <a:t>Iterative Step 1</a:t>
            </a:r>
          </a:p>
          <a:p>
            <a:pPr marL="342900" lvl="2" indent="-342900"/>
            <a:r>
              <a:rPr lang="en-US" dirty="0" smtClean="0">
                <a:latin typeface="Arial" charset="0"/>
              </a:rPr>
              <a:t>Assign </a:t>
            </a:r>
            <a:r>
              <a:rPr lang="en-US" dirty="0">
                <a:latin typeface="Arial" charset="0"/>
              </a:rPr>
              <a:t>data instances to closest cluster center</a:t>
            </a:r>
          </a:p>
          <a:p>
            <a:pPr marL="0" indent="0">
              <a:buNone/>
            </a:pPr>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66</a:t>
            </a:fld>
            <a:endParaRPr lang="en-US"/>
          </a:p>
        </p:txBody>
      </p:sp>
      <p:pic>
        <p:nvPicPr>
          <p:cNvPr id="2050" name="Picture 2" descr="http://research.microsoft.com/en-us/um/people/cmbishop/prml/prmlfigs-jpg/Figure9.1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1961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67</a:t>
            </a:fld>
            <a:endParaRPr lang="en-US"/>
          </a:p>
        </p:txBody>
      </p:sp>
      <p:pic>
        <p:nvPicPr>
          <p:cNvPr id="7170" name="Picture 2" descr="http://research.microsoft.com/en-us/um/people/cmbishop/prml/prmlfigs-jpg/Figure9.1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1536469"/>
            <a:ext cx="5076825" cy="507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6"/>
          <p:cNvSpPr>
            <a:spLocks noGrp="1"/>
          </p:cNvSpPr>
          <p:nvPr>
            <p:ph idx="1"/>
          </p:nvPr>
        </p:nvSpPr>
        <p:spPr>
          <a:xfrm>
            <a:off x="5181600" y="1536470"/>
            <a:ext cx="3810000" cy="4589694"/>
          </a:xfrm>
        </p:spPr>
        <p:txBody>
          <a:bodyPr/>
          <a:lstStyle/>
          <a:p>
            <a:pPr marL="0" lvl="2" indent="0">
              <a:buNone/>
            </a:pPr>
            <a:r>
              <a:rPr lang="en-US" dirty="0" smtClean="0">
                <a:latin typeface="Arial" charset="0"/>
              </a:rPr>
              <a:t>Iterative Step 2</a:t>
            </a:r>
          </a:p>
          <a:p>
            <a:pPr marL="342900" lvl="2" indent="-342900"/>
            <a:r>
              <a:rPr lang="en-US" dirty="0" smtClean="0">
                <a:latin typeface="Arial" charset="0"/>
              </a:rPr>
              <a:t>Change the cluster center to the average of the assigned points</a:t>
            </a:r>
          </a:p>
          <a:p>
            <a:pPr marL="0" indent="0">
              <a:buNone/>
            </a:pPr>
            <a:endParaRPr lang="en-US" dirty="0"/>
          </a:p>
        </p:txBody>
      </p:sp>
    </p:spTree>
    <p:extLst>
      <p:ext uri="{BB962C8B-B14F-4D97-AF65-F5344CB8AC3E}">
        <p14:creationId xmlns:p14="http://schemas.microsoft.com/office/powerpoint/2010/main" val="7082073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a:xfrm>
            <a:off x="5334000" y="1524000"/>
            <a:ext cx="3352800" cy="4602163"/>
          </a:xfrm>
        </p:spPr>
        <p:txBody>
          <a:bodyPr/>
          <a:lstStyle/>
          <a:p>
            <a:r>
              <a:rPr lang="en-US" dirty="0" smtClean="0"/>
              <a:t>Repeat until convergence</a:t>
            </a:r>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68</a:t>
            </a:fld>
            <a:endParaRPr lang="en-US"/>
          </a:p>
        </p:txBody>
      </p:sp>
      <p:pic>
        <p:nvPicPr>
          <p:cNvPr id="6146" name="Picture 2" descr="http://research.microsoft.com/en-us/um/people/cmbishop/prml/prmlfigs-jpg/Figure9.1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3" y="15240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3553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69</a:t>
            </a:fld>
            <a:endParaRPr lang="en-US"/>
          </a:p>
        </p:txBody>
      </p:sp>
      <p:pic>
        <p:nvPicPr>
          <p:cNvPr id="5122" name="Picture 2" descr="http://research.microsoft.com/en-us/um/people/cmbishop/prml/prmlfigs-jpg/Figure9.1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47923"/>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351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p:nvPr>
        </p:nvSpPr>
        <p:spPr>
          <a:xfrm>
            <a:off x="457200" y="274638"/>
            <a:ext cx="8229600" cy="1143000"/>
          </a:xfrm>
        </p:spPr>
        <p:txBody>
          <a:bodyPr>
            <a:normAutofit/>
          </a:bodyPr>
          <a:lstStyle/>
          <a:p>
            <a:r>
              <a:rPr lang="en-US" dirty="0" smtClean="0"/>
              <a:t>When to use Machine Learning?</a:t>
            </a:r>
            <a:endParaRPr lang="en-US" dirty="0"/>
          </a:p>
        </p:txBody>
      </p:sp>
      <p:sp>
        <p:nvSpPr>
          <p:cNvPr id="6" name="Content Placeholder 5"/>
          <p:cNvSpPr>
            <a:spLocks noGrp="1"/>
          </p:cNvSpPr>
          <p:nvPr>
            <p:ph idx="1"/>
          </p:nvPr>
        </p:nvSpPr>
        <p:spPr>
          <a:xfrm>
            <a:off x="457200" y="1600200"/>
            <a:ext cx="5791200" cy="4572000"/>
          </a:xfrm>
        </p:spPr>
        <p:txBody>
          <a:bodyPr>
            <a:normAutofit fontScale="85000" lnSpcReduction="20000"/>
          </a:bodyPr>
          <a:lstStyle/>
          <a:p>
            <a:r>
              <a:rPr lang="en-US" dirty="0" smtClean="0"/>
              <a:t>Human expertise is absent</a:t>
            </a:r>
          </a:p>
          <a:p>
            <a:pPr lvl="1"/>
            <a:r>
              <a:rPr lang="en-US" dirty="0" smtClean="0"/>
              <a:t>Example: navigating on mars</a:t>
            </a:r>
          </a:p>
          <a:p>
            <a:r>
              <a:rPr lang="en-US" dirty="0" smtClean="0"/>
              <a:t>Humans are unable to explain their expertise</a:t>
            </a:r>
          </a:p>
          <a:p>
            <a:pPr lvl="1"/>
            <a:r>
              <a:rPr lang="en-US" dirty="0" smtClean="0"/>
              <a:t>Example: vision, speech, language</a:t>
            </a:r>
          </a:p>
          <a:p>
            <a:r>
              <a:rPr lang="en-US" dirty="0" smtClean="0"/>
              <a:t>Requirements and data change over time</a:t>
            </a:r>
          </a:p>
          <a:p>
            <a:pPr lvl="1"/>
            <a:r>
              <a:rPr lang="en-US" dirty="0" smtClean="0"/>
              <a:t>Example: Tracking, Biometrics, Personalized fingerprint recognition</a:t>
            </a:r>
          </a:p>
          <a:p>
            <a:r>
              <a:rPr lang="en-US" dirty="0" smtClean="0"/>
              <a:t>The problem or the data size is just too large</a:t>
            </a:r>
          </a:p>
          <a:p>
            <a:pPr lvl="1"/>
            <a:r>
              <a:rPr lang="en-US" dirty="0" smtClean="0"/>
              <a:t>Example: Web Search</a:t>
            </a:r>
            <a:endParaRPr lang="en-US" dirty="0"/>
          </a:p>
        </p:txBody>
      </p:sp>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371600"/>
            <a:ext cx="2709863" cy="493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23115143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70</a:t>
            </a:fld>
            <a:endParaRPr lang="en-US"/>
          </a:p>
        </p:txBody>
      </p:sp>
      <p:pic>
        <p:nvPicPr>
          <p:cNvPr id="4098" name="Picture 2" descr="http://research.microsoft.com/en-us/um/people/cmbishop/prml/prmlfigs-jpg/Figure9.1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2150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71</a:t>
            </a:fld>
            <a:endParaRPr lang="en-US"/>
          </a:p>
        </p:txBody>
      </p:sp>
      <p:pic>
        <p:nvPicPr>
          <p:cNvPr id="3074" name="Picture 2" descr="http://research.microsoft.com/en-us/um/people/cmbishop/prml/prmlfigs-jpg/Figure9.1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90749"/>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0672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Exercise</a:t>
            </a:r>
            <a:endParaRPr lang="en-US" dirty="0"/>
          </a:p>
        </p:txBody>
      </p:sp>
      <p:sp>
        <p:nvSpPr>
          <p:cNvPr id="3" name="Content Placeholder 2"/>
          <p:cNvSpPr>
            <a:spLocks noGrp="1"/>
          </p:cNvSpPr>
          <p:nvPr>
            <p:ph idx="1"/>
          </p:nvPr>
        </p:nvSpPr>
        <p:spPr/>
        <p:txBody>
          <a:bodyPr/>
          <a:lstStyle/>
          <a:p>
            <a:r>
              <a:rPr lang="en-US" dirty="0" smtClean="0"/>
              <a:t>Load the clustering Library</a:t>
            </a:r>
          </a:p>
          <a:p>
            <a:pPr lvl="1"/>
            <a:r>
              <a:rPr lang="en-US" dirty="0"/>
              <a:t>library(</a:t>
            </a:r>
            <a:r>
              <a:rPr lang="en-US" dirty="0" err="1"/>
              <a:t>NbClust</a:t>
            </a:r>
            <a:r>
              <a:rPr lang="en-US" dirty="0" smtClean="0"/>
              <a:t>)</a:t>
            </a:r>
          </a:p>
          <a:p>
            <a:r>
              <a:rPr lang="en-US" dirty="0" smtClean="0"/>
              <a:t>Need to standardize the data just as in K-NN</a:t>
            </a:r>
          </a:p>
          <a:p>
            <a:r>
              <a:rPr lang="en-US" dirty="0" smtClean="0"/>
              <a:t>Choose the number of cluster centers</a:t>
            </a:r>
          </a:p>
          <a:p>
            <a:pPr lvl="1"/>
            <a:r>
              <a:rPr lang="en-US" dirty="0" err="1" smtClean="0"/>
              <a:t>Kmeansfit</a:t>
            </a:r>
            <a:r>
              <a:rPr lang="en-US" dirty="0" smtClean="0"/>
              <a:t> &lt;- </a:t>
            </a:r>
            <a:r>
              <a:rPr lang="en-US" dirty="0" err="1" smtClean="0"/>
              <a:t>kmeans</a:t>
            </a:r>
            <a:r>
              <a:rPr lang="en-US" dirty="0" smtClean="0"/>
              <a:t>(</a:t>
            </a:r>
            <a:r>
              <a:rPr lang="en-US" dirty="0" err="1" smtClean="0"/>
              <a:t>df,numclusters</a:t>
            </a:r>
            <a:r>
              <a:rPr lang="en-US" dirty="0" smtClean="0"/>
              <a:t>)</a:t>
            </a:r>
          </a:p>
          <a:p>
            <a:r>
              <a:rPr lang="en-US" dirty="0" smtClean="0"/>
              <a:t>Look at the generated clusters</a:t>
            </a:r>
          </a:p>
          <a:p>
            <a:pPr lvl="1"/>
            <a:r>
              <a:rPr lang="en-US" dirty="0" err="1" smtClean="0"/>
              <a:t>Kmeansfit$cluster</a:t>
            </a:r>
            <a:endParaRPr lang="en-US" dirty="0" smtClean="0"/>
          </a:p>
          <a:p>
            <a:endParaRPr lang="en-US" dirty="0" smtClean="0"/>
          </a:p>
          <a:p>
            <a:pPr lvl="1"/>
            <a:endParaRPr lang="en-US" dirty="0"/>
          </a:p>
        </p:txBody>
      </p:sp>
    </p:spTree>
    <p:extLst>
      <p:ext uri="{BB962C8B-B14F-4D97-AF65-F5344CB8AC3E}">
        <p14:creationId xmlns:p14="http://schemas.microsoft.com/office/powerpoint/2010/main" val="386104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number of clusters</a:t>
            </a:r>
            <a:endParaRPr lang="en-US" dirty="0"/>
          </a:p>
        </p:txBody>
      </p:sp>
      <p:sp>
        <p:nvSpPr>
          <p:cNvPr id="3" name="Content Placeholder 2"/>
          <p:cNvSpPr>
            <a:spLocks noGrp="1"/>
          </p:cNvSpPr>
          <p:nvPr>
            <p:ph idx="1"/>
          </p:nvPr>
        </p:nvSpPr>
        <p:spPr/>
        <p:txBody>
          <a:bodyPr/>
          <a:lstStyle/>
          <a:p>
            <a:r>
              <a:rPr lang="en-US" dirty="0" smtClean="0"/>
              <a:t>There are really no “labels” to validate the clustering</a:t>
            </a:r>
          </a:p>
          <a:p>
            <a:r>
              <a:rPr lang="en-US" dirty="0" smtClean="0"/>
              <a:t>Cross-validation is not really applicable here</a:t>
            </a:r>
          </a:p>
          <a:p>
            <a:r>
              <a:rPr lang="en-US" dirty="0" smtClean="0"/>
              <a:t>How to choose the “right” clustering?</a:t>
            </a:r>
            <a:endParaRPr lang="en-US" dirty="0"/>
          </a:p>
        </p:txBody>
      </p:sp>
    </p:spTree>
    <p:extLst>
      <p:ext uri="{BB962C8B-B14F-4D97-AF65-F5344CB8AC3E}">
        <p14:creationId xmlns:p14="http://schemas.microsoft.com/office/powerpoint/2010/main" val="13877193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number of clusters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err="1" smtClean="0"/>
              <a:t>NbClust</a:t>
            </a:r>
            <a:r>
              <a:rPr lang="en-US" dirty="0" smtClean="0"/>
              <a:t> package makes it easy to tune the number of clusters</a:t>
            </a:r>
          </a:p>
          <a:p>
            <a:pPr lvl="1"/>
            <a:r>
              <a:rPr lang="en-US" dirty="0" err="1"/>
              <a:t>nc</a:t>
            </a:r>
            <a:r>
              <a:rPr lang="en-US" dirty="0"/>
              <a:t> &lt;- </a:t>
            </a:r>
            <a:r>
              <a:rPr lang="en-US" dirty="0" err="1"/>
              <a:t>NbClust</a:t>
            </a:r>
            <a:r>
              <a:rPr lang="en-US" dirty="0"/>
              <a:t>(</a:t>
            </a:r>
            <a:r>
              <a:rPr lang="en-US" dirty="0" err="1"/>
              <a:t>df</a:t>
            </a:r>
            <a:r>
              <a:rPr lang="en-US" dirty="0"/>
              <a:t>, </a:t>
            </a:r>
            <a:r>
              <a:rPr lang="en-US" dirty="0" smtClean="0"/>
              <a:t>min.nc=</a:t>
            </a:r>
            <a:r>
              <a:rPr lang="en-US" dirty="0" err="1" smtClean="0"/>
              <a:t>minclusters</a:t>
            </a:r>
            <a:r>
              <a:rPr lang="en-US" dirty="0" smtClean="0"/>
              <a:t>, max.nc=</a:t>
            </a:r>
            <a:r>
              <a:rPr lang="en-US" dirty="0" err="1" smtClean="0"/>
              <a:t>maxclusters</a:t>
            </a:r>
            <a:r>
              <a:rPr lang="en-US" dirty="0" smtClean="0"/>
              <a:t>, </a:t>
            </a:r>
            <a:r>
              <a:rPr lang="en-US" dirty="0"/>
              <a:t>method="</a:t>
            </a:r>
            <a:r>
              <a:rPr lang="en-US" dirty="0" err="1"/>
              <a:t>kmeans</a:t>
            </a:r>
            <a:r>
              <a:rPr lang="en-US" dirty="0" smtClean="0"/>
              <a:t>")</a:t>
            </a:r>
          </a:p>
          <a:p>
            <a:r>
              <a:rPr lang="en-US" dirty="0" smtClean="0"/>
              <a:t>By default, it uses several metrics (Ward, GAP, etc.) of clustering and shows for value of </a:t>
            </a:r>
            <a:r>
              <a:rPr lang="en-US" dirty="0" err="1" smtClean="0"/>
              <a:t>numclusters</a:t>
            </a:r>
            <a:r>
              <a:rPr lang="en-US" dirty="0" smtClean="0"/>
              <a:t>, how many metrics voted this value as the best choice</a:t>
            </a:r>
          </a:p>
          <a:p>
            <a:r>
              <a:rPr lang="en-US" dirty="0" smtClean="0"/>
              <a:t>We can select the best choice as</a:t>
            </a:r>
          </a:p>
          <a:p>
            <a:pPr lvl="1"/>
            <a:r>
              <a:rPr lang="en-US" dirty="0"/>
              <a:t>table(</a:t>
            </a:r>
            <a:r>
              <a:rPr lang="en-US" dirty="0" err="1"/>
              <a:t>nc$Best.n</a:t>
            </a:r>
            <a:r>
              <a:rPr lang="en-US" dirty="0"/>
              <a:t>[1,])</a:t>
            </a:r>
            <a:endParaRPr lang="en-US" dirty="0" smtClean="0"/>
          </a:p>
          <a:p>
            <a:pPr lvl="1"/>
            <a:endParaRPr lang="en-US" dirty="0"/>
          </a:p>
        </p:txBody>
      </p:sp>
    </p:spTree>
    <p:extLst>
      <p:ext uri="{BB962C8B-B14F-4D97-AF65-F5344CB8AC3E}">
        <p14:creationId xmlns:p14="http://schemas.microsoft.com/office/powerpoint/2010/main" val="15522432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number of clusters</a:t>
            </a:r>
            <a:endParaRPr lang="en-US" dirty="0"/>
          </a:p>
        </p:txBody>
      </p:sp>
      <p:sp>
        <p:nvSpPr>
          <p:cNvPr id="3" name="Content Placeholder 2"/>
          <p:cNvSpPr>
            <a:spLocks noGrp="1"/>
          </p:cNvSpPr>
          <p:nvPr>
            <p:ph idx="1"/>
          </p:nvPr>
        </p:nvSpPr>
        <p:spPr/>
        <p:txBody>
          <a:bodyPr>
            <a:normAutofit fontScale="92500"/>
          </a:bodyPr>
          <a:lstStyle/>
          <a:p>
            <a:r>
              <a:rPr lang="en-US" dirty="0" smtClean="0"/>
              <a:t>We can also specify a subset of indices to use (using all of them may be very expensive)</a:t>
            </a:r>
          </a:p>
          <a:p>
            <a:pPr lvl="1"/>
            <a:r>
              <a:rPr lang="en-US" dirty="0" err="1"/>
              <a:t>nc</a:t>
            </a:r>
            <a:r>
              <a:rPr lang="en-US" dirty="0"/>
              <a:t> &lt;- </a:t>
            </a:r>
            <a:r>
              <a:rPr lang="en-US" dirty="0" err="1"/>
              <a:t>NbClust</a:t>
            </a:r>
            <a:r>
              <a:rPr lang="en-US" dirty="0"/>
              <a:t>(</a:t>
            </a:r>
            <a:r>
              <a:rPr lang="en-US" dirty="0" err="1"/>
              <a:t>df</a:t>
            </a:r>
            <a:r>
              <a:rPr lang="en-US" dirty="0"/>
              <a:t>, </a:t>
            </a:r>
            <a:r>
              <a:rPr lang="en-US" dirty="0" smtClean="0"/>
              <a:t>min.nc=</a:t>
            </a:r>
            <a:r>
              <a:rPr lang="en-US" dirty="0" err="1" smtClean="0"/>
              <a:t>minclusters</a:t>
            </a:r>
            <a:r>
              <a:rPr lang="en-US" dirty="0" smtClean="0"/>
              <a:t>, max.nc=</a:t>
            </a:r>
            <a:r>
              <a:rPr lang="en-US" dirty="0" err="1" smtClean="0"/>
              <a:t>maxclusters</a:t>
            </a:r>
            <a:r>
              <a:rPr lang="en-US" dirty="0" smtClean="0"/>
              <a:t>, </a:t>
            </a:r>
            <a:r>
              <a:rPr lang="en-US" dirty="0"/>
              <a:t>method="</a:t>
            </a:r>
            <a:r>
              <a:rPr lang="en-US" dirty="0" err="1" smtClean="0"/>
              <a:t>kmeans</a:t>
            </a:r>
            <a:r>
              <a:rPr lang="en-US" dirty="0" smtClean="0"/>
              <a:t>“,index=“gap”)</a:t>
            </a:r>
          </a:p>
          <a:p>
            <a:r>
              <a:rPr lang="en-US" dirty="0" smtClean="0"/>
              <a:t>By default, it uses several indices of clustering and shows how many indices voted for “x” number of clusters</a:t>
            </a:r>
          </a:p>
          <a:p>
            <a:r>
              <a:rPr lang="en-US" dirty="0" smtClean="0"/>
              <a:t>We can select the best choice as</a:t>
            </a:r>
          </a:p>
          <a:p>
            <a:pPr lvl="1"/>
            <a:r>
              <a:rPr lang="en-US" dirty="0"/>
              <a:t>table(</a:t>
            </a:r>
            <a:r>
              <a:rPr lang="en-US" dirty="0" err="1"/>
              <a:t>nc$Best.n</a:t>
            </a:r>
            <a:r>
              <a:rPr lang="en-US" dirty="0"/>
              <a:t>[1,])</a:t>
            </a:r>
            <a:endParaRPr lang="en-US" dirty="0" smtClean="0"/>
          </a:p>
          <a:p>
            <a:pPr lvl="1"/>
            <a:endParaRPr lang="en-US" dirty="0"/>
          </a:p>
        </p:txBody>
      </p:sp>
    </p:spTree>
    <p:extLst>
      <p:ext uri="{BB962C8B-B14F-4D97-AF65-F5344CB8AC3E}">
        <p14:creationId xmlns:p14="http://schemas.microsoft.com/office/powerpoint/2010/main" val="2633570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K-NN</a:t>
            </a:r>
          </a:p>
          <a:p>
            <a:pPr lvl="1"/>
            <a:r>
              <a:rPr lang="en-US" dirty="0" smtClean="0"/>
              <a:t>Good for small number of features</a:t>
            </a:r>
          </a:p>
          <a:p>
            <a:r>
              <a:rPr lang="en-US" dirty="0" smtClean="0"/>
              <a:t>Logistic Regression</a:t>
            </a:r>
          </a:p>
          <a:p>
            <a:pPr lvl="1"/>
            <a:r>
              <a:rPr lang="en-US" dirty="0" smtClean="0"/>
              <a:t>Works well when the data labels can be separated using a linear boundary</a:t>
            </a:r>
          </a:p>
          <a:p>
            <a:r>
              <a:rPr lang="en-US" dirty="0" smtClean="0"/>
              <a:t>K-Means</a:t>
            </a:r>
          </a:p>
          <a:p>
            <a:pPr lvl="1"/>
            <a:r>
              <a:rPr lang="en-US" dirty="0" smtClean="0"/>
              <a:t>Value of K is critical to determine the “Correct” clustering</a:t>
            </a:r>
          </a:p>
          <a:p>
            <a:r>
              <a:rPr lang="en-US" dirty="0" smtClean="0"/>
              <a:t>Machine Learning</a:t>
            </a:r>
          </a:p>
          <a:p>
            <a:pPr lvl="1"/>
            <a:r>
              <a:rPr lang="en-US" dirty="0" smtClean="0"/>
              <a:t>Largely experimental, try out different methods, and perform the right evaluation and parameter tuning (e.g. cross validation)</a:t>
            </a:r>
            <a:endParaRPr lang="en-US" dirty="0"/>
          </a:p>
        </p:txBody>
      </p:sp>
    </p:spTree>
    <p:extLst>
      <p:ext uri="{BB962C8B-B14F-4D97-AF65-F5344CB8AC3E}">
        <p14:creationId xmlns:p14="http://schemas.microsoft.com/office/powerpoint/2010/main" val="27630259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Information</a:t>
            </a:r>
            <a:endParaRPr lang="en-US" dirty="0"/>
          </a:p>
        </p:txBody>
      </p:sp>
      <p:sp>
        <p:nvSpPr>
          <p:cNvPr id="3" name="Content Placeholder 2"/>
          <p:cNvSpPr>
            <a:spLocks noGrp="1"/>
          </p:cNvSpPr>
          <p:nvPr>
            <p:ph idx="1"/>
          </p:nvPr>
        </p:nvSpPr>
        <p:spPr/>
        <p:txBody>
          <a:bodyPr/>
          <a:lstStyle/>
          <a:p>
            <a:r>
              <a:rPr lang="en-US" dirty="0" smtClean="0"/>
              <a:t>Deepak </a:t>
            </a:r>
            <a:r>
              <a:rPr lang="en-US" dirty="0" err="1" smtClean="0"/>
              <a:t>Venugopal</a:t>
            </a:r>
            <a:endParaRPr lang="en-US" dirty="0" smtClean="0"/>
          </a:p>
          <a:p>
            <a:pPr lvl="1"/>
            <a:r>
              <a:rPr lang="en-US" dirty="0" smtClean="0"/>
              <a:t>Assistant Professor</a:t>
            </a:r>
          </a:p>
          <a:p>
            <a:pPr lvl="1"/>
            <a:r>
              <a:rPr lang="en-US" dirty="0" smtClean="0"/>
              <a:t>Department of Computer Science</a:t>
            </a:r>
          </a:p>
          <a:p>
            <a:pPr lvl="1"/>
            <a:r>
              <a:rPr lang="en-US" dirty="0" smtClean="0"/>
              <a:t>University of Memphis</a:t>
            </a:r>
          </a:p>
          <a:p>
            <a:pPr lvl="1"/>
            <a:r>
              <a:rPr lang="en-US" dirty="0" smtClean="0"/>
              <a:t>dvngopal@memphis.edu</a:t>
            </a:r>
            <a:endParaRPr lang="en-US" dirty="0"/>
          </a:p>
        </p:txBody>
      </p:sp>
    </p:spTree>
    <p:extLst>
      <p:ext uri="{BB962C8B-B14F-4D97-AF65-F5344CB8AC3E}">
        <p14:creationId xmlns:p14="http://schemas.microsoft.com/office/powerpoint/2010/main" val="204826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r>
              <a:rPr lang="en-US" b="1">
                <a:solidFill>
                  <a:schemeClr val="accent2"/>
                </a:solidFill>
              </a:rPr>
              <a:t>Types of Learning</a:t>
            </a:r>
          </a:p>
        </p:txBody>
      </p:sp>
      <p:sp>
        <p:nvSpPr>
          <p:cNvPr id="6" name="Rectangle 3"/>
          <p:cNvSpPr>
            <a:spLocks noGrp="1" noChangeArrowheads="1"/>
          </p:cNvSpPr>
          <p:nvPr>
            <p:ph idx="1"/>
          </p:nvPr>
        </p:nvSpPr>
        <p:spPr>
          <a:xfrm>
            <a:off x="457200" y="1600200"/>
            <a:ext cx="8382000" cy="4572000"/>
          </a:xfrm>
        </p:spPr>
        <p:txBody>
          <a:bodyPr>
            <a:normAutofit fontScale="92500" lnSpcReduction="20000"/>
          </a:bodyPr>
          <a:lstStyle/>
          <a:p>
            <a:r>
              <a:rPr lang="en-US" b="1" dirty="0" smtClean="0"/>
              <a:t>Supervised learning (classification)</a:t>
            </a:r>
            <a:endParaRPr lang="en-US" b="1" dirty="0"/>
          </a:p>
          <a:p>
            <a:pPr lvl="1"/>
            <a:r>
              <a:rPr lang="en-US" dirty="0"/>
              <a:t>Training data includes desired outputs</a:t>
            </a:r>
          </a:p>
          <a:p>
            <a:r>
              <a:rPr lang="en-US" b="1" dirty="0"/>
              <a:t>Unsupervised learning</a:t>
            </a:r>
          </a:p>
          <a:p>
            <a:pPr lvl="1"/>
            <a:r>
              <a:rPr lang="en-US" dirty="0"/>
              <a:t>Training data does not include desired </a:t>
            </a:r>
            <a:r>
              <a:rPr lang="en-US" dirty="0" smtClean="0"/>
              <a:t>outputs</a:t>
            </a:r>
          </a:p>
          <a:p>
            <a:pPr lvl="1"/>
            <a:r>
              <a:rPr lang="en-US" dirty="0" smtClean="0"/>
              <a:t>Find hidden/interesting structure in data</a:t>
            </a:r>
            <a:endParaRPr lang="en-US" dirty="0"/>
          </a:p>
          <a:p>
            <a:r>
              <a:rPr lang="en-US" b="1" dirty="0"/>
              <a:t>Semi-supervised learning</a:t>
            </a:r>
          </a:p>
          <a:p>
            <a:pPr lvl="1"/>
            <a:r>
              <a:rPr lang="en-US" dirty="0"/>
              <a:t>Training data includes a few desired </a:t>
            </a:r>
            <a:r>
              <a:rPr lang="en-US" dirty="0" smtClean="0"/>
              <a:t>outputs</a:t>
            </a:r>
            <a:endParaRPr lang="en-US" dirty="0"/>
          </a:p>
          <a:p>
            <a:r>
              <a:rPr lang="en-US" b="1" dirty="0"/>
              <a:t>Reinforcement learning</a:t>
            </a:r>
          </a:p>
          <a:p>
            <a:pPr lvl="1"/>
            <a:r>
              <a:rPr lang="en-US" dirty="0" smtClean="0"/>
              <a:t>the </a:t>
            </a:r>
            <a:r>
              <a:rPr lang="en-US" dirty="0"/>
              <a:t>learner interacts with </a:t>
            </a:r>
            <a:r>
              <a:rPr lang="en-US" dirty="0" smtClean="0"/>
              <a:t>the world </a:t>
            </a:r>
            <a:r>
              <a:rPr lang="en-US" dirty="0"/>
              <a:t>via “</a:t>
            </a:r>
            <a:r>
              <a:rPr lang="en-US" dirty="0" smtClean="0"/>
              <a:t>actions” </a:t>
            </a:r>
            <a:r>
              <a:rPr lang="en-US" dirty="0"/>
              <a:t>and tries to ﬁnd an optimal policy of behavior with </a:t>
            </a:r>
            <a:r>
              <a:rPr lang="en-US" dirty="0" smtClean="0"/>
              <a:t>respect to </a:t>
            </a:r>
            <a:r>
              <a:rPr lang="en-US" dirty="0"/>
              <a:t>“rewards” it receives from the </a:t>
            </a:r>
            <a:r>
              <a:rPr lang="en-US" dirty="0" smtClean="0"/>
              <a:t>environment</a:t>
            </a:r>
            <a:endParaRPr lang="en-US" dirty="0"/>
          </a:p>
        </p:txBody>
      </p:sp>
    </p:spTree>
    <p:extLst>
      <p:ext uri="{BB962C8B-B14F-4D97-AF65-F5344CB8AC3E}">
        <p14:creationId xmlns:p14="http://schemas.microsoft.com/office/powerpoint/2010/main" val="1851222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Classification Example: Spam Filtering</a:t>
            </a:r>
            <a:endParaRPr lang="en-US" dirty="0"/>
          </a:p>
        </p:txBody>
      </p:sp>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0"/>
            <a:ext cx="3976688" cy="3438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600200"/>
            <a:ext cx="4514759" cy="299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82024" y="5181600"/>
            <a:ext cx="6599976" cy="646331"/>
          </a:xfrm>
          <a:prstGeom prst="rect">
            <a:avLst/>
          </a:prstGeom>
          <a:noFill/>
        </p:spPr>
        <p:txBody>
          <a:bodyPr wrap="square" rtlCol="0">
            <a:spAutoFit/>
          </a:bodyPr>
          <a:lstStyle/>
          <a:p>
            <a:r>
              <a:rPr lang="en-US" sz="3600" b="1" dirty="0" smtClean="0"/>
              <a:t>Classify as “Spam” or “Not Spam”</a:t>
            </a:r>
            <a:endParaRPr lang="en-US" sz="3600" b="1" dirty="0"/>
          </a:p>
        </p:txBody>
      </p:sp>
    </p:spTree>
    <p:extLst>
      <p:ext uri="{BB962C8B-B14F-4D97-AF65-F5344CB8AC3E}">
        <p14:creationId xmlns:p14="http://schemas.microsoft.com/office/powerpoint/2010/main" val="3628834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def\argmax{\mathop{\rm argmax}\limits}&#10;\def\argmin{\mathop{\rm argmin}\limits}&#10;\newcommand{\transpose}{\mbox{${}^{\mbox{T}}$}}&#10;\[&#10;\mbox{dist}(x,y) = (x - y)\transpose (x - y) = \sum_i (x_i - y_i)^2&#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419"/>
  <p:tag name="PICTUREFILESIZE" val="380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 id="{476AD0C0-FE83-43EF-8596-506F9B6997EB}" vid="{8775A5A4-8982-476C-B464-2B61B43672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474</TotalTime>
  <Words>2617</Words>
  <Application>Microsoft Office PowerPoint</Application>
  <PresentationFormat>On-screen Show (4:3)</PresentationFormat>
  <Paragraphs>493</Paragraphs>
  <Slides>77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77</vt:i4>
      </vt:variant>
    </vt:vector>
  </HeadingPairs>
  <TitlesOfParts>
    <vt:vector size="87" baseType="lpstr">
      <vt:lpstr>ＭＳ Ｐゴシック</vt:lpstr>
      <vt:lpstr>Arial</vt:lpstr>
      <vt:lpstr>Calibri</vt:lpstr>
      <vt:lpstr>Cambria Math</vt:lpstr>
      <vt:lpstr>Tahoma</vt:lpstr>
      <vt:lpstr>Times New Roman</vt:lpstr>
      <vt:lpstr>Verdana</vt:lpstr>
      <vt:lpstr>Wingdings</vt:lpstr>
      <vt:lpstr>Wingdings 2</vt:lpstr>
      <vt:lpstr>Office Theme</vt:lpstr>
      <vt:lpstr>PowerPoint Presentation</vt:lpstr>
      <vt:lpstr>Outline</vt:lpstr>
      <vt:lpstr>Why Machine Learning?</vt:lpstr>
      <vt:lpstr>PowerPoint Presentation</vt:lpstr>
      <vt:lpstr>PowerPoint Presentation</vt:lpstr>
      <vt:lpstr>PowerPoint Presentation</vt:lpstr>
      <vt:lpstr>When to use Machine Learning?</vt:lpstr>
      <vt:lpstr>Types of Learning</vt:lpstr>
      <vt:lpstr>Classification Example: Spam Filtering</vt:lpstr>
      <vt:lpstr>Classification Example: Weather Prediction</vt:lpstr>
      <vt:lpstr>Regression example: Predicting Gold/Stock prices</vt:lpstr>
      <vt:lpstr>Similarity Determination</vt:lpstr>
      <vt:lpstr>Collaborative Filtering</vt:lpstr>
      <vt:lpstr>Steps in Supervised Learning</vt:lpstr>
      <vt:lpstr>Supervised Machine Learning</vt:lpstr>
      <vt:lpstr>Feature Engineering is the Key</vt:lpstr>
      <vt:lpstr>Evaluation</vt:lpstr>
      <vt:lpstr>Machine Learning using R</vt:lpstr>
      <vt:lpstr>K-Nearest Neighbor</vt:lpstr>
      <vt:lpstr>K-Nearest Neighbor</vt:lpstr>
      <vt:lpstr>K-Nearest Neighbor</vt:lpstr>
      <vt:lpstr>K-Nearest Neighbor</vt:lpstr>
      <vt:lpstr>K-Nearest Neighbor</vt:lpstr>
      <vt:lpstr>Distance Measure</vt:lpstr>
      <vt:lpstr>K-NN: Practical Considerations</vt:lpstr>
      <vt:lpstr>K-NN:Practical Considerations</vt:lpstr>
      <vt:lpstr>K-NN:Curse of Dimensionality</vt:lpstr>
      <vt:lpstr>K-NN and irrelevant features</vt:lpstr>
      <vt:lpstr>K-NN and irrelevant features</vt:lpstr>
      <vt:lpstr>K-NN:Curse of Dimensionality</vt:lpstr>
      <vt:lpstr>Hands-On Exercise</vt:lpstr>
      <vt:lpstr>Hands-On Exercise</vt:lpstr>
      <vt:lpstr>Data Standardization</vt:lpstr>
      <vt:lpstr>Data Standardization</vt:lpstr>
      <vt:lpstr>Training-Test Split</vt:lpstr>
      <vt:lpstr>Building the KNN classifier</vt:lpstr>
      <vt:lpstr>Train test set split</vt:lpstr>
      <vt:lpstr>K-fold cross validation</vt:lpstr>
      <vt:lpstr>Hands-On Exercise</vt:lpstr>
      <vt:lpstr>K-Fold Cross Validation</vt:lpstr>
      <vt:lpstr>Parameter Tuning</vt:lpstr>
      <vt:lpstr>Repeated Cross-Validation</vt:lpstr>
      <vt:lpstr>Parameter Tuning</vt:lpstr>
      <vt:lpstr>Logistic Regression</vt:lpstr>
      <vt:lpstr>Logistic Regression</vt:lpstr>
      <vt:lpstr>Logistic Regression</vt:lpstr>
      <vt:lpstr>Logistic Regression</vt:lpstr>
      <vt:lpstr>Logistic Regression</vt:lpstr>
      <vt:lpstr>Hands-On Exercise</vt:lpstr>
      <vt:lpstr>When does logistic regression work well?</vt:lpstr>
      <vt:lpstr>When does Logistic Regression work well?</vt:lpstr>
      <vt:lpstr>Evaluation</vt:lpstr>
      <vt:lpstr>How can we measure classification accuracy?</vt:lpstr>
      <vt:lpstr>Precision and Recall</vt:lpstr>
      <vt:lpstr>Computing Precision and Recall</vt:lpstr>
      <vt:lpstr>Computing Precision and Recall</vt:lpstr>
      <vt:lpstr>ROC Curves</vt:lpstr>
      <vt:lpstr>ROC Curves</vt:lpstr>
      <vt:lpstr>ROC-AUC</vt:lpstr>
      <vt:lpstr>Confusion Matrix</vt:lpstr>
      <vt:lpstr>Overview of Learning</vt:lpstr>
      <vt:lpstr>Clustering</vt:lpstr>
      <vt:lpstr>Clustering</vt:lpstr>
      <vt:lpstr>K-Means: Algorithm</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Hands-On Exercise</vt:lpstr>
      <vt:lpstr>Tuning the number of clusters</vt:lpstr>
      <vt:lpstr>Tuning the number of clusters</vt:lpstr>
      <vt:lpstr>Tuning the number of clusters</vt:lpstr>
      <vt:lpstr>Summary</vt:lpstr>
      <vt:lpstr>Instructor Information</vt:lpstr>
    </vt:vector>
  </TitlesOfParts>
  <Company>Arher Malom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dkesha</dc:creator>
  <cp:lastModifiedBy>dkesha</cp:lastModifiedBy>
  <cp:revision>73</cp:revision>
  <dcterms:created xsi:type="dcterms:W3CDTF">2016-11-18T16:39:53Z</dcterms:created>
  <dcterms:modified xsi:type="dcterms:W3CDTF">2016-11-24T00:21:58Z</dcterms:modified>
</cp:coreProperties>
</file>