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100"/>
  </p:notesMasterIdLst>
  <p:sldIdLst>
    <p:sldId id="256" r:id="rId3"/>
    <p:sldId id="280" r:id="rId4"/>
    <p:sldId id="257" r:id="rId5"/>
    <p:sldId id="261" r:id="rId6"/>
    <p:sldId id="622" r:id="rId7"/>
    <p:sldId id="262" r:id="rId8"/>
    <p:sldId id="263" r:id="rId9"/>
    <p:sldId id="309" r:id="rId10"/>
    <p:sldId id="592" r:id="rId11"/>
    <p:sldId id="293" r:id="rId12"/>
    <p:sldId id="294" r:id="rId13"/>
    <p:sldId id="613" r:id="rId14"/>
    <p:sldId id="614" r:id="rId15"/>
    <p:sldId id="615" r:id="rId16"/>
    <p:sldId id="616" r:id="rId17"/>
    <p:sldId id="617" r:id="rId18"/>
    <p:sldId id="618" r:id="rId19"/>
    <p:sldId id="619" r:id="rId20"/>
    <p:sldId id="620" r:id="rId21"/>
    <p:sldId id="296" r:id="rId22"/>
    <p:sldId id="297" r:id="rId23"/>
    <p:sldId id="298" r:id="rId24"/>
    <p:sldId id="299" r:id="rId25"/>
    <p:sldId id="300" r:id="rId26"/>
    <p:sldId id="301" r:id="rId27"/>
    <p:sldId id="302" r:id="rId28"/>
    <p:sldId id="303" r:id="rId29"/>
    <p:sldId id="304" r:id="rId30"/>
    <p:sldId id="305" r:id="rId31"/>
    <p:sldId id="593" r:id="rId32"/>
    <p:sldId id="612" r:id="rId33"/>
    <p:sldId id="621" r:id="rId34"/>
    <p:sldId id="594" r:id="rId35"/>
    <p:sldId id="595" r:id="rId36"/>
    <p:sldId id="596" r:id="rId37"/>
    <p:sldId id="597" r:id="rId38"/>
    <p:sldId id="598" r:id="rId39"/>
    <p:sldId id="599" r:id="rId40"/>
    <p:sldId id="600" r:id="rId41"/>
    <p:sldId id="601" r:id="rId42"/>
    <p:sldId id="602" r:id="rId43"/>
    <p:sldId id="603" r:id="rId44"/>
    <p:sldId id="604" r:id="rId45"/>
    <p:sldId id="605" r:id="rId46"/>
    <p:sldId id="606" r:id="rId47"/>
    <p:sldId id="607" r:id="rId48"/>
    <p:sldId id="608" r:id="rId49"/>
    <p:sldId id="609" r:id="rId50"/>
    <p:sldId id="610" r:id="rId51"/>
    <p:sldId id="611" r:id="rId52"/>
    <p:sldId id="314" r:id="rId53"/>
    <p:sldId id="529" r:id="rId54"/>
    <p:sldId id="530" r:id="rId55"/>
    <p:sldId id="531" r:id="rId56"/>
    <p:sldId id="532" r:id="rId57"/>
    <p:sldId id="534" r:id="rId58"/>
    <p:sldId id="535" r:id="rId59"/>
    <p:sldId id="536" r:id="rId60"/>
    <p:sldId id="537" r:id="rId61"/>
    <p:sldId id="538" r:id="rId62"/>
    <p:sldId id="539" r:id="rId63"/>
    <p:sldId id="540" r:id="rId64"/>
    <p:sldId id="541" r:id="rId65"/>
    <p:sldId id="542" r:id="rId66"/>
    <p:sldId id="543" r:id="rId67"/>
    <p:sldId id="544" r:id="rId68"/>
    <p:sldId id="545" r:id="rId69"/>
    <p:sldId id="546" r:id="rId70"/>
    <p:sldId id="547" r:id="rId71"/>
    <p:sldId id="548" r:id="rId72"/>
    <p:sldId id="549" r:id="rId73"/>
    <p:sldId id="550" r:id="rId74"/>
    <p:sldId id="551" r:id="rId75"/>
    <p:sldId id="553" r:id="rId76"/>
    <p:sldId id="555" r:id="rId77"/>
    <p:sldId id="556" r:id="rId78"/>
    <p:sldId id="557" r:id="rId79"/>
    <p:sldId id="558" r:id="rId80"/>
    <p:sldId id="572" r:id="rId81"/>
    <p:sldId id="573" r:id="rId82"/>
    <p:sldId id="574" r:id="rId83"/>
    <p:sldId id="575" r:id="rId84"/>
    <p:sldId id="576" r:id="rId85"/>
    <p:sldId id="577" r:id="rId86"/>
    <p:sldId id="591" r:id="rId87"/>
    <p:sldId id="579" r:id="rId88"/>
    <p:sldId id="580" r:id="rId89"/>
    <p:sldId id="581" r:id="rId90"/>
    <p:sldId id="582" r:id="rId91"/>
    <p:sldId id="583" r:id="rId92"/>
    <p:sldId id="584" r:id="rId93"/>
    <p:sldId id="585" r:id="rId94"/>
    <p:sldId id="586" r:id="rId95"/>
    <p:sldId id="587" r:id="rId96"/>
    <p:sldId id="588" r:id="rId97"/>
    <p:sldId id="589" r:id="rId98"/>
    <p:sldId id="590" r:id="rId9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snapToObjects="1">
      <p:cViewPr varScale="1">
        <p:scale>
          <a:sx n="85" d="100"/>
          <a:sy n="85" d="100"/>
        </p:scale>
        <p:origin x="749" y="53"/>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EB9E8A-5102-4395-9181-CAAEFC1FB2D7}" type="datetimeFigureOut">
              <a:rPr lang="en-US" smtClean="0"/>
              <a:t>11/10/2016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1D2AA-8B12-4366-B55F-339CAE85F86C}" type="slidenum">
              <a:rPr lang="en-US" smtClean="0"/>
              <a:t>‹#›</a:t>
            </a:fld>
            <a:endParaRPr lang="en-US"/>
          </a:p>
        </p:txBody>
      </p:sp>
    </p:spTree>
    <p:extLst>
      <p:ext uri="{BB962C8B-B14F-4D97-AF65-F5344CB8AC3E}">
        <p14:creationId xmlns:p14="http://schemas.microsoft.com/office/powerpoint/2010/main" val="44319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4</a:t>
            </a:fld>
            <a:endParaRPr lang="en-US"/>
          </a:p>
        </p:txBody>
      </p:sp>
    </p:spTree>
    <p:extLst>
      <p:ext uri="{BB962C8B-B14F-4D97-AF65-F5344CB8AC3E}">
        <p14:creationId xmlns:p14="http://schemas.microsoft.com/office/powerpoint/2010/main" val="2013734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BCC0B-0165-41EC-816E-8B3C02A38BAF}" type="slidenum">
              <a:rPr lang="en-US" altLang="en-US"/>
              <a:pPr/>
              <a:t>14</a:t>
            </a:fld>
            <a:endParaRPr lang="en-US" altLang="en-US"/>
          </a:p>
        </p:txBody>
      </p:sp>
      <p:sp>
        <p:nvSpPr>
          <p:cNvPr id="1552386" name="Rectangle 2"/>
          <p:cNvSpPr>
            <a:spLocks noGrp="1" noRot="1" noChangeAspect="1" noChangeArrowheads="1" noTextEdit="1"/>
          </p:cNvSpPr>
          <p:nvPr>
            <p:ph type="sldImg"/>
          </p:nvPr>
        </p:nvSpPr>
        <p:spPr>
          <a:ln/>
        </p:spPr>
      </p:sp>
      <p:sp>
        <p:nvSpPr>
          <p:cNvPr id="1552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8919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08EF3E-2ECD-416D-8034-ACC48AD7FD6F}" type="slidenum">
              <a:rPr lang="en-US" altLang="en-US"/>
              <a:pPr/>
              <a:t>15</a:t>
            </a:fld>
            <a:endParaRPr lang="en-US" altLang="en-US"/>
          </a:p>
        </p:txBody>
      </p:sp>
      <p:sp>
        <p:nvSpPr>
          <p:cNvPr id="1554434" name="Rectangle 2"/>
          <p:cNvSpPr>
            <a:spLocks noGrp="1" noRot="1" noChangeAspect="1" noChangeArrowheads="1" noTextEdit="1"/>
          </p:cNvSpPr>
          <p:nvPr>
            <p:ph type="sldImg"/>
          </p:nvPr>
        </p:nvSpPr>
        <p:spPr>
          <a:ln/>
        </p:spPr>
      </p:sp>
      <p:sp>
        <p:nvSpPr>
          <p:cNvPr id="1554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83290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F6436B-6644-4C59-A2B5-955845D507B4}" type="slidenum">
              <a:rPr lang="en-US" altLang="en-US"/>
              <a:pPr/>
              <a:t>16</a:t>
            </a:fld>
            <a:endParaRPr lang="en-US" altLang="en-US"/>
          </a:p>
        </p:txBody>
      </p:sp>
      <p:sp>
        <p:nvSpPr>
          <p:cNvPr id="1556482" name="Rectangle 2"/>
          <p:cNvSpPr>
            <a:spLocks noGrp="1" noRot="1" noChangeAspect="1" noChangeArrowheads="1" noTextEdit="1"/>
          </p:cNvSpPr>
          <p:nvPr>
            <p:ph type="sldImg"/>
          </p:nvPr>
        </p:nvSpPr>
        <p:spPr>
          <a:ln/>
        </p:spPr>
      </p:sp>
      <p:sp>
        <p:nvSpPr>
          <p:cNvPr id="1556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79000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B505CE-3010-4176-80BE-5F561DE9CE55}" type="slidenum">
              <a:rPr lang="en-US" altLang="en-US"/>
              <a:pPr/>
              <a:t>17</a:t>
            </a:fld>
            <a:endParaRPr lang="en-US" altLang="en-US"/>
          </a:p>
        </p:txBody>
      </p:sp>
      <p:sp>
        <p:nvSpPr>
          <p:cNvPr id="1558530" name="Rectangle 2"/>
          <p:cNvSpPr>
            <a:spLocks noGrp="1" noRot="1" noChangeAspect="1" noChangeArrowheads="1" noTextEdit="1"/>
          </p:cNvSpPr>
          <p:nvPr>
            <p:ph type="sldImg"/>
          </p:nvPr>
        </p:nvSpPr>
        <p:spPr>
          <a:ln/>
        </p:spPr>
      </p:sp>
      <p:sp>
        <p:nvSpPr>
          <p:cNvPr id="1558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63605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5D9451-0F21-4A1F-B66E-CDAE6510488A}" type="slidenum">
              <a:rPr lang="en-US" altLang="en-US"/>
              <a:pPr/>
              <a:t>18</a:t>
            </a:fld>
            <a:endParaRPr lang="en-US" altLang="en-US"/>
          </a:p>
        </p:txBody>
      </p:sp>
      <p:sp>
        <p:nvSpPr>
          <p:cNvPr id="1560578" name="Rectangle 2"/>
          <p:cNvSpPr>
            <a:spLocks noGrp="1" noRot="1" noChangeAspect="1" noChangeArrowheads="1" noTextEdit="1"/>
          </p:cNvSpPr>
          <p:nvPr>
            <p:ph type="sldImg"/>
          </p:nvPr>
        </p:nvSpPr>
        <p:spPr>
          <a:ln/>
        </p:spPr>
      </p:sp>
      <p:sp>
        <p:nvSpPr>
          <p:cNvPr id="1560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3086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E7CEA2-1C4F-47F6-8E69-6C38E1F364A4}" type="slidenum">
              <a:rPr lang="en-US" altLang="en-US"/>
              <a:pPr/>
              <a:t>19</a:t>
            </a:fld>
            <a:endParaRPr lang="en-US" altLang="en-US"/>
          </a:p>
        </p:txBody>
      </p:sp>
      <p:sp>
        <p:nvSpPr>
          <p:cNvPr id="1562626" name="Rectangle 2"/>
          <p:cNvSpPr>
            <a:spLocks noGrp="1" noRot="1" noChangeAspect="1" noChangeArrowheads="1" noTextEdit="1"/>
          </p:cNvSpPr>
          <p:nvPr>
            <p:ph type="sldImg"/>
          </p:nvPr>
        </p:nvSpPr>
        <p:spPr>
          <a:ln/>
        </p:spPr>
      </p:sp>
      <p:sp>
        <p:nvSpPr>
          <p:cNvPr id="1562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0751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Missing values are noise to statistical estimations.</a:t>
            </a:r>
          </a:p>
          <a:p>
            <a:r>
              <a:rPr lang="en-US" altLang="en-US" smtClean="0">
                <a:ea typeface="ＭＳ Ｐゴシック" panose="020B0600070205080204" pitchFamily="34" charset="-128"/>
              </a:rPr>
              <a:t>We are going to learn a basic command for handling missing values.</a:t>
            </a: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0F9B46-5E97-4FCE-9261-EFACAD81B470}" type="slidenum">
              <a:rPr lang="en-US" altLang="en-US" sz="1200"/>
              <a:pPr/>
              <a:t>20</a:t>
            </a:fld>
            <a:endParaRPr lang="en-US" altLang="en-US" sz="1200"/>
          </a:p>
        </p:txBody>
      </p:sp>
    </p:spTree>
    <p:extLst>
      <p:ext uri="{BB962C8B-B14F-4D97-AF65-F5344CB8AC3E}">
        <p14:creationId xmlns:p14="http://schemas.microsoft.com/office/powerpoint/2010/main" val="303036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Talk about useful packages included in the CD.</a:t>
            </a: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87AC3B1-DC85-410B-977F-77B39DAA4756}" type="slidenum">
              <a:rPr lang="en-US" altLang="en-US" sz="1200"/>
              <a:pPr/>
              <a:t>22</a:t>
            </a:fld>
            <a:endParaRPr lang="en-US" altLang="en-US" sz="1200"/>
          </a:p>
        </p:txBody>
      </p:sp>
    </p:spTree>
    <p:extLst>
      <p:ext uri="{BB962C8B-B14F-4D97-AF65-F5344CB8AC3E}">
        <p14:creationId xmlns:p14="http://schemas.microsoft.com/office/powerpoint/2010/main" val="172662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In this slide.  Go to R code and practice creating objects and vectors.</a:t>
            </a: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0BFA88B-7E49-4510-A60C-C8350A2394AD}" type="slidenum">
              <a:rPr lang="en-US" altLang="en-US" sz="1200"/>
              <a:pPr/>
              <a:t>26</a:t>
            </a:fld>
            <a:endParaRPr lang="en-US" altLang="en-US" sz="1200"/>
          </a:p>
        </p:txBody>
      </p:sp>
    </p:spTree>
    <p:extLst>
      <p:ext uri="{BB962C8B-B14F-4D97-AF65-F5344CB8AC3E}">
        <p14:creationId xmlns:p14="http://schemas.microsoft.com/office/powerpoint/2010/main" val="177845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3DCD343-1FC6-4B04-A6D4-7F74F467AB95}" type="slidenum">
              <a:rPr lang="en-US" altLang="en-US" sz="1200"/>
              <a:pPr/>
              <a:t>28</a:t>
            </a:fld>
            <a:endParaRPr lang="en-US" altLang="en-US" sz="1200"/>
          </a:p>
        </p:txBody>
      </p:sp>
    </p:spTree>
    <p:extLst>
      <p:ext uri="{BB962C8B-B14F-4D97-AF65-F5344CB8AC3E}">
        <p14:creationId xmlns:p14="http://schemas.microsoft.com/office/powerpoint/2010/main" val="282196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5</a:t>
            </a:fld>
            <a:endParaRPr lang="en-US"/>
          </a:p>
        </p:txBody>
      </p:sp>
    </p:spTree>
    <p:extLst>
      <p:ext uri="{BB962C8B-B14F-4D97-AF65-F5344CB8AC3E}">
        <p14:creationId xmlns:p14="http://schemas.microsoft.com/office/powerpoint/2010/main" val="4104657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29</a:t>
            </a:fld>
            <a:endParaRPr lang="en-US"/>
          </a:p>
        </p:txBody>
      </p:sp>
    </p:spTree>
    <p:extLst>
      <p:ext uri="{BB962C8B-B14F-4D97-AF65-F5344CB8AC3E}">
        <p14:creationId xmlns:p14="http://schemas.microsoft.com/office/powerpoint/2010/main" val="2527648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C553A7-423C-40B9-8B37-DE971BA1757C}" type="slidenum">
              <a:rPr lang="en-US" altLang="en-US"/>
              <a:pPr/>
              <a:t>52</a:t>
            </a:fld>
            <a:endParaRPr lang="en-US" altLang="en-US"/>
          </a:p>
        </p:txBody>
      </p:sp>
      <p:sp>
        <p:nvSpPr>
          <p:cNvPr id="1492994" name="Rectangle 2"/>
          <p:cNvSpPr>
            <a:spLocks noGrp="1" noRot="1" noChangeAspect="1" noChangeArrowheads="1" noTextEdit="1"/>
          </p:cNvSpPr>
          <p:nvPr>
            <p:ph type="sldImg"/>
          </p:nvPr>
        </p:nvSpPr>
        <p:spPr>
          <a:ln/>
        </p:spPr>
      </p:sp>
      <p:sp>
        <p:nvSpPr>
          <p:cNvPr id="14929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83897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5FB7C8-F992-4FFF-A9AA-51C6EE95ECFE}" type="slidenum">
              <a:rPr lang="en-US" altLang="en-US"/>
              <a:pPr/>
              <a:t>53</a:t>
            </a:fld>
            <a:endParaRPr lang="en-US" altLang="en-US"/>
          </a:p>
        </p:txBody>
      </p:sp>
      <p:sp>
        <p:nvSpPr>
          <p:cNvPr id="1495042" name="Rectangle 2"/>
          <p:cNvSpPr>
            <a:spLocks noGrp="1" noRot="1" noChangeAspect="1" noChangeArrowheads="1" noTextEdit="1"/>
          </p:cNvSpPr>
          <p:nvPr>
            <p:ph type="sldImg"/>
          </p:nvPr>
        </p:nvSpPr>
        <p:spPr>
          <a:ln/>
        </p:spPr>
      </p:sp>
      <p:sp>
        <p:nvSpPr>
          <p:cNvPr id="1495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93685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3795BC-8FE0-4380-8E6D-2CB5EC3384FC}" type="slidenum">
              <a:rPr lang="en-US" altLang="en-US"/>
              <a:pPr/>
              <a:t>54</a:t>
            </a:fld>
            <a:endParaRPr lang="en-US" altLang="en-US"/>
          </a:p>
        </p:txBody>
      </p:sp>
      <p:sp>
        <p:nvSpPr>
          <p:cNvPr id="1497090" name="Rectangle 2"/>
          <p:cNvSpPr>
            <a:spLocks noGrp="1" noRot="1" noChangeAspect="1" noChangeArrowheads="1" noTextEdit="1"/>
          </p:cNvSpPr>
          <p:nvPr>
            <p:ph type="sldImg"/>
          </p:nvPr>
        </p:nvSpPr>
        <p:spPr>
          <a:ln/>
        </p:spPr>
      </p:sp>
      <p:sp>
        <p:nvSpPr>
          <p:cNvPr id="1497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33661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6A5C9B-144B-4277-8721-49874C4A1D10}" type="slidenum">
              <a:rPr lang="en-US" altLang="en-US"/>
              <a:pPr/>
              <a:t>55</a:t>
            </a:fld>
            <a:endParaRPr lang="en-US" altLang="en-US"/>
          </a:p>
        </p:txBody>
      </p:sp>
      <p:sp>
        <p:nvSpPr>
          <p:cNvPr id="1499138" name="Rectangle 2"/>
          <p:cNvSpPr>
            <a:spLocks noGrp="1" noRot="1" noChangeAspect="1" noChangeArrowheads="1" noTextEdit="1"/>
          </p:cNvSpPr>
          <p:nvPr>
            <p:ph type="sldImg"/>
          </p:nvPr>
        </p:nvSpPr>
        <p:spPr>
          <a:ln/>
        </p:spPr>
      </p:sp>
      <p:sp>
        <p:nvSpPr>
          <p:cNvPr id="1499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95243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147355-318D-428F-91BC-CCF5CCD56518}" type="slidenum">
              <a:rPr lang="en-US" altLang="en-US"/>
              <a:pPr/>
              <a:t>56</a:t>
            </a:fld>
            <a:endParaRPr lang="en-US" altLang="en-US"/>
          </a:p>
        </p:txBody>
      </p:sp>
      <p:sp>
        <p:nvSpPr>
          <p:cNvPr id="1503234" name="Rectangle 2"/>
          <p:cNvSpPr>
            <a:spLocks noGrp="1" noRot="1" noChangeAspect="1" noChangeArrowheads="1" noTextEdit="1"/>
          </p:cNvSpPr>
          <p:nvPr>
            <p:ph type="sldImg"/>
          </p:nvPr>
        </p:nvSpPr>
        <p:spPr>
          <a:ln/>
        </p:spPr>
      </p:sp>
      <p:sp>
        <p:nvSpPr>
          <p:cNvPr id="1503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56810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323304-0C5F-4E08-93F0-ABCFC234F9B7}" type="slidenum">
              <a:rPr lang="en-US" altLang="en-US"/>
              <a:pPr/>
              <a:t>57</a:t>
            </a:fld>
            <a:endParaRPr lang="en-US" altLang="en-US"/>
          </a:p>
        </p:txBody>
      </p:sp>
      <p:sp>
        <p:nvSpPr>
          <p:cNvPr id="1505282" name="Rectangle 2"/>
          <p:cNvSpPr>
            <a:spLocks noGrp="1" noRot="1" noChangeAspect="1" noChangeArrowheads="1" noTextEdit="1"/>
          </p:cNvSpPr>
          <p:nvPr>
            <p:ph type="sldImg"/>
          </p:nvPr>
        </p:nvSpPr>
        <p:spPr>
          <a:ln/>
        </p:spPr>
      </p:sp>
      <p:sp>
        <p:nvSpPr>
          <p:cNvPr id="1505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8640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C083E6-4B5C-45C4-9755-3701E4F31AD4}" type="slidenum">
              <a:rPr lang="en-US" altLang="en-US"/>
              <a:pPr/>
              <a:t>58</a:t>
            </a:fld>
            <a:endParaRPr lang="en-US" altLang="en-US"/>
          </a:p>
        </p:txBody>
      </p:sp>
      <p:sp>
        <p:nvSpPr>
          <p:cNvPr id="1507330" name="Rectangle 2"/>
          <p:cNvSpPr>
            <a:spLocks noGrp="1" noRot="1" noChangeAspect="1" noChangeArrowheads="1" noTextEdit="1"/>
          </p:cNvSpPr>
          <p:nvPr>
            <p:ph type="sldImg"/>
          </p:nvPr>
        </p:nvSpPr>
        <p:spPr>
          <a:ln/>
        </p:spPr>
      </p:sp>
      <p:sp>
        <p:nvSpPr>
          <p:cNvPr id="1507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8747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B5F49B-77B7-4ED6-9ABF-7990DA78A103}" type="slidenum">
              <a:rPr lang="en-US" altLang="en-US"/>
              <a:pPr/>
              <a:t>59</a:t>
            </a:fld>
            <a:endParaRPr lang="en-US" altLang="en-US"/>
          </a:p>
        </p:txBody>
      </p:sp>
      <p:sp>
        <p:nvSpPr>
          <p:cNvPr id="1509378" name="Rectangle 2"/>
          <p:cNvSpPr>
            <a:spLocks noGrp="1" noRot="1" noChangeAspect="1" noChangeArrowheads="1" noTextEdit="1"/>
          </p:cNvSpPr>
          <p:nvPr>
            <p:ph type="sldImg"/>
          </p:nvPr>
        </p:nvSpPr>
        <p:spPr>
          <a:ln/>
        </p:spPr>
      </p:sp>
      <p:sp>
        <p:nvSpPr>
          <p:cNvPr id="1509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50309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75ABC0-00A4-47EB-B7C1-242F1A5F1087}" type="slidenum">
              <a:rPr lang="en-US" altLang="en-US"/>
              <a:pPr/>
              <a:t>60</a:t>
            </a:fld>
            <a:endParaRPr lang="en-US" altLang="en-US"/>
          </a:p>
        </p:txBody>
      </p:sp>
      <p:sp>
        <p:nvSpPr>
          <p:cNvPr id="1511426" name="Rectangle 2"/>
          <p:cNvSpPr>
            <a:spLocks noGrp="1" noRot="1" noChangeAspect="1" noChangeArrowheads="1" noTextEdit="1"/>
          </p:cNvSpPr>
          <p:nvPr>
            <p:ph type="sldImg"/>
          </p:nvPr>
        </p:nvSpPr>
        <p:spPr>
          <a:ln/>
        </p:spPr>
      </p:sp>
      <p:sp>
        <p:nvSpPr>
          <p:cNvPr id="1511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4694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6</a:t>
            </a:fld>
            <a:endParaRPr lang="en-US"/>
          </a:p>
        </p:txBody>
      </p:sp>
    </p:spTree>
    <p:extLst>
      <p:ext uri="{BB962C8B-B14F-4D97-AF65-F5344CB8AC3E}">
        <p14:creationId xmlns:p14="http://schemas.microsoft.com/office/powerpoint/2010/main" val="697249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8B5292-41B3-4AF0-A1E2-57AF568CE8FF}" type="slidenum">
              <a:rPr lang="en-US" altLang="en-US"/>
              <a:pPr/>
              <a:t>61</a:t>
            </a:fld>
            <a:endParaRPr lang="en-US" altLang="en-US"/>
          </a:p>
        </p:txBody>
      </p:sp>
      <p:sp>
        <p:nvSpPr>
          <p:cNvPr id="1513474" name="Rectangle 2"/>
          <p:cNvSpPr>
            <a:spLocks noGrp="1" noRot="1" noChangeAspect="1" noChangeArrowheads="1" noTextEdit="1"/>
          </p:cNvSpPr>
          <p:nvPr>
            <p:ph type="sldImg"/>
          </p:nvPr>
        </p:nvSpPr>
        <p:spPr>
          <a:ln/>
        </p:spPr>
      </p:sp>
      <p:sp>
        <p:nvSpPr>
          <p:cNvPr id="15134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159420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8EDA11-E441-470C-A8D5-8B8FF234B03E}" type="slidenum">
              <a:rPr lang="en-US" altLang="en-US"/>
              <a:pPr/>
              <a:t>62</a:t>
            </a:fld>
            <a:endParaRPr lang="en-US" altLang="en-US"/>
          </a:p>
        </p:txBody>
      </p:sp>
      <p:sp>
        <p:nvSpPr>
          <p:cNvPr id="1515522" name="Rectangle 2"/>
          <p:cNvSpPr>
            <a:spLocks noGrp="1" noRot="1" noChangeAspect="1" noChangeArrowheads="1" noTextEdit="1"/>
          </p:cNvSpPr>
          <p:nvPr>
            <p:ph type="sldImg"/>
          </p:nvPr>
        </p:nvSpPr>
        <p:spPr>
          <a:ln/>
        </p:spPr>
      </p:sp>
      <p:sp>
        <p:nvSpPr>
          <p:cNvPr id="1515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28482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0DF300-5E48-4F5C-8F91-0EF00D9398FD}" type="slidenum">
              <a:rPr lang="en-US" altLang="en-US"/>
              <a:pPr/>
              <a:t>63</a:t>
            </a:fld>
            <a:endParaRPr lang="en-US" altLang="en-US"/>
          </a:p>
        </p:txBody>
      </p:sp>
      <p:sp>
        <p:nvSpPr>
          <p:cNvPr id="1517570" name="Rectangle 2"/>
          <p:cNvSpPr>
            <a:spLocks noGrp="1" noRot="1" noChangeAspect="1" noChangeArrowheads="1" noTextEdit="1"/>
          </p:cNvSpPr>
          <p:nvPr>
            <p:ph type="sldImg"/>
          </p:nvPr>
        </p:nvSpPr>
        <p:spPr>
          <a:ln/>
        </p:spPr>
      </p:sp>
      <p:sp>
        <p:nvSpPr>
          <p:cNvPr id="1517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23704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3EFD45-1E5C-4EF2-ACEE-3B36D57B1FD1}" type="slidenum">
              <a:rPr lang="en-US" altLang="en-US"/>
              <a:pPr/>
              <a:t>64</a:t>
            </a:fld>
            <a:endParaRPr lang="en-US" altLang="en-US"/>
          </a:p>
        </p:txBody>
      </p:sp>
      <p:sp>
        <p:nvSpPr>
          <p:cNvPr id="1519618" name="Rectangle 2"/>
          <p:cNvSpPr>
            <a:spLocks noGrp="1" noRot="1" noChangeAspect="1" noChangeArrowheads="1" noTextEdit="1"/>
          </p:cNvSpPr>
          <p:nvPr>
            <p:ph type="sldImg"/>
          </p:nvPr>
        </p:nvSpPr>
        <p:spPr>
          <a:ln/>
        </p:spPr>
      </p:sp>
      <p:sp>
        <p:nvSpPr>
          <p:cNvPr id="1519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04690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AAC736-D435-4967-8384-82AC3BA46BE9}" type="slidenum">
              <a:rPr lang="en-US" altLang="en-US"/>
              <a:pPr/>
              <a:t>65</a:t>
            </a:fld>
            <a:endParaRPr lang="en-US" altLang="en-US"/>
          </a:p>
        </p:txBody>
      </p:sp>
      <p:sp>
        <p:nvSpPr>
          <p:cNvPr id="1521666" name="Rectangle 2"/>
          <p:cNvSpPr>
            <a:spLocks noGrp="1" noRot="1" noChangeAspect="1" noChangeArrowheads="1" noTextEdit="1"/>
          </p:cNvSpPr>
          <p:nvPr>
            <p:ph type="sldImg"/>
          </p:nvPr>
        </p:nvSpPr>
        <p:spPr>
          <a:ln/>
        </p:spPr>
      </p:sp>
      <p:sp>
        <p:nvSpPr>
          <p:cNvPr id="1521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3285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8862E7-60BF-48A2-B3F8-1EB118B88343}" type="slidenum">
              <a:rPr lang="en-US" altLang="en-US"/>
              <a:pPr/>
              <a:t>66</a:t>
            </a:fld>
            <a:endParaRPr lang="en-US" altLang="en-US"/>
          </a:p>
        </p:txBody>
      </p:sp>
      <p:sp>
        <p:nvSpPr>
          <p:cNvPr id="1523714" name="Rectangle 2"/>
          <p:cNvSpPr>
            <a:spLocks noGrp="1" noRot="1" noChangeAspect="1" noChangeArrowheads="1" noTextEdit="1"/>
          </p:cNvSpPr>
          <p:nvPr>
            <p:ph type="sldImg"/>
          </p:nvPr>
        </p:nvSpPr>
        <p:spPr>
          <a:ln/>
        </p:spPr>
      </p:sp>
      <p:sp>
        <p:nvSpPr>
          <p:cNvPr id="1523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93753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D1B32-58AF-465A-A1CA-5DAC0DB0E85F}" type="slidenum">
              <a:rPr lang="en-US" altLang="en-US"/>
              <a:pPr/>
              <a:t>67</a:t>
            </a:fld>
            <a:endParaRPr lang="en-US" altLang="en-US"/>
          </a:p>
        </p:txBody>
      </p:sp>
      <p:sp>
        <p:nvSpPr>
          <p:cNvPr id="1525762" name="Rectangle 2"/>
          <p:cNvSpPr>
            <a:spLocks noGrp="1" noRot="1" noChangeAspect="1" noChangeArrowheads="1" noTextEdit="1"/>
          </p:cNvSpPr>
          <p:nvPr>
            <p:ph type="sldImg"/>
          </p:nvPr>
        </p:nvSpPr>
        <p:spPr>
          <a:ln/>
        </p:spPr>
      </p:sp>
      <p:sp>
        <p:nvSpPr>
          <p:cNvPr id="1525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598236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51F9A7-A3EB-4323-9221-26E8EAACFAB3}" type="slidenum">
              <a:rPr lang="en-US" altLang="en-US"/>
              <a:pPr/>
              <a:t>68</a:t>
            </a:fld>
            <a:endParaRPr lang="en-US" altLang="en-US"/>
          </a:p>
        </p:txBody>
      </p:sp>
      <p:sp>
        <p:nvSpPr>
          <p:cNvPr id="1527810" name="Rectangle 2"/>
          <p:cNvSpPr>
            <a:spLocks noGrp="1" noRot="1" noChangeAspect="1" noChangeArrowheads="1" noTextEdit="1"/>
          </p:cNvSpPr>
          <p:nvPr>
            <p:ph type="sldImg"/>
          </p:nvPr>
        </p:nvSpPr>
        <p:spPr>
          <a:ln/>
        </p:spPr>
      </p:sp>
      <p:sp>
        <p:nvSpPr>
          <p:cNvPr id="15278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62026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2F7627-1B91-4A36-8686-9893FE59D266}" type="slidenum">
              <a:rPr lang="en-US" altLang="en-US"/>
              <a:pPr/>
              <a:t>69</a:t>
            </a:fld>
            <a:endParaRPr lang="en-US" altLang="en-US"/>
          </a:p>
        </p:txBody>
      </p:sp>
      <p:sp>
        <p:nvSpPr>
          <p:cNvPr id="1529858" name="Rectangle 2"/>
          <p:cNvSpPr>
            <a:spLocks noGrp="1" noRot="1" noChangeAspect="1" noChangeArrowheads="1" noTextEdit="1"/>
          </p:cNvSpPr>
          <p:nvPr>
            <p:ph type="sldImg"/>
          </p:nvPr>
        </p:nvSpPr>
        <p:spPr>
          <a:ln/>
        </p:spPr>
      </p:sp>
      <p:sp>
        <p:nvSpPr>
          <p:cNvPr id="15298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819336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123EDC-22CF-4B08-A76C-3C45D897235D}" type="slidenum">
              <a:rPr lang="en-US" altLang="en-US"/>
              <a:pPr/>
              <a:t>70</a:t>
            </a:fld>
            <a:endParaRPr lang="en-US" altLang="en-US"/>
          </a:p>
        </p:txBody>
      </p:sp>
      <p:sp>
        <p:nvSpPr>
          <p:cNvPr id="1531906" name="Rectangle 2"/>
          <p:cNvSpPr>
            <a:spLocks noGrp="1" noRot="1" noChangeAspect="1" noChangeArrowheads="1" noTextEdit="1"/>
          </p:cNvSpPr>
          <p:nvPr>
            <p:ph type="sldImg"/>
          </p:nvPr>
        </p:nvSpPr>
        <p:spPr>
          <a:ln/>
        </p:spPr>
      </p:sp>
      <p:sp>
        <p:nvSpPr>
          <p:cNvPr id="1531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5383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7</a:t>
            </a:fld>
            <a:endParaRPr lang="en-US"/>
          </a:p>
        </p:txBody>
      </p:sp>
    </p:spTree>
    <p:extLst>
      <p:ext uri="{BB962C8B-B14F-4D97-AF65-F5344CB8AC3E}">
        <p14:creationId xmlns:p14="http://schemas.microsoft.com/office/powerpoint/2010/main" val="38507161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F97758-E482-4ACE-B147-239D04B297BF}" type="slidenum">
              <a:rPr lang="en-US" altLang="en-US"/>
              <a:pPr/>
              <a:t>71</a:t>
            </a:fld>
            <a:endParaRPr lang="en-US" altLang="en-US"/>
          </a:p>
        </p:txBody>
      </p:sp>
      <p:sp>
        <p:nvSpPr>
          <p:cNvPr id="1533954" name="Rectangle 2"/>
          <p:cNvSpPr>
            <a:spLocks noGrp="1" noRot="1" noChangeAspect="1" noChangeArrowheads="1" noTextEdit="1"/>
          </p:cNvSpPr>
          <p:nvPr>
            <p:ph type="sldImg"/>
          </p:nvPr>
        </p:nvSpPr>
        <p:spPr>
          <a:ln/>
        </p:spPr>
      </p:sp>
      <p:sp>
        <p:nvSpPr>
          <p:cNvPr id="1533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502901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384A5C-D67D-484C-9C3E-BB91565480C8}" type="slidenum">
              <a:rPr lang="en-US" altLang="en-US"/>
              <a:pPr/>
              <a:t>72</a:t>
            </a:fld>
            <a:endParaRPr lang="en-US" altLang="en-US"/>
          </a:p>
        </p:txBody>
      </p:sp>
      <p:sp>
        <p:nvSpPr>
          <p:cNvPr id="1536002" name="Rectangle 2"/>
          <p:cNvSpPr>
            <a:spLocks noGrp="1" noRot="1" noChangeAspect="1" noChangeArrowheads="1" noTextEdit="1"/>
          </p:cNvSpPr>
          <p:nvPr>
            <p:ph type="sldImg"/>
          </p:nvPr>
        </p:nvSpPr>
        <p:spPr>
          <a:ln/>
        </p:spPr>
      </p:sp>
      <p:sp>
        <p:nvSpPr>
          <p:cNvPr id="1536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4852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39A097-CFD0-42C7-91C3-9DB16BB9978C}" type="slidenum">
              <a:rPr lang="en-US" altLang="en-US"/>
              <a:pPr/>
              <a:t>73</a:t>
            </a:fld>
            <a:endParaRPr lang="en-US" altLang="en-US"/>
          </a:p>
        </p:txBody>
      </p:sp>
      <p:sp>
        <p:nvSpPr>
          <p:cNvPr id="1597442" name="Rectangle 2"/>
          <p:cNvSpPr>
            <a:spLocks noGrp="1" noRot="1" noChangeAspect="1" noChangeArrowheads="1" noTextEdit="1"/>
          </p:cNvSpPr>
          <p:nvPr>
            <p:ph type="sldImg"/>
          </p:nvPr>
        </p:nvSpPr>
        <p:spPr>
          <a:ln/>
        </p:spPr>
      </p:sp>
      <p:sp>
        <p:nvSpPr>
          <p:cNvPr id="1597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268704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83A6F6-B6EC-4EF1-9D3E-9291D94A3F69}" type="slidenum">
              <a:rPr lang="en-US" altLang="en-US"/>
              <a:pPr/>
              <a:t>74</a:t>
            </a:fld>
            <a:endParaRPr lang="en-US" altLang="en-US"/>
          </a:p>
        </p:txBody>
      </p:sp>
      <p:sp>
        <p:nvSpPr>
          <p:cNvPr id="1538050" name="Rectangle 2"/>
          <p:cNvSpPr>
            <a:spLocks noGrp="1" noRot="1" noChangeAspect="1" noChangeArrowheads="1" noTextEdit="1"/>
          </p:cNvSpPr>
          <p:nvPr>
            <p:ph type="sldImg"/>
          </p:nvPr>
        </p:nvSpPr>
        <p:spPr>
          <a:ln/>
        </p:spPr>
      </p:sp>
      <p:sp>
        <p:nvSpPr>
          <p:cNvPr id="1538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082434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2F9FB0-7209-474F-AD1D-E50A57C7EADA}" type="slidenum">
              <a:rPr lang="en-US" altLang="en-US"/>
              <a:pPr/>
              <a:t>75</a:t>
            </a:fld>
            <a:endParaRPr lang="en-US" altLang="en-US"/>
          </a:p>
        </p:txBody>
      </p:sp>
      <p:sp>
        <p:nvSpPr>
          <p:cNvPr id="1607682" name="Rectangle 2"/>
          <p:cNvSpPr>
            <a:spLocks noGrp="1" noRot="1" noChangeAspect="1" noChangeArrowheads="1" noTextEdit="1"/>
          </p:cNvSpPr>
          <p:nvPr>
            <p:ph type="sldImg"/>
          </p:nvPr>
        </p:nvSpPr>
        <p:spPr>
          <a:ln/>
        </p:spPr>
      </p:sp>
      <p:sp>
        <p:nvSpPr>
          <p:cNvPr id="1607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044793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03AF8-CD77-40BE-A089-5F6D528EF1E5}" type="slidenum">
              <a:rPr lang="en-US" altLang="en-US"/>
              <a:pPr/>
              <a:t>76</a:t>
            </a:fld>
            <a:endParaRPr lang="en-US" altLang="en-US"/>
          </a:p>
        </p:txBody>
      </p:sp>
      <p:sp>
        <p:nvSpPr>
          <p:cNvPr id="1632258" name="Rectangle 2"/>
          <p:cNvSpPr>
            <a:spLocks noGrp="1" noRot="1" noChangeAspect="1" noChangeArrowheads="1" noTextEdit="1"/>
          </p:cNvSpPr>
          <p:nvPr>
            <p:ph type="sldImg"/>
          </p:nvPr>
        </p:nvSpPr>
        <p:spPr>
          <a:ln/>
        </p:spPr>
      </p:sp>
      <p:sp>
        <p:nvSpPr>
          <p:cNvPr id="1632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981274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6475AB-037B-4941-A232-279F6D944F39}" type="slidenum">
              <a:rPr lang="en-US" altLang="en-US"/>
              <a:pPr/>
              <a:t>77</a:t>
            </a:fld>
            <a:endParaRPr lang="en-US" altLang="en-US"/>
          </a:p>
        </p:txBody>
      </p:sp>
      <p:sp>
        <p:nvSpPr>
          <p:cNvPr id="1634306" name="Rectangle 2"/>
          <p:cNvSpPr>
            <a:spLocks noGrp="1" noRot="1" noChangeAspect="1" noChangeArrowheads="1" noTextEdit="1"/>
          </p:cNvSpPr>
          <p:nvPr>
            <p:ph type="sldImg"/>
          </p:nvPr>
        </p:nvSpPr>
        <p:spPr>
          <a:ln/>
        </p:spPr>
      </p:sp>
      <p:sp>
        <p:nvSpPr>
          <p:cNvPr id="1634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221710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D1733C-9766-4079-A30B-1155B8E06649}" type="slidenum">
              <a:rPr lang="en-US" altLang="en-US"/>
              <a:pPr/>
              <a:t>78</a:t>
            </a:fld>
            <a:endParaRPr lang="en-US" altLang="en-US"/>
          </a:p>
        </p:txBody>
      </p:sp>
      <p:sp>
        <p:nvSpPr>
          <p:cNvPr id="1636354" name="Rectangle 2"/>
          <p:cNvSpPr>
            <a:spLocks noGrp="1" noRot="1" noChangeAspect="1" noChangeArrowheads="1" noTextEdit="1"/>
          </p:cNvSpPr>
          <p:nvPr>
            <p:ph type="sldImg"/>
          </p:nvPr>
        </p:nvSpPr>
        <p:spPr>
          <a:ln/>
        </p:spPr>
      </p:sp>
      <p:sp>
        <p:nvSpPr>
          <p:cNvPr id="1636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442449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E13ADD-2EEF-40EE-8D9E-4C198EA45CC1}" type="slidenum">
              <a:rPr lang="en-US" altLang="en-US"/>
              <a:pPr/>
              <a:t>79</a:t>
            </a:fld>
            <a:endParaRPr lang="en-US" altLang="en-US"/>
          </a:p>
        </p:txBody>
      </p:sp>
      <p:sp>
        <p:nvSpPr>
          <p:cNvPr id="1640450" name="Rectangle 2"/>
          <p:cNvSpPr>
            <a:spLocks noGrp="1" noRot="1" noChangeAspect="1" noChangeArrowheads="1" noTextEdit="1"/>
          </p:cNvSpPr>
          <p:nvPr>
            <p:ph type="sldImg"/>
          </p:nvPr>
        </p:nvSpPr>
        <p:spPr>
          <a:ln/>
        </p:spPr>
      </p:sp>
      <p:sp>
        <p:nvSpPr>
          <p:cNvPr id="1640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731344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25D8E9-1190-4D16-988E-685B520771D1}" type="slidenum">
              <a:rPr lang="en-US" altLang="en-US"/>
              <a:pPr/>
              <a:t>80</a:t>
            </a:fld>
            <a:endParaRPr lang="en-US" altLang="en-US"/>
          </a:p>
        </p:txBody>
      </p:sp>
      <p:sp>
        <p:nvSpPr>
          <p:cNvPr id="1619970" name="Rectangle 2"/>
          <p:cNvSpPr>
            <a:spLocks noGrp="1" noRot="1" noChangeAspect="1" noChangeArrowheads="1" noTextEdit="1"/>
          </p:cNvSpPr>
          <p:nvPr>
            <p:ph type="sldImg"/>
          </p:nvPr>
        </p:nvSpPr>
        <p:spPr>
          <a:ln/>
        </p:spPr>
      </p:sp>
      <p:sp>
        <p:nvSpPr>
          <p:cNvPr id="1619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9490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Slide title should be Garamond</a:t>
            </a:r>
            <a:r>
              <a:rPr lang="en-US" baseline="0" dirty="0" smtClean="0"/>
              <a:t> or Times New Roman</a:t>
            </a:r>
          </a:p>
          <a:p>
            <a:r>
              <a:rPr lang="en-US" baseline="0" dirty="0" smtClean="0"/>
              <a:t>• Subhead should be Helvetica or Trade Gothic.</a:t>
            </a:r>
          </a:p>
          <a:p>
            <a:r>
              <a:rPr lang="en-US" baseline="0" dirty="0" smtClean="0"/>
              <a:t>• Text can be in Garamond, Times New Roman, Helvetica or Trade Gothic as you wish</a:t>
            </a:r>
          </a:p>
          <a:p>
            <a:r>
              <a:rPr lang="en-US" baseline="0" dirty="0" smtClean="0"/>
              <a:t>• Captions, if used, should be in Trade Gothic or Helvetica</a:t>
            </a:r>
          </a:p>
          <a:p>
            <a:r>
              <a:rPr lang="en-US" baseline="0" dirty="0" smtClean="0"/>
              <a:t>• Size of headings/subheads/text/captions should be consistent from one slide to the next</a:t>
            </a:r>
          </a:p>
          <a:p>
            <a:r>
              <a:rPr lang="en-US" baseline="0" dirty="0" smtClean="0"/>
              <a:t>• Use bold or change case and formatting as appropriate</a:t>
            </a:r>
          </a:p>
          <a:p>
            <a:r>
              <a:rPr lang="en-US" baseline="0" dirty="0" smtClean="0"/>
              <a:t>• Move text blocks around to accommodate images as appropriate</a:t>
            </a:r>
          </a:p>
          <a:p>
            <a:r>
              <a:rPr lang="en-US" baseline="0" dirty="0" smtClean="0"/>
              <a:t>• Use Library Orange (RGB: 252/175/23) as an accent color if you wish</a:t>
            </a:r>
          </a:p>
          <a:p>
            <a:endParaRPr lang="en-US" dirty="0"/>
          </a:p>
        </p:txBody>
      </p:sp>
      <p:sp>
        <p:nvSpPr>
          <p:cNvPr id="4" name="Slide Number Placeholder 3"/>
          <p:cNvSpPr>
            <a:spLocks noGrp="1"/>
          </p:cNvSpPr>
          <p:nvPr>
            <p:ph type="sldNum" sz="quarter" idx="10"/>
          </p:nvPr>
        </p:nvSpPr>
        <p:spPr/>
        <p:txBody>
          <a:bodyPr/>
          <a:lstStyle/>
          <a:p>
            <a:fld id="{77847C94-FEF9-3B4E-BD18-215B1328BB77}" type="slidenum">
              <a:rPr lang="en-US" smtClean="0"/>
              <a:t>8</a:t>
            </a:fld>
            <a:endParaRPr lang="en-US"/>
          </a:p>
        </p:txBody>
      </p:sp>
    </p:spTree>
    <p:extLst>
      <p:ext uri="{BB962C8B-B14F-4D97-AF65-F5344CB8AC3E}">
        <p14:creationId xmlns:p14="http://schemas.microsoft.com/office/powerpoint/2010/main" val="21914287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5AA5C9-7D9D-4192-BFB4-423F0AD188EF}" type="slidenum">
              <a:rPr lang="en-US" altLang="en-US"/>
              <a:pPr/>
              <a:t>81</a:t>
            </a:fld>
            <a:endParaRPr lang="en-US" altLang="en-US"/>
          </a:p>
        </p:txBody>
      </p:sp>
      <p:sp>
        <p:nvSpPr>
          <p:cNvPr id="1622018" name="Rectangle 2"/>
          <p:cNvSpPr>
            <a:spLocks noGrp="1" noRot="1" noChangeAspect="1" noChangeArrowheads="1" noTextEdit="1"/>
          </p:cNvSpPr>
          <p:nvPr>
            <p:ph type="sldImg"/>
          </p:nvPr>
        </p:nvSpPr>
        <p:spPr>
          <a:ln/>
        </p:spPr>
      </p:sp>
      <p:sp>
        <p:nvSpPr>
          <p:cNvPr id="1622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86436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188E4-9B3E-48DA-A70F-01800824A022}" type="slidenum">
              <a:rPr lang="en-US" altLang="en-US"/>
              <a:pPr/>
              <a:t>82</a:t>
            </a:fld>
            <a:endParaRPr lang="en-US" altLang="en-US"/>
          </a:p>
        </p:txBody>
      </p:sp>
      <p:sp>
        <p:nvSpPr>
          <p:cNvPr id="1626114" name="Rectangle 2"/>
          <p:cNvSpPr>
            <a:spLocks noGrp="1" noRot="1" noChangeAspect="1" noChangeArrowheads="1" noTextEdit="1"/>
          </p:cNvSpPr>
          <p:nvPr>
            <p:ph type="sldImg"/>
          </p:nvPr>
        </p:nvSpPr>
        <p:spPr>
          <a:ln/>
        </p:spPr>
      </p:sp>
      <p:sp>
        <p:nvSpPr>
          <p:cNvPr id="1626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773491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C40D38-7805-4DFE-B9A6-2ABCCD9C6A6C}" type="slidenum">
              <a:rPr lang="en-US" altLang="en-US"/>
              <a:pPr/>
              <a:t>83</a:t>
            </a:fld>
            <a:endParaRPr lang="en-US" altLang="en-US"/>
          </a:p>
        </p:txBody>
      </p:sp>
      <p:sp>
        <p:nvSpPr>
          <p:cNvPr id="1628162" name="Rectangle 2"/>
          <p:cNvSpPr>
            <a:spLocks noGrp="1" noRot="1" noChangeAspect="1" noChangeArrowheads="1" noTextEdit="1"/>
          </p:cNvSpPr>
          <p:nvPr>
            <p:ph type="sldImg"/>
          </p:nvPr>
        </p:nvSpPr>
        <p:spPr>
          <a:ln/>
        </p:spPr>
      </p:sp>
      <p:sp>
        <p:nvSpPr>
          <p:cNvPr id="1628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03792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11FAF-8833-4ECF-A086-CEEBA3D12D2F}" type="slidenum">
              <a:rPr lang="en-US" altLang="en-US"/>
              <a:pPr/>
              <a:t>84</a:t>
            </a:fld>
            <a:endParaRPr lang="en-US" altLang="en-US"/>
          </a:p>
        </p:txBody>
      </p:sp>
      <p:sp>
        <p:nvSpPr>
          <p:cNvPr id="1656834" name="Rectangle 2"/>
          <p:cNvSpPr>
            <a:spLocks noGrp="1" noRot="1" noChangeAspect="1" noChangeArrowheads="1" noTextEdit="1"/>
          </p:cNvSpPr>
          <p:nvPr>
            <p:ph type="sldImg"/>
          </p:nvPr>
        </p:nvSpPr>
        <p:spPr>
          <a:ln/>
        </p:spPr>
      </p:sp>
      <p:sp>
        <p:nvSpPr>
          <p:cNvPr id="1656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853597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endParaRPr lang="en-US" altLang="en-US" smtClean="0">
              <a:ea typeface="ＭＳ Ｐゴシック" panose="020B0600070205080204" pitchFamily="34" charset="-128"/>
            </a:endParaRPr>
          </a:p>
          <a:p>
            <a:pPr eaLnBrk="1" hangingPunct="1">
              <a:spcBef>
                <a:spcPct val="0"/>
              </a:spcBef>
              <a:buFontTx/>
              <a:buChar char="•"/>
            </a:pPr>
            <a:endParaRPr lang="en-US" altLang="en-US" smtClean="0">
              <a:ea typeface="ＭＳ Ｐゴシック" panose="020B0600070205080204" pitchFamily="34" charset="-128"/>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DA743A2-EBA5-4FEC-92B2-52628F20849E}" type="slidenum">
              <a:rPr lang="en-US" altLang="en-US" sz="1200"/>
              <a:pPr/>
              <a:t>87</a:t>
            </a:fld>
            <a:endParaRPr lang="en-US" altLang="en-US" sz="1200"/>
          </a:p>
        </p:txBody>
      </p:sp>
    </p:spTree>
    <p:extLst>
      <p:ext uri="{BB962C8B-B14F-4D97-AF65-F5344CB8AC3E}">
        <p14:creationId xmlns:p14="http://schemas.microsoft.com/office/powerpoint/2010/main" val="17498559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Depending on if you are downloading for Windows or Mac click on your perspective thing…</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Here we are going to go over windows so click on Download R for Windows</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Then click download R</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F8E8AE2-8240-43CE-A938-D59A145AB780}" type="slidenum">
              <a:rPr lang="en-US" altLang="en-US" sz="1200"/>
              <a:pPr/>
              <a:t>88</a:t>
            </a:fld>
            <a:endParaRPr lang="en-US" altLang="en-US" sz="1200"/>
          </a:p>
        </p:txBody>
      </p:sp>
    </p:spTree>
    <p:extLst>
      <p:ext uri="{BB962C8B-B14F-4D97-AF65-F5344CB8AC3E}">
        <p14:creationId xmlns:p14="http://schemas.microsoft.com/office/powerpoint/2010/main" val="31450962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This is the next screen that you will come to. Read the information and click next. </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This is also where you need to set up you working directory…basically where you files are going to end up</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Click where you want to put the file. This would be where if you wanted to put R on a flashdrive. Once you decide Click next. </a:t>
            </a:r>
          </a:p>
          <a:p>
            <a:endParaRPr lang="en-US" altLang="en-US" smtClean="0">
              <a:ea typeface="ＭＳ Ｐゴシック" panose="020B0600070205080204" pitchFamily="34" charset="-128"/>
            </a:endParaRP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962F875-E274-42D4-8140-C96DB60EEDD8}" type="slidenum">
              <a:rPr lang="en-US" altLang="en-US" sz="1200"/>
              <a:pPr/>
              <a:t>89</a:t>
            </a:fld>
            <a:endParaRPr lang="en-US" altLang="en-US" sz="1200"/>
          </a:p>
        </p:txBody>
      </p:sp>
    </p:spTree>
    <p:extLst>
      <p:ext uri="{BB962C8B-B14F-4D97-AF65-F5344CB8AC3E}">
        <p14:creationId xmlns:p14="http://schemas.microsoft.com/office/powerpoint/2010/main" val="9512628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Its always a good idea to download all the files.</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 MDI is when the windows will be contained within one large window. This is similar to how Excel is setup. SDI is a single document interface where every item will get its own window. This is similar to how SPSS is set up where it has separate data editor, viewer, and syntax windows. Once you choose which your prefer click next.  </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B6ACD2C-4753-4C03-8D98-764B639A61BF}" type="slidenum">
              <a:rPr lang="en-US" altLang="en-US" sz="1200"/>
              <a:pPr/>
              <a:t>90</a:t>
            </a:fld>
            <a:endParaRPr lang="en-US" altLang="en-US" sz="1200"/>
          </a:p>
        </p:txBody>
      </p:sp>
    </p:spTree>
    <p:extLst>
      <p:ext uri="{BB962C8B-B14F-4D97-AF65-F5344CB8AC3E}">
        <p14:creationId xmlns:p14="http://schemas.microsoft.com/office/powerpoint/2010/main" val="3285455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Choose either html or plain text. Again, click next. </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If you are installing R onto a flash drive click on Don</a:t>
            </a:r>
            <a:r>
              <a:rPr lang="ja-JP" altLang="en-US" smtClean="0">
                <a:ea typeface="ＭＳ Ｐゴシック" panose="020B0600070205080204" pitchFamily="34" charset="-128"/>
              </a:rPr>
              <a:t>’</a:t>
            </a:r>
            <a:r>
              <a:rPr lang="en-US" altLang="ja-JP" smtClean="0">
                <a:ea typeface="ＭＳ Ｐゴシック" panose="020B0600070205080204" pitchFamily="34" charset="-128"/>
              </a:rPr>
              <a:t>t create a start menu folder. Otherwise, you can leave it unchecked. Then click next. </a:t>
            </a:r>
          </a:p>
          <a:p>
            <a:endParaRPr lang="en-US" altLang="en-US" smtClean="0">
              <a:ea typeface="ＭＳ Ｐゴシック" panose="020B0600070205080204" pitchFamily="34" charset="-128"/>
            </a:endParaRP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1680DC6-4B55-4EE9-8E87-4600D40E9C01}" type="slidenum">
              <a:rPr lang="en-US" altLang="en-US" sz="1200"/>
              <a:pPr/>
              <a:t>92</a:t>
            </a:fld>
            <a:endParaRPr lang="en-US" altLang="en-US" sz="1200"/>
          </a:p>
        </p:txBody>
      </p:sp>
    </p:spTree>
    <p:extLst>
      <p:ext uri="{BB962C8B-B14F-4D97-AF65-F5344CB8AC3E}">
        <p14:creationId xmlns:p14="http://schemas.microsoft.com/office/powerpoint/2010/main" val="23558227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Click next</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The installation may take awhile </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449FEE8-9A8C-4056-8648-E48E29F30142}" type="slidenum">
              <a:rPr lang="en-US" altLang="en-US" sz="1200"/>
              <a:pPr/>
              <a:t>93</a:t>
            </a:fld>
            <a:endParaRPr lang="en-US" altLang="en-US" sz="1200"/>
          </a:p>
        </p:txBody>
      </p:sp>
    </p:spTree>
    <p:extLst>
      <p:ext uri="{BB962C8B-B14F-4D97-AF65-F5344CB8AC3E}">
        <p14:creationId xmlns:p14="http://schemas.microsoft.com/office/powerpoint/2010/main" val="3485904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You will learn later that dataframes can be imported from other statistical packages such as Excel and Spss.  </a:t>
            </a:r>
          </a:p>
          <a:p>
            <a:r>
              <a:rPr lang="en-US" altLang="en-US" smtClean="0">
                <a:ea typeface="ＭＳ Ｐゴシック" panose="020B0600070205080204" pitchFamily="34" charset="-128"/>
              </a:rPr>
              <a:t>However, knowing the basics on how R reads dataframes will help you manipulate your own data better in this package.</a:t>
            </a: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FB31247-0151-46C7-91EF-8E1947B0AA42}" type="slidenum">
              <a:rPr lang="en-US" altLang="en-US" sz="1200"/>
              <a:pPr/>
              <a:t>10</a:t>
            </a:fld>
            <a:endParaRPr lang="en-US" altLang="en-US" sz="1200"/>
          </a:p>
        </p:txBody>
      </p:sp>
    </p:spTree>
    <p:extLst>
      <p:ext uri="{BB962C8B-B14F-4D97-AF65-F5344CB8AC3E}">
        <p14:creationId xmlns:p14="http://schemas.microsoft.com/office/powerpoint/2010/main" val="318412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To  install packages on Windows, click on packages and install packages. </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Scroll down to USA and choose a </a:t>
            </a:r>
            <a:r>
              <a:rPr lang="ja-JP" altLang="en-US" smtClean="0">
                <a:ea typeface="ＭＳ Ｐゴシック" panose="020B0600070205080204" pitchFamily="34" charset="-128"/>
              </a:rPr>
              <a:t>“</a:t>
            </a:r>
            <a:r>
              <a:rPr lang="en-US" altLang="ja-JP" smtClean="0">
                <a:ea typeface="ＭＳ Ｐゴシック" panose="020B0600070205080204" pitchFamily="34" charset="-128"/>
              </a:rPr>
              <a:t>mirror</a:t>
            </a:r>
            <a:r>
              <a:rPr lang="ja-JP" altLang="en-US" smtClean="0">
                <a:ea typeface="ＭＳ Ｐゴシック" panose="020B0600070205080204" pitchFamily="34" charset="-128"/>
              </a:rPr>
              <a:t>”</a:t>
            </a:r>
            <a:r>
              <a:rPr lang="en-US" altLang="ja-JP" smtClean="0">
                <a:ea typeface="ＭＳ Ｐゴシック" panose="020B0600070205080204" pitchFamily="34" charset="-128"/>
              </a:rPr>
              <a:t> that is close to your physical location. </a:t>
            </a:r>
            <a:endParaRPr lang="en-US" altLang="en-US" smtClean="0">
              <a:ea typeface="ＭＳ Ｐゴシック" panose="020B0600070205080204" pitchFamily="34" charset="-128"/>
            </a:endParaRP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8561468-3444-4B33-8727-05B9048587DD}" type="slidenum">
              <a:rPr lang="en-US" altLang="en-US" sz="1200"/>
              <a:pPr/>
              <a:t>96</a:t>
            </a:fld>
            <a:endParaRPr lang="en-US" altLang="en-US" sz="1200"/>
          </a:p>
        </p:txBody>
      </p:sp>
    </p:spTree>
    <p:extLst>
      <p:ext uri="{BB962C8B-B14F-4D97-AF65-F5344CB8AC3E}">
        <p14:creationId xmlns:p14="http://schemas.microsoft.com/office/powerpoint/2010/main" val="1276584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ＭＳ Ｐゴシック" panose="020B0600070205080204" pitchFamily="34" charset="-128"/>
              </a:rPr>
              <a:t>Scroll down list until you find the package you are looking for. Keep in mind that R lists things in alphabetical order and by uppercase than lowercase. Once you click on a package to load, click ok. R will install not only the package but all of the packages needed to run your package. </a:t>
            </a:r>
          </a:p>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To actually use the package, go back to the package tab and click on load package. </a:t>
            </a:r>
          </a:p>
          <a:p>
            <a:endParaRPr lang="en-US" altLang="en-US" smtClean="0">
              <a:ea typeface="ＭＳ Ｐゴシック" panose="020B0600070205080204" pitchFamily="34" charset="-128"/>
            </a:endParaRP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F1605C3-3272-457C-A270-F7A826F4F6D2}" type="slidenum">
              <a:rPr lang="en-US" altLang="en-US" sz="1200"/>
              <a:pPr/>
              <a:t>97</a:t>
            </a:fld>
            <a:endParaRPr lang="en-US" altLang="en-US" sz="1200"/>
          </a:p>
        </p:txBody>
      </p:sp>
    </p:spTree>
    <p:extLst>
      <p:ext uri="{BB962C8B-B14F-4D97-AF65-F5344CB8AC3E}">
        <p14:creationId xmlns:p14="http://schemas.microsoft.com/office/powerpoint/2010/main" val="2130476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US" altLang="en-US" smtClean="0">
                <a:ea typeface="ＭＳ Ｐゴシック" panose="020B0600070205080204" pitchFamily="34" charset="-128"/>
              </a:rPr>
              <a:t>To the minimum R can be used as a calculator.</a:t>
            </a:r>
          </a:p>
          <a:p>
            <a:pPr eaLnBrk="1" hangingPunct="1">
              <a:spcBef>
                <a:spcPct val="0"/>
              </a:spcBef>
              <a:buFontTx/>
              <a:buChar char="•"/>
            </a:pPr>
            <a:r>
              <a:rPr lang="en-US" altLang="en-US" smtClean="0">
                <a:ea typeface="ＭＳ Ｐゴシック" panose="020B0600070205080204" pitchFamily="34" charset="-128"/>
              </a:rPr>
              <a:t> The prompt sign means the active line where you are allowed to enter code.</a:t>
            </a:r>
          </a:p>
          <a:p>
            <a:pPr eaLnBrk="1" hangingPunct="1">
              <a:spcBef>
                <a:spcPct val="0"/>
              </a:spcBef>
              <a:buFontTx/>
              <a:buChar char="•"/>
            </a:pPr>
            <a:r>
              <a:rPr lang="en-US" altLang="en-US" smtClean="0">
                <a:ea typeface="ＭＳ Ｐゴシック" panose="020B0600070205080204" pitchFamily="34" charset="-128"/>
              </a:rPr>
              <a:t>The number in brackets is the result.</a:t>
            </a:r>
          </a:p>
          <a:p>
            <a:pPr eaLnBrk="1" hangingPunct="1">
              <a:spcBef>
                <a:spcPct val="0"/>
              </a:spcBef>
              <a:buFontTx/>
              <a:buChar char="•"/>
            </a:pPr>
            <a:r>
              <a:rPr lang="en-US" altLang="en-US" smtClean="0">
                <a:ea typeface="ＭＳ Ｐゴシック" panose="020B0600070205080204" pitchFamily="34" charset="-128"/>
              </a:rPr>
              <a:t>When you enter a line in R, you don’t need to end it with a period as opposed to other software such as the syntax in spss.</a:t>
            </a: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A227845-C5BD-4D3D-95AD-430BD05F24C3}" type="slidenum">
              <a:rPr lang="en-US" altLang="en-US" sz="1200"/>
              <a:pPr/>
              <a:t>11</a:t>
            </a:fld>
            <a:endParaRPr lang="en-US" altLang="en-US" sz="1200"/>
          </a:p>
        </p:txBody>
      </p:sp>
    </p:spTree>
    <p:extLst>
      <p:ext uri="{BB962C8B-B14F-4D97-AF65-F5344CB8AC3E}">
        <p14:creationId xmlns:p14="http://schemas.microsoft.com/office/powerpoint/2010/main" val="3696593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FC8FC0-0C6D-4DF7-8009-8F2EC745D630}" type="slidenum">
              <a:rPr lang="en-US" altLang="en-US"/>
              <a:pPr/>
              <a:t>12</a:t>
            </a:fld>
            <a:endParaRPr lang="en-US" altLang="en-US"/>
          </a:p>
        </p:txBody>
      </p:sp>
      <p:sp>
        <p:nvSpPr>
          <p:cNvPr id="1540098" name="Rectangle 2"/>
          <p:cNvSpPr>
            <a:spLocks noGrp="1" noRot="1" noChangeAspect="1" noChangeArrowheads="1" noTextEdit="1"/>
          </p:cNvSpPr>
          <p:nvPr>
            <p:ph type="sldImg"/>
          </p:nvPr>
        </p:nvSpPr>
        <p:spPr>
          <a:ln/>
        </p:spPr>
      </p:sp>
      <p:sp>
        <p:nvSpPr>
          <p:cNvPr id="1540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2196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1E3771-E8B1-4EDC-B305-7DA61CE4B7E3}" type="slidenum">
              <a:rPr lang="en-US" altLang="en-US"/>
              <a:pPr/>
              <a:t>13</a:t>
            </a:fld>
            <a:endParaRPr lang="en-US" altLang="en-US"/>
          </a:p>
        </p:txBody>
      </p:sp>
      <p:sp>
        <p:nvSpPr>
          <p:cNvPr id="1542146" name="Rectangle 2"/>
          <p:cNvSpPr>
            <a:spLocks noGrp="1" noRot="1" noChangeAspect="1" noChangeArrowheads="1" noTextEdit="1"/>
          </p:cNvSpPr>
          <p:nvPr>
            <p:ph type="sldImg"/>
          </p:nvPr>
        </p:nvSpPr>
        <p:spPr>
          <a:ln/>
        </p:spPr>
      </p:sp>
      <p:sp>
        <p:nvSpPr>
          <p:cNvPr id="15421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33639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4C53AC-A7D0-4E45-A234-101BFA8E3C1C}"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2602804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C53AC-A7D0-4E45-A234-101BFA8E3C1C}"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415094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C53AC-A7D0-4E45-A234-101BFA8E3C1C}"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1540377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41173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BF7F94-4404-F949-9E4E-389CC9D6DBFB}" type="slidenum">
              <a:rPr lang="en-US" smtClean="0"/>
              <a:t>‹#›</a:t>
            </a:fld>
            <a:endParaRPr lang="en-US"/>
          </a:p>
        </p:txBody>
      </p:sp>
    </p:spTree>
    <p:extLst>
      <p:ext uri="{BB962C8B-B14F-4D97-AF65-F5344CB8AC3E}">
        <p14:creationId xmlns:p14="http://schemas.microsoft.com/office/powerpoint/2010/main" val="168475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2E483C0-FBEA-4837-B45E-03C3021EEBEA}" type="slidenum">
              <a:rPr lang="en-US" altLang="en-US"/>
              <a:pPr/>
              <a:t>‹#›</a:t>
            </a:fld>
            <a:endParaRPr lang="en-US" altLang="en-US"/>
          </a:p>
        </p:txBody>
      </p:sp>
    </p:spTree>
    <p:extLst>
      <p:ext uri="{BB962C8B-B14F-4D97-AF65-F5344CB8AC3E}">
        <p14:creationId xmlns:p14="http://schemas.microsoft.com/office/powerpoint/2010/main" val="901206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BF7F94-4404-F949-9E4E-389CC9D6DBFB}" type="slidenum">
              <a:rPr lang="en-US" smtClean="0"/>
              <a:t>‹#›</a:t>
            </a:fld>
            <a:endParaRPr lang="en-US"/>
          </a:p>
        </p:txBody>
      </p:sp>
    </p:spTree>
    <p:extLst>
      <p:ext uri="{BB962C8B-B14F-4D97-AF65-F5344CB8AC3E}">
        <p14:creationId xmlns:p14="http://schemas.microsoft.com/office/powerpoint/2010/main" val="1377887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646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03625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97" y="-297"/>
            <a:ext cx="9144793" cy="6858594"/>
          </a:xfrm>
          <a:prstGeom prst="rect">
            <a:avLst/>
          </a:prstGeom>
        </p:spPr>
      </p:pic>
    </p:spTree>
    <p:extLst>
      <p:ext uri="{BB962C8B-B14F-4D97-AF65-F5344CB8AC3E}">
        <p14:creationId xmlns:p14="http://schemas.microsoft.com/office/powerpoint/2010/main" val="145812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4C53AC-A7D0-4E45-A234-101BFA8E3C1C}" type="datetimeFigureOut">
              <a:rPr lang="en-US" smtClean="0"/>
              <a:t>11/10/2016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298245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4C53AC-A7D0-4E45-A234-101BFA8E3C1C}" type="datetimeFigureOut">
              <a:rPr lang="en-US" smtClean="0"/>
              <a:t>11/10/2016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2146747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C53AC-A7D0-4E45-A234-101BFA8E3C1C}" type="datetimeFigureOut">
              <a:rPr lang="en-US" smtClean="0"/>
              <a:t>11/10/2016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114805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C53AC-A7D0-4E45-A234-101BFA8E3C1C}"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783220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C53AC-A7D0-4E45-A234-101BFA8E3C1C}"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4265408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C53AC-A7D0-4E45-A234-101BFA8E3C1C}" type="datetimeFigureOut">
              <a:rPr lang="en-US" smtClean="0"/>
              <a:t>11/10/2016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6CFBA-0707-354A-8FC0-12A0138D87A0}" type="slidenum">
              <a:rPr lang="en-US" smtClean="0"/>
              <a:t>‹#›</a:t>
            </a:fld>
            <a:endParaRPr lang="en-US"/>
          </a:p>
        </p:txBody>
      </p:sp>
    </p:spTree>
    <p:extLst>
      <p:ext uri="{BB962C8B-B14F-4D97-AF65-F5344CB8AC3E}">
        <p14:creationId xmlns:p14="http://schemas.microsoft.com/office/powerpoint/2010/main" val="2543117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 id="2147483665" r:id="rId13"/>
    <p:sldLayoutId id="2147483666"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ppt_NONTITLE_page.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bg1"/>
                </a:solidFill>
                <a:latin typeface="Trade Gothic Bold"/>
              </a:defRPr>
            </a:lvl1pPr>
          </a:lstStyle>
          <a:p>
            <a:fld id="{FC768F68-39E4-9748-91AB-07862DFFC46D}" type="slidenum">
              <a:rPr lang="en-US" smtClean="0"/>
              <a:pPr/>
              <a:t>‹#›</a:t>
            </a:fld>
            <a:endParaRPr lang="en-US" dirty="0"/>
          </a:p>
        </p:txBody>
      </p:sp>
      <p:sp>
        <p:nvSpPr>
          <p:cNvPr id="13" name="Slide Number Placeholder 5"/>
          <p:cNvSpPr txBox="1">
            <a:spLocks/>
          </p:cNvSpPr>
          <p:nvPr userDrawn="1"/>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bg1"/>
                </a:solidFill>
                <a:latin typeface="Trade Gothic Bold"/>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C768F68-39E4-9748-91AB-07862DFFC46D}" type="slidenum">
              <a:rPr lang="en-US" smtClean="0"/>
              <a:pPr/>
              <a:t>‹#›</a:t>
            </a:fld>
            <a:endParaRPr lang="en-US" dirty="0"/>
          </a:p>
        </p:txBody>
      </p:sp>
    </p:spTree>
    <p:extLst>
      <p:ext uri="{BB962C8B-B14F-4D97-AF65-F5344CB8AC3E}">
        <p14:creationId xmlns:p14="http://schemas.microsoft.com/office/powerpoint/2010/main" val="715790933"/>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ilovejackdaniels.com/regular_expressions_cheat_sheet.pdf"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www.rstudio.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hyperlink" Target="http://www.statmethods.net/management/sorting.html" TargetMode="External"/><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hyperlink" Target="http://www.statmethods.net/management/typeconversion.html" TargetMode="Externa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hyperlink" Target="http://www.statmethods.net/management/subset.html" TargetMode="External"/><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9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9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6354" y="2664823"/>
            <a:ext cx="4902926" cy="769441"/>
          </a:xfrm>
          <a:prstGeom prst="rect">
            <a:avLst/>
          </a:prstGeom>
          <a:noFill/>
        </p:spPr>
        <p:txBody>
          <a:bodyPr wrap="square" rtlCol="0">
            <a:spAutoFit/>
          </a:bodyPr>
          <a:lstStyle/>
          <a:p>
            <a:r>
              <a:rPr lang="en-US" sz="4400" dirty="0" smtClean="0">
                <a:solidFill>
                  <a:schemeClr val="bg1"/>
                </a:solidFill>
              </a:rPr>
              <a:t>R Workshop</a:t>
            </a:r>
            <a:endParaRPr lang="en-US" sz="4400" dirty="0">
              <a:solidFill>
                <a:schemeClr val="bg1"/>
              </a:solidFill>
            </a:endParaRPr>
          </a:p>
        </p:txBody>
      </p:sp>
      <p:sp>
        <p:nvSpPr>
          <p:cNvPr id="3" name="TextBox 2"/>
          <p:cNvSpPr txBox="1"/>
          <p:nvPr/>
        </p:nvSpPr>
        <p:spPr>
          <a:xfrm>
            <a:off x="3631475" y="4563292"/>
            <a:ext cx="3675017" cy="400110"/>
          </a:xfrm>
          <a:prstGeom prst="rect">
            <a:avLst/>
          </a:prstGeom>
          <a:noFill/>
        </p:spPr>
        <p:txBody>
          <a:bodyPr wrap="square" rtlCol="0">
            <a:spAutoFit/>
          </a:bodyPr>
          <a:lstStyle/>
          <a:p>
            <a:r>
              <a:rPr lang="en-US" sz="2000" dirty="0" smtClean="0"/>
              <a:t>December 2016</a:t>
            </a:r>
            <a:endParaRPr lang="en-US" sz="2000" dirty="0"/>
          </a:p>
        </p:txBody>
      </p:sp>
    </p:spTree>
    <p:extLst>
      <p:ext uri="{BB962C8B-B14F-4D97-AF65-F5344CB8AC3E}">
        <p14:creationId xmlns:p14="http://schemas.microsoft.com/office/powerpoint/2010/main" val="663595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4294967295"/>
          </p:nvPr>
        </p:nvSpPr>
        <p:spPr>
          <a:xfrm>
            <a:off x="242046" y="1098178"/>
            <a:ext cx="8650941" cy="2855258"/>
          </a:xfrm>
        </p:spPr>
        <p:txBody>
          <a:bodyPr/>
          <a:lstStyle/>
          <a:p>
            <a:pPr>
              <a:defRPr/>
            </a:pPr>
            <a:r>
              <a:rPr lang="en-US" sz="2000" dirty="0" smtClean="0"/>
              <a:t>R is object base</a:t>
            </a:r>
          </a:p>
          <a:p>
            <a:pPr lvl="1">
              <a:defRPr/>
            </a:pPr>
            <a:r>
              <a:rPr lang="en-US" sz="2000" dirty="0" smtClean="0">
                <a:cs typeface="ＭＳ Ｐゴシック" charset="0"/>
              </a:rPr>
              <a:t>Types of objects (scalar, vector, matrices and </a:t>
            </a:r>
            <a:r>
              <a:rPr lang="en-US" sz="2000" dirty="0" smtClean="0">
                <a:cs typeface="ＭＳ Ｐゴシック" charset="0"/>
              </a:rPr>
              <a:t>arrays)</a:t>
            </a:r>
            <a:endParaRPr lang="en-US" sz="2000" dirty="0" smtClean="0">
              <a:cs typeface="ＭＳ Ｐゴシック" charset="0"/>
            </a:endParaRPr>
          </a:p>
          <a:p>
            <a:pPr lvl="1">
              <a:defRPr/>
            </a:pPr>
            <a:r>
              <a:rPr lang="en-US" sz="2000" dirty="0" smtClean="0">
                <a:cs typeface="ＭＳ Ｐゴシック" charset="0"/>
              </a:rPr>
              <a:t>Assignment of objects</a:t>
            </a:r>
          </a:p>
          <a:p>
            <a:pPr>
              <a:defRPr/>
            </a:pPr>
            <a:r>
              <a:rPr lang="en-US" sz="2000" dirty="0" smtClean="0"/>
              <a:t>Building a data frame</a:t>
            </a:r>
          </a:p>
          <a:p>
            <a:pPr marL="457200" lvl="1" indent="0">
              <a:buFontTx/>
              <a:buNone/>
              <a:defRPr/>
            </a:pPr>
            <a:endParaRPr lang="en-US" dirty="0" smtClean="0">
              <a:cs typeface="ＭＳ Ｐゴシック" charset="0"/>
            </a:endParaRPr>
          </a:p>
          <a:p>
            <a:pPr>
              <a:defRPr/>
            </a:pPr>
            <a:endParaRPr lang="en-US" dirty="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R Basics</a:t>
            </a:r>
            <a:endParaRPr lang="en-US" sz="3600" dirty="0">
              <a:latin typeface="+mn-lt"/>
            </a:endParaRPr>
          </a:p>
        </p:txBody>
      </p:sp>
    </p:spTree>
    <p:extLst>
      <p:ext uri="{BB962C8B-B14F-4D97-AF65-F5344CB8AC3E}">
        <p14:creationId xmlns:p14="http://schemas.microsoft.com/office/powerpoint/2010/main" val="1661726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4294967295"/>
          </p:nvPr>
        </p:nvSpPr>
        <p:spPr>
          <a:xfrm>
            <a:off x="291353" y="1129552"/>
            <a:ext cx="7924800" cy="4325087"/>
          </a:xfrm>
        </p:spPr>
        <p:txBody>
          <a:bodyPr>
            <a:normAutofit/>
          </a:bodyPr>
          <a:lstStyle/>
          <a:p>
            <a:pPr marL="0" indent="0">
              <a:buNone/>
              <a:defRPr/>
            </a:pPr>
            <a:r>
              <a:rPr lang="en-US" sz="2400" dirty="0" smtClean="0"/>
              <a:t>&gt; </a:t>
            </a:r>
            <a:r>
              <a:rPr lang="en-US" sz="2400" dirty="0"/>
              <a:t>1250 + 1000</a:t>
            </a:r>
          </a:p>
          <a:p>
            <a:pPr marL="0" indent="0">
              <a:buNone/>
              <a:defRPr/>
            </a:pPr>
            <a:r>
              <a:rPr lang="en-US" sz="2400" dirty="0"/>
              <a:t>[1] 2250</a:t>
            </a:r>
          </a:p>
          <a:p>
            <a:pPr marL="0" indent="0" eaLnBrk="1" hangingPunct="1">
              <a:buFontTx/>
              <a:buNone/>
              <a:defRPr/>
            </a:pPr>
            <a:endParaRPr lang="en-US" sz="2400" dirty="0" smtClean="0"/>
          </a:p>
          <a:p>
            <a:pPr marL="0" indent="0" eaLnBrk="1" hangingPunct="1">
              <a:buFontTx/>
              <a:buNone/>
              <a:defRPr/>
            </a:pPr>
            <a:r>
              <a:rPr lang="en-US" sz="2400" dirty="0" smtClean="0"/>
              <a:t>or various calculations in the same row</a:t>
            </a:r>
          </a:p>
          <a:p>
            <a:pPr marL="0" indent="0" eaLnBrk="1" hangingPunct="1">
              <a:buFontTx/>
              <a:buNone/>
              <a:defRPr/>
            </a:pPr>
            <a:endParaRPr lang="en-US" sz="2400" dirty="0" smtClean="0"/>
          </a:p>
          <a:p>
            <a:pPr marL="0" indent="0">
              <a:buFontTx/>
              <a:buNone/>
              <a:defRPr/>
            </a:pPr>
            <a:r>
              <a:rPr lang="en-US" sz="2400" dirty="0"/>
              <a:t>&gt; 1+1; 4*5; 6-2</a:t>
            </a:r>
          </a:p>
          <a:p>
            <a:pPr marL="0" indent="0">
              <a:buFontTx/>
              <a:buNone/>
              <a:defRPr/>
            </a:pPr>
            <a:r>
              <a:rPr lang="en-US" sz="2400" dirty="0"/>
              <a:t>[1] 2</a:t>
            </a:r>
          </a:p>
          <a:p>
            <a:pPr marL="0" indent="0">
              <a:buFontTx/>
              <a:buNone/>
              <a:defRPr/>
            </a:pPr>
            <a:r>
              <a:rPr lang="en-US" sz="2400" dirty="0"/>
              <a:t>[1] 20</a:t>
            </a:r>
          </a:p>
          <a:p>
            <a:pPr marL="0" indent="0">
              <a:buFontTx/>
              <a:buNone/>
              <a:defRPr/>
            </a:pPr>
            <a:r>
              <a:rPr lang="en-US" sz="2400" dirty="0"/>
              <a:t>[1] 4</a:t>
            </a:r>
            <a:endParaRPr lang="en-US" sz="2400" dirty="0" smtClean="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R as a Calculator</a:t>
            </a:r>
            <a:endParaRPr lang="en-US" sz="3600" dirty="0">
              <a:latin typeface="+mn-lt"/>
            </a:endParaRPr>
          </a:p>
        </p:txBody>
      </p:sp>
    </p:spTree>
    <p:extLst>
      <p:ext uri="{BB962C8B-B14F-4D97-AF65-F5344CB8AC3E}">
        <p14:creationId xmlns:p14="http://schemas.microsoft.com/office/powerpoint/2010/main" val="14666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27" name="Slide Number Placeholder 5"/>
          <p:cNvSpPr>
            <a:spLocks noGrp="1"/>
          </p:cNvSpPr>
          <p:nvPr>
            <p:ph type="sldNum" sz="quarter" idx="4294967295"/>
          </p:nvPr>
        </p:nvSpPr>
        <p:spPr>
          <a:xfrm>
            <a:off x="7010400" y="6356350"/>
            <a:ext cx="2133600" cy="365125"/>
          </a:xfrm>
        </p:spPr>
        <p:txBody>
          <a:bodyPr/>
          <a:lstStyle/>
          <a:p>
            <a:fld id="{0E097FCA-39C4-46D0-B19B-1F5BBBF0ECBC}" type="slidenum">
              <a:rPr lang="en-US" altLang="en-US"/>
              <a:pPr/>
              <a:t>12</a:t>
            </a:fld>
            <a:endParaRPr lang="en-US" altLang="en-US"/>
          </a:p>
        </p:txBody>
      </p:sp>
      <p:sp>
        <p:nvSpPr>
          <p:cNvPr id="1539075" name="Rectangle 3"/>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39076" name="Group 4"/>
          <p:cNvGraphicFramePr>
            <a:graphicFrameLocks noGrp="1"/>
          </p:cNvGraphicFramePr>
          <p:nvPr>
            <p:extLst>
              <p:ext uri="{D42A27DB-BD31-4B8C-83A1-F6EECF244321}">
                <p14:modId xmlns:p14="http://schemas.microsoft.com/office/powerpoint/2010/main" val="2140692684"/>
              </p:ext>
            </p:extLst>
          </p:nvPr>
        </p:nvGraphicFramePr>
        <p:xfrm>
          <a:off x="452717" y="1173481"/>
          <a:ext cx="5679141" cy="3169920"/>
        </p:xfrm>
        <a:graphic>
          <a:graphicData uri="http://schemas.openxmlformats.org/drawingml/2006/table">
            <a:tbl>
              <a:tblPr/>
              <a:tblGrid>
                <a:gridCol w="1536434">
                  <a:extLst>
                    <a:ext uri="{9D8B030D-6E8A-4147-A177-3AD203B41FA5}">
                      <a16:colId xmlns:a16="http://schemas.microsoft.com/office/drawing/2014/main" val="79473344"/>
                    </a:ext>
                  </a:extLst>
                </a:gridCol>
                <a:gridCol w="4142707">
                  <a:extLst>
                    <a:ext uri="{9D8B030D-6E8A-4147-A177-3AD203B41FA5}">
                      <a16:colId xmlns:a16="http://schemas.microsoft.com/office/drawing/2014/main" val="2172294953"/>
                    </a:ext>
                  </a:extLst>
                </a:gridCol>
              </a:tblGrid>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Operator</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Description</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3896445441"/>
                  </a:ext>
                </a:extLst>
              </a:tr>
              <a:tr h="2762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addition</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704871488"/>
                  </a:ext>
                </a:extLst>
              </a:tr>
              <a:tr h="2762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subtraction</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444366014"/>
                  </a:ext>
                </a:extLst>
              </a:tr>
              <a:tr h="2762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multiplication</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482196652"/>
                  </a:ext>
                </a:extLst>
              </a:tr>
              <a:tr h="2778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division</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412039902"/>
                  </a:ext>
                </a:extLst>
              </a:tr>
              <a:tr h="2762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or ** </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exponentiation</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529391132"/>
                  </a:ext>
                </a:extLst>
              </a:tr>
              <a:tr h="2762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 %% y </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modulus (x mod y) 5%%2 is 1 </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918055761"/>
                  </a:ext>
                </a:extLst>
              </a:tr>
              <a:tr h="2762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 %/% y </a:t>
                      </a:r>
                      <a:endParaRPr kumimoji="0" lang="en-US" altLang="en-US" sz="32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integer division 5%/%2 is 2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3455428012"/>
                  </a:ext>
                </a:extLst>
              </a:tr>
            </a:tbl>
          </a:graphicData>
        </a:graphic>
      </p:graphicFrame>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Arithmetic Operators</a:t>
            </a:r>
            <a:endParaRPr lang="en-US" sz="3600" dirty="0">
              <a:latin typeface="+mn-lt"/>
            </a:endParaRPr>
          </a:p>
        </p:txBody>
      </p:sp>
    </p:spTree>
    <p:extLst>
      <p:ext uri="{BB962C8B-B14F-4D97-AF65-F5344CB8AC3E}">
        <p14:creationId xmlns:p14="http://schemas.microsoft.com/office/powerpoint/2010/main" val="2034863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34" name="Slide Number Placeholder 5"/>
          <p:cNvSpPr>
            <a:spLocks noGrp="1"/>
          </p:cNvSpPr>
          <p:nvPr>
            <p:ph type="sldNum" sz="quarter" idx="4294967295"/>
          </p:nvPr>
        </p:nvSpPr>
        <p:spPr>
          <a:xfrm>
            <a:off x="7010400" y="6356350"/>
            <a:ext cx="2133600" cy="365125"/>
          </a:xfrm>
        </p:spPr>
        <p:txBody>
          <a:bodyPr/>
          <a:lstStyle/>
          <a:p>
            <a:fld id="{E569C906-D930-4A74-B7ED-EE6DE7B5D647}" type="slidenum">
              <a:rPr lang="en-US" altLang="en-US"/>
              <a:pPr/>
              <a:t>13</a:t>
            </a:fld>
            <a:endParaRPr lang="en-US" altLang="en-US"/>
          </a:p>
        </p:txBody>
      </p:sp>
      <p:sp>
        <p:nvSpPr>
          <p:cNvPr id="1541123" name="Rectangle 3"/>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41124" name="Rectangle 4"/>
          <p:cNvSpPr>
            <a:spLocks noChangeArrowheads="1"/>
          </p:cNvSpPr>
          <p:nvPr/>
        </p:nvSpPr>
        <p:spPr bwMode="auto">
          <a:xfrm>
            <a:off x="0" y="1919288"/>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41125" name="Group 5"/>
          <p:cNvGraphicFramePr>
            <a:graphicFrameLocks noGrp="1"/>
          </p:cNvGraphicFramePr>
          <p:nvPr>
            <p:extLst>
              <p:ext uri="{D42A27DB-BD31-4B8C-83A1-F6EECF244321}">
                <p14:modId xmlns:p14="http://schemas.microsoft.com/office/powerpoint/2010/main" val="3181133466"/>
              </p:ext>
            </p:extLst>
          </p:nvPr>
        </p:nvGraphicFramePr>
        <p:xfrm>
          <a:off x="300318" y="1098177"/>
          <a:ext cx="6324600" cy="4023360"/>
        </p:xfrm>
        <a:graphic>
          <a:graphicData uri="http://schemas.openxmlformats.org/drawingml/2006/table">
            <a:tbl>
              <a:tblPr/>
              <a:tblGrid>
                <a:gridCol w="2216150">
                  <a:extLst>
                    <a:ext uri="{9D8B030D-6E8A-4147-A177-3AD203B41FA5}">
                      <a16:colId xmlns:a16="http://schemas.microsoft.com/office/drawing/2014/main" val="1717424988"/>
                    </a:ext>
                  </a:extLst>
                </a:gridCol>
                <a:gridCol w="4108450">
                  <a:extLst>
                    <a:ext uri="{9D8B030D-6E8A-4147-A177-3AD203B41FA5}">
                      <a16:colId xmlns:a16="http://schemas.microsoft.com/office/drawing/2014/main" val="548302247"/>
                    </a:ext>
                  </a:extLst>
                </a:gridCol>
              </a:tblGrid>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Operator</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Description</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2164636922"/>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&lt;</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less than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959111888"/>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&lt;=</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less than or equal to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89240544"/>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greater than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115714368"/>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&gt;=</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greater than or equal to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652413755"/>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exactly equal to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750494863"/>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not equal to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102782302"/>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Not x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58745784"/>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 | y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 OR y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170788067"/>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 &amp; y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 AND y </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104717899"/>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isTRUE(x)</a:t>
                      </a: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test if x is TRUE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3573096024"/>
                  </a:ext>
                </a:extLst>
              </a:tr>
            </a:tbl>
          </a:graphicData>
        </a:graphic>
      </p:graphicFrame>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Logical Operators</a:t>
            </a:r>
            <a:endParaRPr lang="en-US" sz="3600" dirty="0">
              <a:latin typeface="+mn-lt"/>
            </a:endParaRPr>
          </a:p>
        </p:txBody>
      </p:sp>
    </p:spTree>
    <p:extLst>
      <p:ext uri="{BB962C8B-B14F-4D97-AF65-F5344CB8AC3E}">
        <p14:creationId xmlns:p14="http://schemas.microsoft.com/office/powerpoint/2010/main" val="2023097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36" name="Slide Number Placeholder 5"/>
          <p:cNvSpPr>
            <a:spLocks noGrp="1"/>
          </p:cNvSpPr>
          <p:nvPr>
            <p:ph type="sldNum" sz="quarter" idx="4294967295"/>
          </p:nvPr>
        </p:nvSpPr>
        <p:spPr>
          <a:xfrm>
            <a:off x="7010400" y="6356350"/>
            <a:ext cx="2133600" cy="365125"/>
          </a:xfrm>
        </p:spPr>
        <p:txBody>
          <a:bodyPr/>
          <a:lstStyle/>
          <a:p>
            <a:fld id="{4FEBE645-6B87-4E35-832A-E953A18EEF17}" type="slidenum">
              <a:rPr lang="en-US" altLang="en-US"/>
              <a:pPr/>
              <a:t>14</a:t>
            </a:fld>
            <a:endParaRPr lang="en-US" altLang="en-US"/>
          </a:p>
        </p:txBody>
      </p:sp>
      <p:sp>
        <p:nvSpPr>
          <p:cNvPr id="1551363" name="Rectangle 3"/>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1364" name="Rectangle 4"/>
          <p:cNvSpPr>
            <a:spLocks noChangeArrowheads="1"/>
          </p:cNvSpPr>
          <p:nvPr/>
        </p:nvSpPr>
        <p:spPr bwMode="auto">
          <a:xfrm>
            <a:off x="0" y="1781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51365" name="Group 5"/>
          <p:cNvGraphicFramePr>
            <a:graphicFrameLocks noGrp="1"/>
          </p:cNvGraphicFramePr>
          <p:nvPr>
            <p:extLst>
              <p:ext uri="{D42A27DB-BD31-4B8C-83A1-F6EECF244321}">
                <p14:modId xmlns:p14="http://schemas.microsoft.com/office/powerpoint/2010/main" val="1731651241"/>
              </p:ext>
            </p:extLst>
          </p:nvPr>
        </p:nvGraphicFramePr>
        <p:xfrm>
          <a:off x="398929" y="1048870"/>
          <a:ext cx="5867400" cy="4023360"/>
        </p:xfrm>
        <a:graphic>
          <a:graphicData uri="http://schemas.openxmlformats.org/drawingml/2006/table">
            <a:tbl>
              <a:tblPr/>
              <a:tblGrid>
                <a:gridCol w="2265363">
                  <a:extLst>
                    <a:ext uri="{9D8B030D-6E8A-4147-A177-3AD203B41FA5}">
                      <a16:colId xmlns:a16="http://schemas.microsoft.com/office/drawing/2014/main" val="4254261272"/>
                    </a:ext>
                  </a:extLst>
                </a:gridCol>
                <a:gridCol w="3602037">
                  <a:extLst>
                    <a:ext uri="{9D8B030D-6E8A-4147-A177-3AD203B41FA5}">
                      <a16:colId xmlns:a16="http://schemas.microsoft.com/office/drawing/2014/main" val="2090661434"/>
                    </a:ext>
                  </a:extLst>
                </a:gridCol>
              </a:tblGrid>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Function</a:t>
                      </a:r>
                      <a:endParaRPr kumimoji="0" lang="en-US" altLang="en-US" sz="1600" b="0" i="0" u="none" strike="noStrike" cap="none" normalizeH="0" baseline="0" dirty="0" smtClean="0">
                        <a:ln>
                          <a:noFill/>
                        </a:ln>
                        <a:solidFill>
                          <a:schemeClr val="tx1"/>
                        </a:solidFill>
                        <a:effectLst/>
                        <a:latin typeface="+mn-lt"/>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Description</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538122210"/>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abs(</a:t>
                      </a:r>
                      <a:r>
                        <a:rPr kumimoji="0" lang="en-US" altLang="en-US" sz="16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absolute value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403127041"/>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sqrt(</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square root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60547634"/>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ceiling(</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ceiling(3.475) is 4 </a:t>
                      </a:r>
                      <a:endParaRPr kumimoji="0" lang="en-US" altLang="en-US" sz="16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232373752"/>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floor(</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floor(3.475) is 3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407559371"/>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trunc(</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mn-lt"/>
                          <a:cs typeface="Times New Roman" panose="02020603050405020304" pitchFamily="18" charset="0"/>
                        </a:rPr>
                        <a:t>trunc</a:t>
                      </a: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(5.99) is 5 </a:t>
                      </a:r>
                      <a:endParaRPr kumimoji="0" lang="en-US" altLang="en-US" sz="16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265209721"/>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round(</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digits=</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n</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round(3.475, digits=2) is 3.48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571961155"/>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signif(</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digits=</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n</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signif(3.475, digits=2) is 3.5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679177866"/>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cos(</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sin(</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tan(</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also acos(</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cosh(</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acosh(</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etc.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012719"/>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log(</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natural logarithm</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987077972"/>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log10(</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common logarithm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266189802"/>
                  </a:ext>
                </a:extLst>
              </a:tr>
              <a:tr h="2746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exp(</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mn-lt"/>
                          <a:cs typeface="Times New Roman" panose="02020603050405020304" pitchFamily="18" charset="0"/>
                        </a:rPr>
                        <a:t>e^</a:t>
                      </a:r>
                      <a:r>
                        <a:rPr kumimoji="0" lang="en-US" altLang="en-US" sz="1600" b="0" i="1" u="none" strike="noStrike" cap="none" normalizeH="0" baseline="0" dirty="0" err="1" smtClean="0">
                          <a:ln>
                            <a:noFill/>
                          </a:ln>
                          <a:solidFill>
                            <a:schemeClr val="tx1"/>
                          </a:solidFill>
                          <a:effectLst/>
                          <a:latin typeface="+mn-lt"/>
                          <a:cs typeface="Times New Roman" panose="02020603050405020304" pitchFamily="18" charset="0"/>
                        </a:rPr>
                        <a:t>x</a:t>
                      </a:r>
                      <a:endParaRPr kumimoji="0" lang="en-US" altLang="en-US" sz="16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2593673694"/>
                  </a:ext>
                </a:extLst>
              </a:tr>
            </a:tbl>
          </a:graphicData>
        </a:graphic>
      </p:graphicFrame>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Numeric Functions</a:t>
            </a:r>
            <a:endParaRPr lang="en-US" sz="3600" dirty="0">
              <a:latin typeface="+mn-lt"/>
            </a:endParaRPr>
          </a:p>
        </p:txBody>
      </p:sp>
    </p:spTree>
    <p:extLst>
      <p:ext uri="{BB962C8B-B14F-4D97-AF65-F5344CB8AC3E}">
        <p14:creationId xmlns:p14="http://schemas.microsoft.com/office/powerpoint/2010/main" val="1143100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29" name="Slide Number Placeholder 5"/>
          <p:cNvSpPr>
            <a:spLocks noGrp="1"/>
          </p:cNvSpPr>
          <p:nvPr>
            <p:ph type="sldNum" sz="quarter" idx="4294967295"/>
          </p:nvPr>
        </p:nvSpPr>
        <p:spPr>
          <a:xfrm>
            <a:off x="7010400" y="6356350"/>
            <a:ext cx="2133600" cy="365125"/>
          </a:xfrm>
        </p:spPr>
        <p:txBody>
          <a:bodyPr/>
          <a:lstStyle/>
          <a:p>
            <a:fld id="{508B1CD4-64DC-471E-81BB-03CD299F5E48}" type="slidenum">
              <a:rPr lang="en-US" altLang="en-US"/>
              <a:pPr/>
              <a:t>15</a:t>
            </a:fld>
            <a:endParaRPr lang="en-US" altLang="en-US"/>
          </a:p>
        </p:txBody>
      </p:sp>
      <p:sp>
        <p:nvSpPr>
          <p:cNvPr id="1553411" name="Rectangle 3"/>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3412" name="Rectangle 4"/>
          <p:cNvSpPr>
            <a:spLocks noChangeArrowheads="1"/>
          </p:cNvSpPr>
          <p:nvPr/>
        </p:nvSpPr>
        <p:spPr bwMode="auto">
          <a:xfrm>
            <a:off x="0" y="1781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3413" name="Rectangle 5"/>
          <p:cNvSpPr>
            <a:spLocks noChangeArrowheads="1"/>
          </p:cNvSpPr>
          <p:nvPr/>
        </p:nvSpPr>
        <p:spPr bwMode="auto">
          <a:xfrm>
            <a:off x="-2155825" y="13271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53414" name="Group 6"/>
          <p:cNvGraphicFramePr>
            <a:graphicFrameLocks noGrp="1"/>
          </p:cNvGraphicFramePr>
          <p:nvPr>
            <p:extLst>
              <p:ext uri="{D42A27DB-BD31-4B8C-83A1-F6EECF244321}">
                <p14:modId xmlns:p14="http://schemas.microsoft.com/office/powerpoint/2010/main" val="691280687"/>
              </p:ext>
            </p:extLst>
          </p:nvPr>
        </p:nvGraphicFramePr>
        <p:xfrm>
          <a:off x="228600" y="815788"/>
          <a:ext cx="7848600" cy="5212080"/>
        </p:xfrm>
        <a:graphic>
          <a:graphicData uri="http://schemas.openxmlformats.org/drawingml/2006/table">
            <a:tbl>
              <a:tblPr/>
              <a:tblGrid>
                <a:gridCol w="2514600">
                  <a:extLst>
                    <a:ext uri="{9D8B030D-6E8A-4147-A177-3AD203B41FA5}">
                      <a16:colId xmlns:a16="http://schemas.microsoft.com/office/drawing/2014/main" val="1268298820"/>
                    </a:ext>
                  </a:extLst>
                </a:gridCol>
                <a:gridCol w="5334000">
                  <a:extLst>
                    <a:ext uri="{9D8B030D-6E8A-4147-A177-3AD203B41FA5}">
                      <a16:colId xmlns:a16="http://schemas.microsoft.com/office/drawing/2014/main" val="2443547509"/>
                    </a:ext>
                  </a:extLst>
                </a:gridCol>
              </a:tblGrid>
              <a:tr h="2905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mn-lt"/>
                          <a:cs typeface="Times New Roman" panose="02020603050405020304" pitchFamily="18" charset="0"/>
                        </a:rPr>
                        <a:t>Function</a:t>
                      </a:r>
                      <a:endParaRPr kumimoji="0" lang="en-US" altLang="en-US" sz="1400" b="0" i="0" u="none" strike="noStrike" cap="none" normalizeH="0" baseline="0" smtClean="0">
                        <a:ln>
                          <a:noFill/>
                        </a:ln>
                        <a:solidFill>
                          <a:schemeClr val="tx1"/>
                        </a:solidFill>
                        <a:effectLst/>
                        <a:latin typeface="+mn-lt"/>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mn-lt"/>
                          <a:cs typeface="Times New Roman" panose="02020603050405020304" pitchFamily="18" charset="0"/>
                        </a:rPr>
                        <a:t>Description</a:t>
                      </a:r>
                      <a:endParaRPr kumimoji="0" lang="en-US" altLang="en-US" sz="1400" b="0" i="0" u="none" strike="noStrike" cap="none" normalizeH="0" baseline="0" smtClean="0">
                        <a:ln>
                          <a:noFill/>
                        </a:ln>
                        <a:solidFill>
                          <a:schemeClr val="tx1"/>
                        </a:solidFill>
                        <a:effectLst/>
                        <a:latin typeface="+mn-lt"/>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1809671299"/>
                  </a:ext>
                </a:extLst>
              </a:tr>
              <a:tr h="8715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tx1"/>
                          </a:solidFill>
                          <a:effectLst/>
                          <a:latin typeface="+mn-lt"/>
                          <a:cs typeface="Times New Roman" panose="02020603050405020304" pitchFamily="18" charset="0"/>
                        </a:rPr>
                        <a:t>substr</a:t>
                      </a:r>
                      <a:r>
                        <a:rPr kumimoji="0" lang="en-US" altLang="en-US" sz="1400" b="1"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400" b="1" i="0" u="none" strike="noStrike" cap="none" normalizeH="0" baseline="0" dirty="0" smtClean="0">
                          <a:ln>
                            <a:noFill/>
                          </a:ln>
                          <a:solidFill>
                            <a:schemeClr val="tx1"/>
                          </a:solidFill>
                          <a:effectLst/>
                          <a:latin typeface="+mn-lt"/>
                          <a:cs typeface="Times New Roman" panose="02020603050405020304" pitchFamily="18" charset="0"/>
                        </a:rPr>
                        <a:t>, start=</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n1</a:t>
                      </a:r>
                      <a:r>
                        <a:rPr kumimoji="0" lang="en-US" altLang="en-US" sz="1400" b="1" i="0" u="none" strike="noStrike" cap="none" normalizeH="0" baseline="0" dirty="0" smtClean="0">
                          <a:ln>
                            <a:noFill/>
                          </a:ln>
                          <a:solidFill>
                            <a:schemeClr val="tx1"/>
                          </a:solidFill>
                          <a:effectLst/>
                          <a:latin typeface="+mn-lt"/>
                          <a:cs typeface="Times New Roman" panose="02020603050405020304" pitchFamily="18" charset="0"/>
                        </a:rPr>
                        <a:t>, stop=</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n2</a:t>
                      </a:r>
                      <a:r>
                        <a:rPr kumimoji="0" lang="en-US" altLang="en-US" sz="1400" b="1" i="0" u="none" strike="noStrike" cap="none" normalizeH="0" baseline="0" dirty="0" smtClean="0">
                          <a:ln>
                            <a:noFill/>
                          </a:ln>
                          <a:solidFill>
                            <a:schemeClr val="tx1"/>
                          </a:solidFill>
                          <a:effectLst/>
                          <a:latin typeface="+mn-lt"/>
                          <a:cs typeface="Times New Roman" panose="02020603050405020304" pitchFamily="18" charset="0"/>
                        </a:rPr>
                        <a:t>) </a:t>
                      </a:r>
                      <a:endParaRPr kumimoji="0" lang="en-US" altLang="en-US" sz="14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Extract or replace substrings in a character vector.</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x &lt;- "</a:t>
                      </a: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abcdef</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substr</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(x, 2, 4) is "</a:t>
                      </a: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bcd</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substr</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(x, 2, 4) &lt;- "22222" is "a222ef" </a:t>
                      </a:r>
                      <a:endParaRPr kumimoji="0" lang="en-US" altLang="en-US" sz="14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36092639"/>
                  </a:ext>
                </a:extLst>
              </a:tr>
              <a:tr h="6778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mn-lt"/>
                          <a:cs typeface="Times New Roman" panose="02020603050405020304" pitchFamily="18" charset="0"/>
                        </a:rPr>
                        <a:t>grep(</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pattern</a:t>
                      </a:r>
                      <a:r>
                        <a:rPr kumimoji="0" lang="en-US" altLang="en-US" sz="1400" b="1" i="0" u="none" strike="noStrike" cap="none" normalizeH="0" baseline="0" smtClean="0">
                          <a:ln>
                            <a:noFill/>
                          </a:ln>
                          <a:solidFill>
                            <a:schemeClr val="tx1"/>
                          </a:solidFill>
                          <a:effectLst/>
                          <a:latin typeface="+mn-lt"/>
                          <a:cs typeface="Times New Roman" panose="02020603050405020304" pitchFamily="18" charset="0"/>
                        </a:rPr>
                        <a:t>,</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 x </a:t>
                      </a:r>
                      <a:r>
                        <a:rPr kumimoji="0" lang="en-US" altLang="en-US" sz="1400" b="1" i="0" u="none" strike="noStrike" cap="none" normalizeH="0" baseline="0" smtClean="0">
                          <a:ln>
                            <a:noFill/>
                          </a:ln>
                          <a:solidFill>
                            <a:schemeClr val="tx1"/>
                          </a:solidFill>
                          <a:effectLst/>
                          <a:latin typeface="+mn-lt"/>
                          <a:cs typeface="Times New Roman" panose="02020603050405020304" pitchFamily="18" charset="0"/>
                        </a:rPr>
                        <a:t>, ignore.case=</a:t>
                      </a: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FALSE</a:t>
                      </a:r>
                      <a:r>
                        <a:rPr kumimoji="0" lang="en-US" altLang="en-US" sz="1400" b="1" i="0" u="none" strike="noStrike" cap="none" normalizeH="0" baseline="0" smtClean="0">
                          <a:ln>
                            <a:noFill/>
                          </a:ln>
                          <a:solidFill>
                            <a:schemeClr val="tx1"/>
                          </a:solidFill>
                          <a:effectLst/>
                          <a:latin typeface="+mn-lt"/>
                          <a:cs typeface="Times New Roman" panose="02020603050405020304" pitchFamily="18" charset="0"/>
                        </a:rPr>
                        <a:t>, fixed=</a:t>
                      </a: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FALSE</a:t>
                      </a:r>
                      <a:r>
                        <a:rPr kumimoji="0" lang="en-US" altLang="en-US" sz="1400" b="1" i="0" u="none" strike="noStrike" cap="none" normalizeH="0" baseline="0" smtClean="0">
                          <a:ln>
                            <a:noFill/>
                          </a:ln>
                          <a:solidFill>
                            <a:schemeClr val="tx1"/>
                          </a:solidFill>
                          <a:effectLst/>
                          <a:latin typeface="+mn-lt"/>
                          <a:cs typeface="Times New Roman" panose="02020603050405020304" pitchFamily="18" charset="0"/>
                        </a:rPr>
                        <a:t>) </a:t>
                      </a:r>
                      <a:endParaRPr kumimoji="0" lang="en-US" altLang="en-US" sz="14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Search for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in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If fixed =FALSE then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is a regular expression. If fixed=TRUE then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is a text string. Returns matching indices.</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grep</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("A", c("</a:t>
                      </a: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b","A","c</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fixed=TRUE) returns 2 </a:t>
                      </a:r>
                      <a:endParaRPr kumimoji="0" lang="en-US" altLang="en-US" sz="14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812150058"/>
                  </a:ext>
                </a:extLst>
              </a:tr>
              <a:tr h="86995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mn-lt"/>
                          <a:cs typeface="Times New Roman" panose="02020603050405020304" pitchFamily="18" charset="0"/>
                        </a:rPr>
                        <a:t>sub(</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1" i="0" u="none" strike="noStrike" cap="none" normalizeH="0" baseline="0" dirty="0" smtClean="0">
                          <a:ln>
                            <a:noFill/>
                          </a:ln>
                          <a:solidFill>
                            <a:schemeClr val="tx1"/>
                          </a:solidFill>
                          <a:effectLst/>
                          <a:latin typeface="+mn-lt"/>
                          <a:cs typeface="Times New Roman" panose="02020603050405020304" pitchFamily="18" charset="0"/>
                        </a:rPr>
                        <a:t>,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replacement</a:t>
                      </a:r>
                      <a:r>
                        <a:rPr kumimoji="0" lang="en-US" altLang="en-US" sz="1400" b="1" i="0" u="none" strike="noStrike" cap="none" normalizeH="0" baseline="0" dirty="0" smtClean="0">
                          <a:ln>
                            <a:noFill/>
                          </a:ln>
                          <a:solidFill>
                            <a:schemeClr val="tx1"/>
                          </a:solidFill>
                          <a:effectLst/>
                          <a:latin typeface="+mn-lt"/>
                          <a:cs typeface="Times New Roman" panose="02020603050405020304" pitchFamily="18" charset="0"/>
                        </a:rPr>
                        <a:t>,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400" b="1" i="0" u="none" strike="noStrike" cap="none" normalizeH="0" baseline="0" dirty="0" smtClean="0">
                          <a:ln>
                            <a:noFill/>
                          </a:ln>
                          <a:solidFill>
                            <a:schemeClr val="tx1"/>
                          </a:solidFill>
                          <a:effectLst/>
                          <a:latin typeface="+mn-lt"/>
                          <a:cs typeface="Times New Roman" panose="02020603050405020304" pitchFamily="18" charset="0"/>
                        </a:rPr>
                        <a:t>, </a:t>
                      </a:r>
                      <a:r>
                        <a:rPr kumimoji="0" lang="en-US" altLang="en-US" sz="1400" b="1" i="0" u="none" strike="noStrike" cap="none" normalizeH="0" baseline="0" dirty="0" err="1" smtClean="0">
                          <a:ln>
                            <a:noFill/>
                          </a:ln>
                          <a:solidFill>
                            <a:schemeClr val="tx1"/>
                          </a:solidFill>
                          <a:effectLst/>
                          <a:latin typeface="+mn-lt"/>
                          <a:cs typeface="Times New Roman" panose="02020603050405020304" pitchFamily="18" charset="0"/>
                        </a:rPr>
                        <a:t>ignore.case</a:t>
                      </a:r>
                      <a:r>
                        <a:rPr kumimoji="0" lang="en-US" altLang="en-US" sz="1400" b="1" i="0" u="none" strike="noStrike" cap="none" normalizeH="0" baseline="0" dirty="0" smtClean="0">
                          <a:ln>
                            <a:noFill/>
                          </a:ln>
                          <a:solidFill>
                            <a:schemeClr val="tx1"/>
                          </a:solidFill>
                          <a:effectLst/>
                          <a:latin typeface="+mn-lt"/>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FALSE</a:t>
                      </a:r>
                      <a:r>
                        <a:rPr kumimoji="0" lang="en-US" altLang="en-US" sz="1400" b="1" i="0" u="none" strike="noStrike" cap="none" normalizeH="0" baseline="0" dirty="0" smtClean="0">
                          <a:ln>
                            <a:noFill/>
                          </a:ln>
                          <a:solidFill>
                            <a:schemeClr val="tx1"/>
                          </a:solidFill>
                          <a:effectLst/>
                          <a:latin typeface="+mn-lt"/>
                          <a:cs typeface="Times New Roman" panose="02020603050405020304" pitchFamily="18" charset="0"/>
                        </a:rPr>
                        <a:t>, fixed=</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FALSE</a:t>
                      </a:r>
                      <a:r>
                        <a:rPr kumimoji="0" lang="en-US" altLang="en-US" sz="1400" b="1" i="0" u="none" strike="noStrike" cap="none" normalizeH="0" baseline="0" dirty="0" smtClean="0">
                          <a:ln>
                            <a:noFill/>
                          </a:ln>
                          <a:solidFill>
                            <a:schemeClr val="tx1"/>
                          </a:solidFill>
                          <a:effectLst/>
                          <a:latin typeface="+mn-lt"/>
                          <a:cs typeface="Times New Roman" panose="02020603050405020304" pitchFamily="18" charset="0"/>
                        </a:rPr>
                        <a:t>) </a:t>
                      </a:r>
                      <a:endParaRPr kumimoji="0" lang="en-US" altLang="en-US" sz="14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Find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in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and replace with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replacement</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text. If fixed=FALSE then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is a regular expression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hlinkClick r:id="rId3"/>
                        </a:rPr>
                        <a:t>.</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hlinkClick r:id="rId3"/>
                        </a:rPr>
                      </a:b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If fixed = T then </a:t>
                      </a:r>
                      <a:r>
                        <a:rPr kumimoji="0" lang="en-US" altLang="en-US" sz="1400" b="0" i="1" u="none" strike="noStrike" cap="none" normalizeH="0" baseline="0" dirty="0" smtClean="0">
                          <a:ln>
                            <a:noFill/>
                          </a:ln>
                          <a:solidFill>
                            <a:schemeClr val="tx1"/>
                          </a:solidFill>
                          <a:effectLst/>
                          <a:latin typeface="+mn-lt"/>
                          <a:cs typeface="Times New Roman" panose="02020603050405020304" pitchFamily="18" charset="0"/>
                        </a:rPr>
                        <a:t>pattern</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is a text string. </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sub("\\s",".","Hello There") returns "</a:t>
                      </a: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Hello.There</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a:t>
                      </a:r>
                      <a:endParaRPr kumimoji="0" lang="en-US" altLang="en-US" sz="14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692773387"/>
                  </a:ext>
                </a:extLst>
              </a:tr>
              <a:tr h="4841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mn-lt"/>
                          <a:cs typeface="Times New Roman" panose="02020603050405020304" pitchFamily="18" charset="0"/>
                        </a:rPr>
                        <a:t>strsplit(</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400" b="1"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split</a:t>
                      </a:r>
                      <a:r>
                        <a:rPr kumimoji="0" lang="en-US" altLang="en-US" sz="1400" b="1"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4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Split the elements of character vector </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 at </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split</a:t>
                      </a: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 </a:t>
                      </a:r>
                      <a:b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strsplit("abc", "") returns 3 element vector "a","b","c" </a:t>
                      </a:r>
                      <a:endParaRPr kumimoji="0" lang="en-US" altLang="en-US" sz="14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419388336"/>
                  </a:ext>
                </a:extLst>
              </a:tr>
              <a:tr h="8715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mn-lt"/>
                          <a:cs typeface="Times New Roman" panose="02020603050405020304" pitchFamily="18" charset="0"/>
                        </a:rPr>
                        <a:t>paste(..., sep="") </a:t>
                      </a:r>
                      <a:endParaRPr kumimoji="0" lang="en-US" altLang="en-US" sz="14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Concatenate strings after using </a:t>
                      </a:r>
                      <a:r>
                        <a:rPr kumimoji="0" lang="en-US" altLang="en-US" sz="1400" b="0" i="1" u="none" strike="noStrike" cap="none" normalizeH="0" baseline="0" dirty="0" err="1" smtClean="0">
                          <a:ln>
                            <a:noFill/>
                          </a:ln>
                          <a:solidFill>
                            <a:schemeClr val="tx1"/>
                          </a:solidFill>
                          <a:effectLst/>
                          <a:latin typeface="+mn-lt"/>
                          <a:cs typeface="Times New Roman" panose="02020603050405020304" pitchFamily="18" charset="0"/>
                        </a:rPr>
                        <a:t>sep</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string to </a:t>
                      </a:r>
                      <a:r>
                        <a:rPr kumimoji="0" lang="en-US" altLang="en-US" sz="1400" b="0" i="0" u="none" strike="noStrike" cap="none" normalizeH="0" baseline="0" dirty="0" err="1" smtClean="0">
                          <a:ln>
                            <a:noFill/>
                          </a:ln>
                          <a:solidFill>
                            <a:schemeClr val="tx1"/>
                          </a:solidFill>
                          <a:effectLst/>
                          <a:latin typeface="+mn-lt"/>
                          <a:cs typeface="Times New Roman" panose="02020603050405020304" pitchFamily="18" charset="0"/>
                        </a:rPr>
                        <a:t>seperate</a:t>
                      </a: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 them.</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paste("x",1:3,sep="") returns c("x1","x2" "x3")</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paste("x",1:3,sep="M") returns c("xM1","xM2" "xM3")</a:t>
                      </a:r>
                      <a:b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paste("Today is", date()) </a:t>
                      </a:r>
                      <a:endParaRPr kumimoji="0" lang="en-US" altLang="en-US" sz="14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984506286"/>
                  </a:ext>
                </a:extLst>
              </a:tr>
              <a:tr h="2921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mn-lt"/>
                          <a:cs typeface="Times New Roman" panose="02020603050405020304" pitchFamily="18" charset="0"/>
                        </a:rPr>
                        <a:t>toupper(</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400" b="1"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4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mn-lt"/>
                          <a:cs typeface="Times New Roman" panose="02020603050405020304" pitchFamily="18" charset="0"/>
                        </a:rPr>
                        <a:t>Uppercase</a:t>
                      </a:r>
                      <a:endParaRPr kumimoji="0" lang="en-US" altLang="en-US" sz="14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245746688"/>
                  </a:ext>
                </a:extLst>
              </a:tr>
              <a:tr h="2905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mn-lt"/>
                          <a:cs typeface="Times New Roman" panose="02020603050405020304" pitchFamily="18" charset="0"/>
                        </a:rPr>
                        <a:t>tolower(</a:t>
                      </a:r>
                      <a:r>
                        <a:rPr kumimoji="0" lang="en-US" altLang="en-US" sz="14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400" b="1"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400" b="0" i="0" u="none" strike="noStrike" cap="none" normalizeH="0" baseline="0" smtClean="0">
                        <a:ln>
                          <a:noFill/>
                        </a:ln>
                        <a:solidFill>
                          <a:schemeClr val="tx1"/>
                        </a:solidFill>
                        <a:effectLst/>
                        <a:latin typeface="+mn-lt"/>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anose="02020603050405020304" pitchFamily="18" charset="0"/>
                        </a:rPr>
                        <a:t>Lowercase</a:t>
                      </a:r>
                      <a:endParaRPr kumimoji="0" lang="en-US" altLang="en-US" sz="14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1121834971"/>
                  </a:ext>
                </a:extLst>
              </a:tr>
            </a:tbl>
          </a:graphicData>
        </a:graphic>
      </p:graphicFrame>
      <p:sp>
        <p:nvSpPr>
          <p:cNvPr id="9"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Character Functions</a:t>
            </a:r>
            <a:endParaRPr lang="en-US" sz="3600" dirty="0">
              <a:latin typeface="+mn-lt"/>
            </a:endParaRPr>
          </a:p>
        </p:txBody>
      </p:sp>
    </p:spTree>
    <p:extLst>
      <p:ext uri="{BB962C8B-B14F-4D97-AF65-F5344CB8AC3E}">
        <p14:creationId xmlns:p14="http://schemas.microsoft.com/office/powerpoint/2010/main" val="3707889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10" name="Slide Number Placeholder 5"/>
          <p:cNvSpPr>
            <a:spLocks noGrp="1"/>
          </p:cNvSpPr>
          <p:nvPr>
            <p:ph type="sldNum" sz="quarter" idx="4294967295"/>
          </p:nvPr>
        </p:nvSpPr>
        <p:spPr>
          <a:xfrm>
            <a:off x="7010400" y="6356350"/>
            <a:ext cx="2133600" cy="365125"/>
          </a:xfrm>
        </p:spPr>
        <p:txBody>
          <a:bodyPr/>
          <a:lstStyle/>
          <a:p>
            <a:fld id="{D6B1C4F7-C827-4B6E-B700-99644C7303DF}" type="slidenum">
              <a:rPr lang="en-US" altLang="en-US"/>
              <a:pPr/>
              <a:t>16</a:t>
            </a:fld>
            <a:endParaRPr lang="en-US" altLang="en-US"/>
          </a:p>
        </p:txBody>
      </p:sp>
      <p:sp>
        <p:nvSpPr>
          <p:cNvPr id="1555463" name="Rectangle 7"/>
          <p:cNvSpPr>
            <a:spLocks noGrp="1" noChangeArrowheads="1"/>
          </p:cNvSpPr>
          <p:nvPr>
            <p:ph type="body" idx="4294967295"/>
          </p:nvPr>
        </p:nvSpPr>
        <p:spPr>
          <a:xfrm>
            <a:off x="304800" y="1038274"/>
            <a:ext cx="8157882" cy="1642173"/>
          </a:xfrm>
          <a:noFill/>
          <a:ln/>
        </p:spPr>
        <p:txBody>
          <a:bodyPr>
            <a:normAutofit/>
          </a:bodyPr>
          <a:lstStyle/>
          <a:p>
            <a:pPr marL="0" lvl="2" indent="0">
              <a:buNone/>
            </a:pPr>
            <a:r>
              <a:rPr lang="en-US" altLang="en-US" sz="2000" dirty="0"/>
              <a:t>The following </a:t>
            </a:r>
            <a:r>
              <a:rPr lang="en-US" altLang="en-US" sz="2000" dirty="0" smtClean="0"/>
              <a:t>tables describe </a:t>
            </a:r>
            <a:r>
              <a:rPr lang="en-US" altLang="en-US" sz="2000" dirty="0"/>
              <a:t>functions related to </a:t>
            </a:r>
            <a:r>
              <a:rPr lang="en-US" altLang="en-US" sz="2000" dirty="0" smtClean="0"/>
              <a:t>probability </a:t>
            </a:r>
            <a:r>
              <a:rPr lang="en-US" altLang="en-US" sz="2000" dirty="0"/>
              <a:t>distributions. For random number generators below, you can use </a:t>
            </a:r>
            <a:r>
              <a:rPr lang="en-US" altLang="en-US" sz="2000" dirty="0" err="1"/>
              <a:t>set.seed</a:t>
            </a:r>
            <a:r>
              <a:rPr lang="en-US" altLang="en-US" sz="2000" dirty="0"/>
              <a:t>(1234) or some other integer to create reproducible pseudo-random numbers.</a:t>
            </a:r>
          </a:p>
        </p:txBody>
      </p:sp>
      <p:sp>
        <p:nvSpPr>
          <p:cNvPr id="1555459" name="Rectangle 3"/>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5460" name="Rectangle 4"/>
          <p:cNvSpPr>
            <a:spLocks noChangeArrowheads="1"/>
          </p:cNvSpPr>
          <p:nvPr/>
        </p:nvSpPr>
        <p:spPr bwMode="auto">
          <a:xfrm>
            <a:off x="0" y="1781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5461" name="Rectangle 5"/>
          <p:cNvSpPr>
            <a:spLocks noChangeArrowheads="1"/>
          </p:cNvSpPr>
          <p:nvPr/>
        </p:nvSpPr>
        <p:spPr bwMode="auto">
          <a:xfrm>
            <a:off x="-2155825" y="13271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5462" name="Rectangle 6"/>
          <p:cNvSpPr>
            <a:spLocks noChangeArrowheads="1"/>
          </p:cNvSpPr>
          <p:nvPr/>
        </p:nvSpPr>
        <p:spPr bwMode="auto">
          <a:xfrm>
            <a:off x="0" y="2317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Statistics/Probability Functions</a:t>
            </a:r>
            <a:endParaRPr lang="en-US" sz="3600" dirty="0">
              <a:latin typeface="+mn-lt"/>
            </a:endParaRPr>
          </a:p>
        </p:txBody>
      </p:sp>
    </p:spTree>
    <p:extLst>
      <p:ext uri="{BB962C8B-B14F-4D97-AF65-F5344CB8AC3E}">
        <p14:creationId xmlns:p14="http://schemas.microsoft.com/office/powerpoint/2010/main" val="3665727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29" name="Slide Number Placeholder 5"/>
          <p:cNvSpPr>
            <a:spLocks noGrp="1"/>
          </p:cNvSpPr>
          <p:nvPr>
            <p:ph type="sldNum" sz="quarter" idx="4294967295"/>
          </p:nvPr>
        </p:nvSpPr>
        <p:spPr>
          <a:xfrm>
            <a:off x="7010400" y="6356350"/>
            <a:ext cx="2133600" cy="365125"/>
          </a:xfrm>
        </p:spPr>
        <p:txBody>
          <a:bodyPr/>
          <a:lstStyle/>
          <a:p>
            <a:fld id="{16D3EA22-3421-4578-A134-9F19A2C43FDE}" type="slidenum">
              <a:rPr lang="en-US" altLang="en-US"/>
              <a:pPr/>
              <a:t>17</a:t>
            </a:fld>
            <a:endParaRPr lang="en-US" altLang="en-US"/>
          </a:p>
        </p:txBody>
      </p:sp>
      <p:sp>
        <p:nvSpPr>
          <p:cNvPr id="1557506" name="Rectangle 2"/>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7507" name="Rectangle 3"/>
          <p:cNvSpPr>
            <a:spLocks noChangeArrowheads="1"/>
          </p:cNvSpPr>
          <p:nvPr/>
        </p:nvSpPr>
        <p:spPr bwMode="auto">
          <a:xfrm>
            <a:off x="0" y="1781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7508" name="Rectangle 4"/>
          <p:cNvSpPr>
            <a:spLocks noChangeArrowheads="1"/>
          </p:cNvSpPr>
          <p:nvPr/>
        </p:nvSpPr>
        <p:spPr bwMode="auto">
          <a:xfrm>
            <a:off x="-2155825" y="13271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7509" name="Rectangle 5"/>
          <p:cNvSpPr>
            <a:spLocks noChangeArrowheads="1"/>
          </p:cNvSpPr>
          <p:nvPr/>
        </p:nvSpPr>
        <p:spPr bwMode="auto">
          <a:xfrm>
            <a:off x="0" y="2317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57510" name="Group 6"/>
          <p:cNvGraphicFramePr>
            <a:graphicFrameLocks noGrp="1"/>
          </p:cNvGraphicFramePr>
          <p:nvPr>
            <p:extLst>
              <p:ext uri="{D42A27DB-BD31-4B8C-83A1-F6EECF244321}">
                <p14:modId xmlns:p14="http://schemas.microsoft.com/office/powerpoint/2010/main" val="4215536361"/>
              </p:ext>
            </p:extLst>
          </p:nvPr>
        </p:nvGraphicFramePr>
        <p:xfrm>
          <a:off x="233083" y="231775"/>
          <a:ext cx="8175812" cy="5928360"/>
        </p:xfrm>
        <a:graphic>
          <a:graphicData uri="http://schemas.openxmlformats.org/drawingml/2006/table">
            <a:tbl>
              <a:tblPr/>
              <a:tblGrid>
                <a:gridCol w="2291337">
                  <a:extLst>
                    <a:ext uri="{9D8B030D-6E8A-4147-A177-3AD203B41FA5}">
                      <a16:colId xmlns:a16="http://schemas.microsoft.com/office/drawing/2014/main" val="1147972470"/>
                    </a:ext>
                  </a:extLst>
                </a:gridCol>
                <a:gridCol w="5884475">
                  <a:extLst>
                    <a:ext uri="{9D8B030D-6E8A-4147-A177-3AD203B41FA5}">
                      <a16:colId xmlns:a16="http://schemas.microsoft.com/office/drawing/2014/main" val="3603629041"/>
                    </a:ext>
                  </a:extLst>
                </a:gridCol>
              </a:tblGrid>
              <a:tr h="24588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Function</a:t>
                      </a:r>
                      <a:endParaRPr kumimoji="0" lang="en-US" altLang="en-US" sz="1100" b="0" i="0" u="none" strike="noStrike" cap="none" normalizeH="0" baseline="0" smtClean="0">
                        <a:ln>
                          <a:noFill/>
                        </a:ln>
                        <a:solidFill>
                          <a:schemeClr val="tx1"/>
                        </a:solidFill>
                        <a:effectLst/>
                        <a:latin typeface="+mn-lt"/>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Description</a:t>
                      </a:r>
                      <a:endParaRPr kumimoji="0" lang="en-US" altLang="en-US" sz="1100" b="0" i="0" u="none" strike="noStrike" cap="none" normalizeH="0" baseline="0" smtClean="0">
                        <a:ln>
                          <a:noFill/>
                        </a:ln>
                        <a:solidFill>
                          <a:schemeClr val="tx1"/>
                        </a:solidFill>
                        <a:effectLst/>
                        <a:latin typeface="+mn-lt"/>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689800379"/>
                  </a:ext>
                </a:extLst>
              </a:tr>
              <a:tr h="90159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dnorm(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1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normal density function (by default m=0 sd=1)</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plot standard normal curve</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x &lt;- pretty(c(-3,3), 30)</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y &lt;- dnorm(x)</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plot(x, y, type='l', xlab="Normal Deviate", ylab="Density", yaxs="i") </a:t>
                      </a:r>
                      <a:endParaRPr kumimoji="0" lang="en-US" altLang="en-US" sz="11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724930870"/>
                  </a:ext>
                </a:extLst>
              </a:tr>
              <a:tr h="57374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pnorm(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q</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1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cumulative normal probability for q </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(area under the normal curve to the right of q)</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err="1" smtClean="0">
                          <a:ln>
                            <a:noFill/>
                          </a:ln>
                          <a:solidFill>
                            <a:schemeClr val="tx1"/>
                          </a:solidFill>
                          <a:effectLst/>
                          <a:latin typeface="+mn-lt"/>
                          <a:cs typeface="Times New Roman" panose="02020603050405020304" pitchFamily="18" charset="0"/>
                        </a:rPr>
                        <a:t>pnorm</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(1.96) is 0.975 </a:t>
                      </a:r>
                      <a:endParaRPr kumimoji="0" lang="en-US" altLang="en-US" sz="11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002992041"/>
                  </a:ext>
                </a:extLst>
              </a:tr>
              <a:tr h="57374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qnorm(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p</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1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normal quantile. </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value at the p percentile of normal distribution </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err="1" smtClean="0">
                          <a:ln>
                            <a:noFill/>
                          </a:ln>
                          <a:solidFill>
                            <a:schemeClr val="tx1"/>
                          </a:solidFill>
                          <a:effectLst/>
                          <a:latin typeface="+mn-lt"/>
                          <a:cs typeface="Times New Roman" panose="02020603050405020304" pitchFamily="18" charset="0"/>
                        </a:rPr>
                        <a:t>qnorm</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(.9) is 1.28 # 90th percentile </a:t>
                      </a:r>
                      <a:endParaRPr kumimoji="0" lang="en-US" altLang="en-US" sz="11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073069947"/>
                  </a:ext>
                </a:extLst>
              </a:tr>
              <a:tr h="7376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err="1" smtClean="0">
                          <a:ln>
                            <a:noFill/>
                          </a:ln>
                          <a:solidFill>
                            <a:schemeClr val="tx1"/>
                          </a:solidFill>
                          <a:effectLst/>
                          <a:latin typeface="+mn-lt"/>
                          <a:cs typeface="Times New Roman" panose="02020603050405020304" pitchFamily="18" charset="0"/>
                        </a:rPr>
                        <a:t>rnorm</a:t>
                      </a:r>
                      <a:r>
                        <a:rPr kumimoji="0" lang="en-US" altLang="en-US" sz="1100" b="1"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dirty="0" smtClean="0">
                          <a:ln>
                            <a:noFill/>
                          </a:ln>
                          <a:solidFill>
                            <a:schemeClr val="tx1"/>
                          </a:solidFill>
                          <a:effectLst/>
                          <a:latin typeface="+mn-lt"/>
                          <a:cs typeface="Times New Roman" panose="02020603050405020304" pitchFamily="18" charset="0"/>
                        </a:rPr>
                        <a:t>n</a:t>
                      </a:r>
                      <a:r>
                        <a:rPr kumimoji="0" lang="en-US" altLang="en-US" sz="1100" b="1" i="0" u="none" strike="noStrike" cap="none" normalizeH="0" baseline="0" dirty="0" smtClean="0">
                          <a:ln>
                            <a:noFill/>
                          </a:ln>
                          <a:solidFill>
                            <a:schemeClr val="tx1"/>
                          </a:solidFill>
                          <a:effectLst/>
                          <a:latin typeface="+mn-lt"/>
                          <a:cs typeface="Times New Roman" panose="02020603050405020304" pitchFamily="18" charset="0"/>
                        </a:rPr>
                        <a:t>, m=</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0</a:t>
                      </a:r>
                      <a:r>
                        <a:rPr kumimoji="0" lang="en-US" altLang="en-US" sz="1100" b="1" i="0" u="none" strike="noStrike" cap="none" normalizeH="0" baseline="0" dirty="0" smtClean="0">
                          <a:ln>
                            <a:noFill/>
                          </a:ln>
                          <a:solidFill>
                            <a:schemeClr val="tx1"/>
                          </a:solidFill>
                          <a:effectLst/>
                          <a:latin typeface="+mn-lt"/>
                          <a:cs typeface="Times New Roman" panose="02020603050405020304" pitchFamily="18" charset="0"/>
                        </a:rPr>
                        <a:t>,sd=</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1</a:t>
                      </a:r>
                      <a:r>
                        <a:rPr kumimoji="0" lang="en-US" altLang="en-US" sz="1100" b="1" i="0" u="none" strike="noStrike" cap="none" normalizeH="0" baseline="0" dirty="0" smtClean="0">
                          <a:ln>
                            <a:noFill/>
                          </a:ln>
                          <a:solidFill>
                            <a:schemeClr val="tx1"/>
                          </a:solidFill>
                          <a:effectLst/>
                          <a:latin typeface="+mn-lt"/>
                          <a:cs typeface="Times New Roman" panose="02020603050405020304" pitchFamily="18" charset="0"/>
                        </a:rPr>
                        <a:t>)</a:t>
                      </a:r>
                      <a:endParaRPr kumimoji="0" lang="en-US" altLang="en-US" sz="11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n random normal deviates with mean m </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and standard deviation sd. </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#50 random normal variates with mean=50, sd=10</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x &lt;- rnorm(50, m=50, sd=10) </a:t>
                      </a:r>
                      <a:endParaRPr kumimoji="0" lang="en-US" altLang="en-US" sz="11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256349125"/>
                  </a:ext>
                </a:extLst>
              </a:tr>
              <a:tr h="106551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dbinom(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 size</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 prob</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pbinom(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q</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size</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prob</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qbinom(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p</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size</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prob</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rbinom(</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n</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 size</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 prob</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1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binomial distribution where size is the sample size </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and prob is the probability of a heads (pi) </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prob of 0 to 5 heads of fair coin out of 10 flips</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dbinom(0:5, 10, .5) </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prob of 5 or less heads of fair coin out of 10 flips</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pbinom(5, 10, .5) </a:t>
                      </a:r>
                      <a:endParaRPr kumimoji="0" lang="en-US" altLang="en-US" sz="11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355649358"/>
                  </a:ext>
                </a:extLst>
              </a:tr>
              <a:tr h="90159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dpois(</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lamda</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ppois(</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q</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lamda</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qpois(</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p</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lamda</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rpois(</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n</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lamda</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1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poisson distribution with m=std=lamda</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#probability of 0,1, or 2 events with lamda=4</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dpois(0:2, 4)</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 probability of at least 3 events with lamda=4 </a:t>
                      </a:r>
                      <a:b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1- ppois(2,4) </a:t>
                      </a:r>
                      <a:endParaRPr kumimoji="0" lang="en-US" altLang="en-US" sz="11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826395538"/>
                  </a:ext>
                </a:extLst>
              </a:tr>
              <a:tr h="7376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dunif(</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 min=</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0</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 max=</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1</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punif(</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q</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 min=0, max=</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1</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qunif(</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p</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 min=</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0</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 max=</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1</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runif(</a:t>
                      </a:r>
                      <a:r>
                        <a:rPr kumimoji="0" lang="en-US" altLang="en-US" sz="1100" b="0" i="1" u="none" strike="noStrike" cap="none" normalizeH="0" baseline="0" smtClean="0">
                          <a:ln>
                            <a:noFill/>
                          </a:ln>
                          <a:solidFill>
                            <a:schemeClr val="tx1"/>
                          </a:solidFill>
                          <a:effectLst/>
                          <a:latin typeface="+mn-lt"/>
                          <a:cs typeface="Times New Roman" panose="02020603050405020304" pitchFamily="18" charset="0"/>
                        </a:rPr>
                        <a:t>n</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 min=</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0</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 max=</a:t>
                      </a:r>
                      <a:r>
                        <a:rPr kumimoji="0" lang="en-US" altLang="en-US" sz="1100" b="0" i="0" u="none" strike="noStrike" cap="none" normalizeH="0" baseline="0" smtClean="0">
                          <a:ln>
                            <a:noFill/>
                          </a:ln>
                          <a:solidFill>
                            <a:schemeClr val="tx1"/>
                          </a:solidFill>
                          <a:effectLst/>
                          <a:latin typeface="+mn-lt"/>
                          <a:cs typeface="Times New Roman" panose="02020603050405020304" pitchFamily="18" charset="0"/>
                        </a:rPr>
                        <a:t>1</a:t>
                      </a:r>
                      <a:r>
                        <a:rPr kumimoji="0" lang="en-US" altLang="en-US" sz="1100" b="1" i="0" u="none" strike="noStrike" cap="none" normalizeH="0" baseline="0" smtClean="0">
                          <a:ln>
                            <a:noFill/>
                          </a:ln>
                          <a:solidFill>
                            <a:schemeClr val="tx1"/>
                          </a:solidFill>
                          <a:effectLst/>
                          <a:latin typeface="+mn-lt"/>
                          <a:cs typeface="Times New Roman" panose="02020603050405020304" pitchFamily="18" charset="0"/>
                        </a:rPr>
                        <a:t>) </a:t>
                      </a:r>
                      <a:endParaRPr kumimoji="0" lang="en-US" altLang="en-US" sz="1100" b="0" i="0" u="none" strike="noStrike" cap="none" normalizeH="0" baseline="0" smtClean="0">
                        <a:ln>
                          <a:noFill/>
                        </a:ln>
                        <a:solidFill>
                          <a:schemeClr val="tx1"/>
                        </a:solidFill>
                        <a:effectLst/>
                        <a:latin typeface="+mn-lt"/>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uniform distribution, follows the same pattern </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as the normal distribution above. </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#10 uniform random variates</a:t>
                      </a:r>
                      <a:b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x &lt;- </a:t>
                      </a:r>
                      <a:r>
                        <a:rPr kumimoji="0" lang="en-US" altLang="en-US" sz="1100" b="0" i="0" u="none" strike="noStrike" cap="none" normalizeH="0" baseline="0" dirty="0" err="1" smtClean="0">
                          <a:ln>
                            <a:noFill/>
                          </a:ln>
                          <a:solidFill>
                            <a:schemeClr val="tx1"/>
                          </a:solidFill>
                          <a:effectLst/>
                          <a:latin typeface="+mn-lt"/>
                          <a:cs typeface="Times New Roman" panose="02020603050405020304" pitchFamily="18" charset="0"/>
                        </a:rPr>
                        <a:t>runif</a:t>
                      </a:r>
                      <a:r>
                        <a:rPr kumimoji="0" lang="en-US" altLang="en-US" sz="1100" b="0" i="0" u="none" strike="noStrike" cap="none" normalizeH="0" baseline="0" dirty="0" smtClean="0">
                          <a:ln>
                            <a:noFill/>
                          </a:ln>
                          <a:solidFill>
                            <a:schemeClr val="tx1"/>
                          </a:solidFill>
                          <a:effectLst/>
                          <a:latin typeface="+mn-lt"/>
                          <a:cs typeface="Times New Roman" panose="02020603050405020304" pitchFamily="18" charset="0"/>
                        </a:rPr>
                        <a:t>(10)</a:t>
                      </a:r>
                      <a:endParaRPr kumimoji="0" lang="en-US" altLang="en-US" sz="11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531763299"/>
                  </a:ext>
                </a:extLst>
              </a:tr>
            </a:tbl>
          </a:graphicData>
        </a:graphic>
      </p:graphicFrame>
    </p:spTree>
    <p:extLst>
      <p:ext uri="{BB962C8B-B14F-4D97-AF65-F5344CB8AC3E}">
        <p14:creationId xmlns:p14="http://schemas.microsoft.com/office/powerpoint/2010/main" val="2566240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36" name="Slide Number Placeholder 5"/>
          <p:cNvSpPr>
            <a:spLocks noGrp="1"/>
          </p:cNvSpPr>
          <p:nvPr>
            <p:ph type="sldNum" sz="quarter" idx="4294967295"/>
          </p:nvPr>
        </p:nvSpPr>
        <p:spPr>
          <a:xfrm>
            <a:off x="7010400" y="6356350"/>
            <a:ext cx="2133600" cy="365125"/>
          </a:xfrm>
        </p:spPr>
        <p:txBody>
          <a:bodyPr/>
          <a:lstStyle/>
          <a:p>
            <a:fld id="{A60654F4-1594-4351-AC81-3CA892E93804}" type="slidenum">
              <a:rPr lang="en-US" altLang="en-US"/>
              <a:pPr/>
              <a:t>18</a:t>
            </a:fld>
            <a:endParaRPr lang="en-US" altLang="en-US"/>
          </a:p>
        </p:txBody>
      </p:sp>
      <p:sp>
        <p:nvSpPr>
          <p:cNvPr id="1559554" name="Rectangle 2"/>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9555" name="Rectangle 3"/>
          <p:cNvSpPr>
            <a:spLocks noChangeArrowheads="1"/>
          </p:cNvSpPr>
          <p:nvPr/>
        </p:nvSpPr>
        <p:spPr bwMode="auto">
          <a:xfrm>
            <a:off x="0" y="1781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9556" name="Rectangle 4"/>
          <p:cNvSpPr>
            <a:spLocks noChangeArrowheads="1"/>
          </p:cNvSpPr>
          <p:nvPr/>
        </p:nvSpPr>
        <p:spPr bwMode="auto">
          <a:xfrm>
            <a:off x="-2155825" y="13271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9557" name="Rectangle 5"/>
          <p:cNvSpPr>
            <a:spLocks noChangeArrowheads="1"/>
          </p:cNvSpPr>
          <p:nvPr/>
        </p:nvSpPr>
        <p:spPr bwMode="auto">
          <a:xfrm>
            <a:off x="0" y="2317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9558" name="Rectangle 6"/>
          <p:cNvSpPr>
            <a:spLocks noChangeArrowheads="1"/>
          </p:cNvSpPr>
          <p:nvPr/>
        </p:nvSpPr>
        <p:spPr bwMode="auto">
          <a:xfrm>
            <a:off x="-579438" y="1462088"/>
            <a:ext cx="9144001"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59559" name="Group 7"/>
          <p:cNvGraphicFramePr>
            <a:graphicFrameLocks noGrp="1"/>
          </p:cNvGraphicFramePr>
          <p:nvPr>
            <p:extLst>
              <p:ext uri="{D42A27DB-BD31-4B8C-83A1-F6EECF244321}">
                <p14:modId xmlns:p14="http://schemas.microsoft.com/office/powerpoint/2010/main" val="986091128"/>
              </p:ext>
            </p:extLst>
          </p:nvPr>
        </p:nvGraphicFramePr>
        <p:xfrm>
          <a:off x="266700" y="209366"/>
          <a:ext cx="8610600" cy="5943603"/>
        </p:xfrm>
        <a:graphic>
          <a:graphicData uri="http://schemas.openxmlformats.org/drawingml/2006/table">
            <a:tbl>
              <a:tblPr/>
              <a:tblGrid>
                <a:gridCol w="2100263">
                  <a:extLst>
                    <a:ext uri="{9D8B030D-6E8A-4147-A177-3AD203B41FA5}">
                      <a16:colId xmlns:a16="http://schemas.microsoft.com/office/drawing/2014/main" val="1623514688"/>
                    </a:ext>
                  </a:extLst>
                </a:gridCol>
                <a:gridCol w="6510337">
                  <a:extLst>
                    <a:ext uri="{9D8B030D-6E8A-4147-A177-3AD203B41FA5}">
                      <a16:colId xmlns:a16="http://schemas.microsoft.com/office/drawing/2014/main" val="1391252319"/>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Function</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Description</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371957573"/>
                  </a:ext>
                </a:extLst>
              </a:tr>
              <a:tr h="10906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mean(</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 trim=</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0</a:t>
                      </a: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a:t>
                      </a:r>
                      <a:b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na.rm=</a:t>
                      </a: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FALSE</a:t>
                      </a: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mean of object x</a:t>
                      </a:r>
                      <a:b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trimmed mean, removing any missing values and </a:t>
                      </a:r>
                      <a:b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 5 percent of highest and lowest scores </a:t>
                      </a:r>
                      <a:b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mx &lt;- mean(x,trim=.05,na.rm=TRUE)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156062605"/>
                  </a:ext>
                </a:extLst>
              </a:tr>
              <a:tr h="6048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sd(</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standard deviation of object(x). also look at var(x) for variance and mad(x) for median absolute deviation.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32282321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median(</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median</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668234097"/>
                  </a:ext>
                </a:extLst>
              </a:tr>
              <a:tr h="10906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mn-lt"/>
                          <a:cs typeface="Times New Roman" panose="02020603050405020304" pitchFamily="18" charset="0"/>
                        </a:rPr>
                        <a:t>quantile(</a:t>
                      </a:r>
                      <a:r>
                        <a:rPr kumimoji="0" lang="en-US" altLang="en-US" sz="16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600" b="1" i="0" u="none" strike="noStrike" cap="none" normalizeH="0" baseline="0" dirty="0" smtClean="0">
                          <a:ln>
                            <a:noFill/>
                          </a:ln>
                          <a:solidFill>
                            <a:schemeClr val="tx1"/>
                          </a:solidFill>
                          <a:effectLst/>
                          <a:latin typeface="+mn-lt"/>
                          <a:cs typeface="Times New Roman" panose="02020603050405020304" pitchFamily="18" charset="0"/>
                        </a:rPr>
                        <a:t>, </a:t>
                      </a:r>
                      <a:r>
                        <a:rPr kumimoji="0" lang="en-US" altLang="en-US" sz="1600" b="0" i="1" u="none" strike="noStrike" cap="none" normalizeH="0" baseline="0" dirty="0" err="1" smtClean="0">
                          <a:ln>
                            <a:noFill/>
                          </a:ln>
                          <a:solidFill>
                            <a:schemeClr val="tx1"/>
                          </a:solidFill>
                          <a:effectLst/>
                          <a:latin typeface="+mn-lt"/>
                          <a:cs typeface="Times New Roman" panose="02020603050405020304" pitchFamily="18" charset="0"/>
                        </a:rPr>
                        <a:t>probs</a:t>
                      </a:r>
                      <a:r>
                        <a:rPr kumimoji="0" lang="en-US" altLang="en-US" sz="1600" b="1" i="0" u="none" strike="noStrike" cap="none" normalizeH="0" baseline="0" dirty="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quantiles where x is the numeric vector whose quantiles are desired and </a:t>
                      </a:r>
                      <a:r>
                        <a:rPr kumimoji="0" lang="en-US" altLang="en-US" sz="1600" b="0" i="0" u="none" strike="noStrike" cap="none" normalizeH="0" baseline="0" dirty="0" err="1" smtClean="0">
                          <a:ln>
                            <a:noFill/>
                          </a:ln>
                          <a:solidFill>
                            <a:schemeClr val="tx1"/>
                          </a:solidFill>
                          <a:effectLst/>
                          <a:latin typeface="+mn-lt"/>
                          <a:cs typeface="Times New Roman" panose="02020603050405020304" pitchFamily="18" charset="0"/>
                        </a:rPr>
                        <a:t>probs</a:t>
                      </a: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 is a numeric vector with probabilities in [0,1].</a:t>
                      </a:r>
                      <a:b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 30th and 84th percentiles of x</a:t>
                      </a:r>
                      <a:b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y &lt;- quantile(x, c(.3,.84)) </a:t>
                      </a:r>
                      <a:endParaRPr kumimoji="0" lang="en-US" altLang="en-US" sz="16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280469187"/>
                  </a:ext>
                </a:extLst>
              </a:tr>
              <a:tr h="3635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range(</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range</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28192187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sum(</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sum</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40037592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diff(</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 lag=</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1</a:t>
                      </a: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 </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lagged differences, with lag indicating which lag to use </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20487619"/>
                  </a:ext>
                </a:extLst>
              </a:tr>
              <a:tr h="3635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min(</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 </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minimum</a:t>
                      </a:r>
                      <a:endParaRPr kumimoji="0" lang="en-US" altLang="en-US" sz="16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411604298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max(</a:t>
                      </a:r>
                      <a:r>
                        <a:rPr kumimoji="0" lang="en-US" altLang="en-US" sz="16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1600" b="1"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mn-lt"/>
                          <a:cs typeface="Times New Roman" panose="02020603050405020304" pitchFamily="18" charset="0"/>
                        </a:rPr>
                        <a:t>maximum</a:t>
                      </a:r>
                      <a:endParaRPr kumimoji="0" lang="en-US" altLang="en-US" sz="16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662898767"/>
                  </a:ext>
                </a:extLst>
              </a:tr>
              <a:tr h="6048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mn-lt"/>
                          <a:cs typeface="Times New Roman" panose="02020603050405020304" pitchFamily="18" charset="0"/>
                        </a:rPr>
                        <a:t>scale(</a:t>
                      </a:r>
                      <a:r>
                        <a:rPr kumimoji="0" lang="en-US" altLang="en-US" sz="16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1600" b="1" i="0" u="none" strike="noStrike" cap="none" normalizeH="0" baseline="0" dirty="0" smtClean="0">
                          <a:ln>
                            <a:noFill/>
                          </a:ln>
                          <a:solidFill>
                            <a:schemeClr val="tx1"/>
                          </a:solidFill>
                          <a:effectLst/>
                          <a:latin typeface="+mn-lt"/>
                          <a:cs typeface="Times New Roman" panose="02020603050405020304" pitchFamily="18" charset="0"/>
                        </a:rPr>
                        <a:t>, center=</a:t>
                      </a: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TRUE</a:t>
                      </a:r>
                      <a:r>
                        <a:rPr kumimoji="0" lang="en-US" altLang="en-US" sz="1600" b="1" i="0" u="none" strike="noStrike" cap="none" normalizeH="0" baseline="0" dirty="0" smtClean="0">
                          <a:ln>
                            <a:noFill/>
                          </a:ln>
                          <a:solidFill>
                            <a:schemeClr val="tx1"/>
                          </a:solidFill>
                          <a:effectLst/>
                          <a:latin typeface="+mn-lt"/>
                          <a:cs typeface="Times New Roman" panose="02020603050405020304" pitchFamily="18" charset="0"/>
                        </a:rPr>
                        <a:t>, scale=</a:t>
                      </a: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TRUE</a:t>
                      </a:r>
                      <a:r>
                        <a:rPr kumimoji="0" lang="en-US" altLang="en-US" sz="1600" b="1" i="0" u="none" strike="noStrike" cap="none" normalizeH="0" baseline="0" dirty="0" smtClean="0">
                          <a:ln>
                            <a:noFill/>
                          </a:ln>
                          <a:solidFill>
                            <a:schemeClr val="tx1"/>
                          </a:solidFill>
                          <a:effectLst/>
                          <a:latin typeface="+mn-lt"/>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mn-lt"/>
                          <a:cs typeface="Times New Roman" panose="02020603050405020304" pitchFamily="18" charset="0"/>
                        </a:rPr>
                        <a:t>column center or standardize a matrix. </a:t>
                      </a:r>
                      <a:endParaRPr kumimoji="0" lang="en-US" altLang="en-US" sz="16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2622745206"/>
                  </a:ext>
                </a:extLst>
              </a:tr>
            </a:tbl>
          </a:graphicData>
        </a:graphic>
      </p:graphicFrame>
    </p:spTree>
    <p:extLst>
      <p:ext uri="{BB962C8B-B14F-4D97-AF65-F5344CB8AC3E}">
        <p14:creationId xmlns:p14="http://schemas.microsoft.com/office/powerpoint/2010/main" val="1330462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22" name="Slide Number Placeholder 5"/>
          <p:cNvSpPr>
            <a:spLocks noGrp="1"/>
          </p:cNvSpPr>
          <p:nvPr>
            <p:ph type="sldNum" sz="quarter" idx="4294967295"/>
          </p:nvPr>
        </p:nvSpPr>
        <p:spPr>
          <a:xfrm>
            <a:off x="7010400" y="6356350"/>
            <a:ext cx="2133600" cy="365125"/>
          </a:xfrm>
        </p:spPr>
        <p:txBody>
          <a:bodyPr/>
          <a:lstStyle/>
          <a:p>
            <a:fld id="{FC3065A8-3E46-4EDD-BC50-4D2302332EED}" type="slidenum">
              <a:rPr lang="en-US" altLang="en-US"/>
              <a:pPr/>
              <a:t>19</a:t>
            </a:fld>
            <a:endParaRPr lang="en-US" altLang="en-US"/>
          </a:p>
        </p:txBody>
      </p:sp>
      <p:sp>
        <p:nvSpPr>
          <p:cNvPr id="1561603" name="Rectangle 3"/>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61604" name="Rectangle 4"/>
          <p:cNvSpPr>
            <a:spLocks noChangeArrowheads="1"/>
          </p:cNvSpPr>
          <p:nvPr/>
        </p:nvSpPr>
        <p:spPr bwMode="auto">
          <a:xfrm>
            <a:off x="0" y="1781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61605" name="Rectangle 5"/>
          <p:cNvSpPr>
            <a:spLocks noChangeArrowheads="1"/>
          </p:cNvSpPr>
          <p:nvPr/>
        </p:nvSpPr>
        <p:spPr bwMode="auto">
          <a:xfrm>
            <a:off x="-2155825" y="13271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61606" name="Rectangle 6"/>
          <p:cNvSpPr>
            <a:spLocks noChangeArrowheads="1"/>
          </p:cNvSpPr>
          <p:nvPr/>
        </p:nvSpPr>
        <p:spPr bwMode="auto">
          <a:xfrm>
            <a:off x="457200" y="2424113"/>
            <a:ext cx="82296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61607" name="Group 7"/>
          <p:cNvGraphicFramePr>
            <a:graphicFrameLocks noGrp="1"/>
          </p:cNvGraphicFramePr>
          <p:nvPr>
            <p:extLst>
              <p:ext uri="{D42A27DB-BD31-4B8C-83A1-F6EECF244321}">
                <p14:modId xmlns:p14="http://schemas.microsoft.com/office/powerpoint/2010/main" val="118369720"/>
              </p:ext>
            </p:extLst>
          </p:nvPr>
        </p:nvGraphicFramePr>
        <p:xfrm>
          <a:off x="224118" y="1023143"/>
          <a:ext cx="6400800" cy="3633154"/>
        </p:xfrm>
        <a:graphic>
          <a:graphicData uri="http://schemas.openxmlformats.org/drawingml/2006/table">
            <a:tbl>
              <a:tblPr/>
              <a:tblGrid>
                <a:gridCol w="2185988">
                  <a:extLst>
                    <a:ext uri="{9D8B030D-6E8A-4147-A177-3AD203B41FA5}">
                      <a16:colId xmlns:a16="http://schemas.microsoft.com/office/drawing/2014/main" val="3180770699"/>
                    </a:ext>
                  </a:extLst>
                </a:gridCol>
                <a:gridCol w="4214812">
                  <a:extLst>
                    <a:ext uri="{9D8B030D-6E8A-4147-A177-3AD203B41FA5}">
                      <a16:colId xmlns:a16="http://schemas.microsoft.com/office/drawing/2014/main" val="2387955467"/>
                    </a:ext>
                  </a:extLst>
                </a:gridCol>
              </a:tblGrid>
              <a:tr h="4270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Function</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Description</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395263509"/>
                  </a:ext>
                </a:extLst>
              </a:tr>
              <a:tr h="11477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chemeClr val="tx1"/>
                          </a:solidFill>
                          <a:effectLst/>
                          <a:latin typeface="+mn-lt"/>
                          <a:cs typeface="Times New Roman" panose="02020603050405020304" pitchFamily="18" charset="0"/>
                        </a:rPr>
                        <a:t>seq</a:t>
                      </a:r>
                      <a:r>
                        <a:rPr kumimoji="0" lang="en-US" altLang="en-US" sz="2000" b="1"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from</a:t>
                      </a:r>
                      <a:r>
                        <a:rPr kumimoji="0" lang="en-US" altLang="en-US" sz="2000" b="1" i="0" u="none" strike="noStrike" cap="none" normalizeH="0" baseline="0" dirty="0" smtClean="0">
                          <a:ln>
                            <a:noFill/>
                          </a:ln>
                          <a:solidFill>
                            <a:schemeClr val="tx1"/>
                          </a:solidFill>
                          <a:effectLst/>
                          <a:latin typeface="+mn-lt"/>
                          <a:cs typeface="Times New Roman" panose="02020603050405020304" pitchFamily="18" charset="0"/>
                        </a:rPr>
                        <a:t> ,</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 to</a:t>
                      </a:r>
                      <a:r>
                        <a:rPr kumimoji="0" lang="en-US" altLang="en-US" sz="2000" b="1" i="0" u="none" strike="noStrike" cap="none" normalizeH="0" baseline="0" dirty="0" smtClean="0">
                          <a:ln>
                            <a:noFill/>
                          </a:ln>
                          <a:solidFill>
                            <a:schemeClr val="tx1"/>
                          </a:solidFill>
                          <a:effectLst/>
                          <a:latin typeface="+mn-lt"/>
                          <a:cs typeface="Times New Roman" panose="02020603050405020304" pitchFamily="18" charset="0"/>
                        </a:rPr>
                        <a:t>,</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 by</a:t>
                      </a:r>
                      <a:r>
                        <a:rPr kumimoji="0" lang="en-US" altLang="en-US" sz="2000" b="1" i="0" u="none" strike="noStrike" cap="none" normalizeH="0" baseline="0" dirty="0" smtClean="0">
                          <a:ln>
                            <a:noFill/>
                          </a:ln>
                          <a:solidFill>
                            <a:schemeClr val="tx1"/>
                          </a:solidFill>
                          <a:effectLst/>
                          <a:latin typeface="+mn-lt"/>
                          <a:cs typeface="Times New Roman" panose="02020603050405020304" pitchFamily="18" charset="0"/>
                        </a:rPr>
                        <a:t>)</a:t>
                      </a:r>
                      <a:endParaRPr kumimoji="0" lang="en-US" altLang="en-US" sz="2000" b="0" i="0" u="none" strike="noStrike" cap="none" normalizeH="0" baseline="0" dirty="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generate a sequence</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indices &lt;- </a:t>
                      </a:r>
                      <a:r>
                        <a:rPr kumimoji="0" lang="en-US" altLang="en-US" sz="2000" b="0" i="0" u="none" strike="noStrike" cap="none" normalizeH="0" baseline="0" dirty="0" err="1" smtClean="0">
                          <a:ln>
                            <a:noFill/>
                          </a:ln>
                          <a:solidFill>
                            <a:schemeClr val="tx1"/>
                          </a:solidFill>
                          <a:effectLst/>
                          <a:latin typeface="+mn-lt"/>
                          <a:cs typeface="Times New Roman" panose="02020603050405020304" pitchFamily="18" charset="0"/>
                        </a:rPr>
                        <a:t>seq</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(1,10,2)</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#indices is c(1, 3, 5, 7, 9) </a:t>
                      </a:r>
                      <a:endParaRPr kumimoji="0" lang="en-US" altLang="en-US" sz="20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676426805"/>
                  </a:ext>
                </a:extLst>
              </a:tr>
              <a:tr h="10525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rep(</a:t>
                      </a:r>
                      <a:r>
                        <a:rPr kumimoji="0" lang="en-US" altLang="en-US" sz="20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 </a:t>
                      </a:r>
                      <a:r>
                        <a:rPr kumimoji="0" lang="en-US" altLang="en-US" sz="2000" b="0" i="1" u="none" strike="noStrike" cap="none" normalizeH="0" baseline="0" smtClean="0">
                          <a:ln>
                            <a:noFill/>
                          </a:ln>
                          <a:solidFill>
                            <a:schemeClr val="tx1"/>
                          </a:solidFill>
                          <a:effectLst/>
                          <a:latin typeface="+mn-lt"/>
                          <a:cs typeface="Times New Roman" panose="02020603050405020304" pitchFamily="18" charset="0"/>
                        </a:rPr>
                        <a:t>ntimes</a:t>
                      </a: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repeat </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x</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 </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n</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 times</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y &lt;- rep(1:3, 2)</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 y is c(1, 2, 3, 1, 2, 3)</a:t>
                      </a:r>
                      <a:endParaRPr kumimoji="0" lang="en-US" altLang="en-US" sz="20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546689520"/>
                  </a:ext>
                </a:extLst>
              </a:tr>
              <a:tr h="7397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cut(</a:t>
                      </a:r>
                      <a:r>
                        <a:rPr kumimoji="0" lang="en-US" altLang="en-US" sz="2000" b="0" i="1" u="none" strike="noStrike" cap="none" normalizeH="0" baseline="0" smtClean="0">
                          <a:ln>
                            <a:noFill/>
                          </a:ln>
                          <a:solidFill>
                            <a:schemeClr val="tx1"/>
                          </a:solidFill>
                          <a:effectLst/>
                          <a:latin typeface="+mn-lt"/>
                          <a:cs typeface="Times New Roman" panose="02020603050405020304" pitchFamily="18" charset="0"/>
                        </a:rPr>
                        <a:t>x</a:t>
                      </a: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a:t>
                      </a:r>
                      <a:r>
                        <a:rPr kumimoji="0" lang="en-US" altLang="en-US" sz="2000" b="0" i="1" u="none" strike="noStrike" cap="none" normalizeH="0" baseline="0" smtClean="0">
                          <a:ln>
                            <a:noFill/>
                          </a:ln>
                          <a:solidFill>
                            <a:schemeClr val="tx1"/>
                          </a:solidFill>
                          <a:effectLst/>
                          <a:latin typeface="+mn-lt"/>
                          <a:cs typeface="Times New Roman" panose="02020603050405020304" pitchFamily="18" charset="0"/>
                        </a:rPr>
                        <a:t> n</a:t>
                      </a: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a:t>
                      </a: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 </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divide continuous variable in factor with </a:t>
                      </a:r>
                      <a:r>
                        <a:rPr kumimoji="0" lang="en-US" altLang="en-US" sz="2000" b="0" i="1" u="none" strike="noStrike" cap="none" normalizeH="0" baseline="0" dirty="0" smtClean="0">
                          <a:ln>
                            <a:noFill/>
                          </a:ln>
                          <a:solidFill>
                            <a:schemeClr val="tx1"/>
                          </a:solidFill>
                          <a:effectLst/>
                          <a:latin typeface="+mn-lt"/>
                          <a:cs typeface="Times New Roman" panose="02020603050405020304" pitchFamily="18" charset="0"/>
                        </a:rPr>
                        <a:t>n</a:t>
                      </a: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 levels </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y &lt;- cut(x, 5) </a:t>
                      </a:r>
                      <a:endParaRPr kumimoji="0" lang="en-US" altLang="en-US" sz="20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2186388383"/>
                  </a:ext>
                </a:extLst>
              </a:tr>
            </a:tbl>
          </a:graphicData>
        </a:graphic>
      </p:graphicFrame>
      <p:sp>
        <p:nvSpPr>
          <p:cNvPr id="10"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Other Functions</a:t>
            </a:r>
            <a:endParaRPr lang="en-US" sz="3600" dirty="0">
              <a:latin typeface="+mn-lt"/>
            </a:endParaRPr>
          </a:p>
        </p:txBody>
      </p:sp>
    </p:spTree>
    <p:extLst>
      <p:ext uri="{BB962C8B-B14F-4D97-AF65-F5344CB8AC3E}">
        <p14:creationId xmlns:p14="http://schemas.microsoft.com/office/powerpoint/2010/main" val="3741990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txBox="1">
            <a:spLocks/>
          </p:cNvSpPr>
          <p:nvPr/>
        </p:nvSpPr>
        <p:spPr>
          <a:xfrm>
            <a:off x="0" y="5697"/>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dirty="0" smtClean="0"/>
              <a:t>Course Rubric</a:t>
            </a:r>
            <a:endParaRPr lang="en-US" dirty="0"/>
          </a:p>
        </p:txBody>
      </p:sp>
      <p:sp>
        <p:nvSpPr>
          <p:cNvPr id="5" name="Rectangle 4"/>
          <p:cNvSpPr/>
          <p:nvPr/>
        </p:nvSpPr>
        <p:spPr>
          <a:xfrm>
            <a:off x="335280" y="1301545"/>
            <a:ext cx="4341223" cy="4801314"/>
          </a:xfrm>
          <a:prstGeom prst="rect">
            <a:avLst/>
          </a:prstGeom>
        </p:spPr>
        <p:txBody>
          <a:bodyPr wrap="square">
            <a:spAutoFit/>
          </a:bodyPr>
          <a:lstStyle/>
          <a:p>
            <a:r>
              <a:rPr lang="en-US" b="1" dirty="0" smtClean="0"/>
              <a:t>DAY </a:t>
            </a:r>
            <a:r>
              <a:rPr lang="en-US" b="1" dirty="0"/>
              <a:t>1:</a:t>
            </a:r>
          </a:p>
          <a:p>
            <a:r>
              <a:rPr lang="en-US" dirty="0"/>
              <a:t>8:00 – Introduction to the Course and the History of R</a:t>
            </a:r>
          </a:p>
          <a:p>
            <a:r>
              <a:rPr lang="en-US" dirty="0"/>
              <a:t>9:00 – R Programming Control Structures, Scoping Rules, and Functions</a:t>
            </a:r>
          </a:p>
          <a:p>
            <a:r>
              <a:rPr lang="en-US" dirty="0"/>
              <a:t>12:00 – Lunch</a:t>
            </a:r>
          </a:p>
          <a:p>
            <a:r>
              <a:rPr lang="en-US" dirty="0"/>
              <a:t>1:15  - Looping and Debugging</a:t>
            </a:r>
          </a:p>
          <a:p>
            <a:r>
              <a:rPr lang="en-US" dirty="0"/>
              <a:t>3:00 – Programming assignment</a:t>
            </a:r>
          </a:p>
          <a:p>
            <a:r>
              <a:rPr lang="en-US" dirty="0"/>
              <a:t>5:00  - Dinner</a:t>
            </a:r>
          </a:p>
          <a:p>
            <a:r>
              <a:rPr lang="en-US" dirty="0"/>
              <a:t>6:30 – Study Groups: Basic R Programming</a:t>
            </a:r>
          </a:p>
          <a:p>
            <a:endParaRPr lang="en-US" dirty="0"/>
          </a:p>
          <a:p>
            <a:r>
              <a:rPr lang="en-US" b="1" dirty="0"/>
              <a:t>DAY 2:</a:t>
            </a:r>
          </a:p>
          <a:p>
            <a:r>
              <a:rPr lang="en-US" dirty="0"/>
              <a:t>8:00 – Getting and Cleaning Data</a:t>
            </a:r>
          </a:p>
          <a:p>
            <a:r>
              <a:rPr lang="en-US" dirty="0"/>
              <a:t>12:00 – Lunch </a:t>
            </a:r>
          </a:p>
          <a:p>
            <a:r>
              <a:rPr lang="en-US" dirty="0"/>
              <a:t>1:15 – Data Visualization in R</a:t>
            </a:r>
          </a:p>
          <a:p>
            <a:r>
              <a:rPr lang="en-US" dirty="0"/>
              <a:t>4:30  - Break and Dinner</a:t>
            </a:r>
          </a:p>
          <a:p>
            <a:r>
              <a:rPr lang="en-US" dirty="0"/>
              <a:t>6:30 – Study Group: Data Visualization in </a:t>
            </a:r>
            <a:r>
              <a:rPr lang="en-US" dirty="0" smtClean="0"/>
              <a:t>R</a:t>
            </a:r>
            <a:endParaRPr lang="en-US" dirty="0"/>
          </a:p>
        </p:txBody>
      </p:sp>
      <p:sp>
        <p:nvSpPr>
          <p:cNvPr id="6" name="Rectangle 5"/>
          <p:cNvSpPr/>
          <p:nvPr/>
        </p:nvSpPr>
        <p:spPr>
          <a:xfrm>
            <a:off x="5077097" y="1285987"/>
            <a:ext cx="3918857" cy="2308324"/>
          </a:xfrm>
          <a:prstGeom prst="rect">
            <a:avLst/>
          </a:prstGeom>
        </p:spPr>
        <p:txBody>
          <a:bodyPr wrap="square">
            <a:spAutoFit/>
          </a:bodyPr>
          <a:lstStyle/>
          <a:p>
            <a:r>
              <a:rPr lang="en-US" b="1" dirty="0" smtClean="0"/>
              <a:t>Day </a:t>
            </a:r>
            <a:r>
              <a:rPr lang="en-US" b="1" dirty="0"/>
              <a:t>3:</a:t>
            </a:r>
          </a:p>
          <a:p>
            <a:r>
              <a:rPr lang="en-US" dirty="0"/>
              <a:t>8:00 – Modeling Statistical Data in R</a:t>
            </a:r>
          </a:p>
          <a:p>
            <a:r>
              <a:rPr lang="en-US" dirty="0"/>
              <a:t>12:00 – Lunch</a:t>
            </a:r>
          </a:p>
          <a:p>
            <a:r>
              <a:rPr lang="en-US" dirty="0"/>
              <a:t>1:15 – Machine Learning in R</a:t>
            </a:r>
          </a:p>
          <a:p>
            <a:r>
              <a:rPr lang="en-US" dirty="0"/>
              <a:t>4:00 – Workshop Assessment</a:t>
            </a:r>
          </a:p>
          <a:p>
            <a:endParaRPr lang="en-US" dirty="0"/>
          </a:p>
          <a:p>
            <a:r>
              <a:rPr lang="en-US" dirty="0"/>
              <a:t>Graduation Ceremony and Celebration Dinner</a:t>
            </a:r>
          </a:p>
        </p:txBody>
      </p:sp>
    </p:spTree>
    <p:extLst>
      <p:ext uri="{BB962C8B-B14F-4D97-AF65-F5344CB8AC3E}">
        <p14:creationId xmlns:p14="http://schemas.microsoft.com/office/powerpoint/2010/main" val="3074983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71759" y="1035807"/>
            <a:ext cx="7772400" cy="4114800"/>
          </a:xfrm>
        </p:spPr>
        <p:txBody>
          <a:bodyPr/>
          <a:lstStyle/>
          <a:p>
            <a:pPr>
              <a:defRPr/>
            </a:pPr>
            <a:r>
              <a:rPr lang="en-US" sz="2000" dirty="0" smtClean="0"/>
              <a:t>NAN (not a number)</a:t>
            </a:r>
          </a:p>
          <a:p>
            <a:pPr>
              <a:defRPr/>
            </a:pPr>
            <a:r>
              <a:rPr lang="en-US" sz="2000" dirty="0" smtClean="0"/>
              <a:t>NA (missing value)</a:t>
            </a:r>
          </a:p>
          <a:p>
            <a:pPr lvl="1">
              <a:defRPr/>
            </a:pPr>
            <a:r>
              <a:rPr lang="en-US" sz="2000" dirty="0" smtClean="0"/>
              <a:t>Basic handling of missing values</a:t>
            </a:r>
          </a:p>
          <a:p>
            <a:pPr marL="0" indent="0">
              <a:buFontTx/>
              <a:buNone/>
              <a:defRPr/>
            </a:pPr>
            <a:r>
              <a:rPr lang="en-US" sz="2000" dirty="0" smtClean="0"/>
              <a:t>&gt; </a:t>
            </a:r>
            <a:r>
              <a:rPr lang="en-US" sz="2000" dirty="0"/>
              <a:t>x</a:t>
            </a:r>
          </a:p>
          <a:p>
            <a:pPr marL="0" indent="0">
              <a:buFontTx/>
              <a:buNone/>
              <a:defRPr/>
            </a:pPr>
            <a:r>
              <a:rPr lang="en-US" sz="2000" dirty="0"/>
              <a:t>[1]  1  2  3  4  5  6  7  8 NA</a:t>
            </a:r>
          </a:p>
          <a:p>
            <a:pPr marL="0" indent="0">
              <a:buFontTx/>
              <a:buNone/>
              <a:defRPr/>
            </a:pPr>
            <a:r>
              <a:rPr lang="en-US" sz="2000" dirty="0"/>
              <a:t>&gt; mean(x)</a:t>
            </a:r>
          </a:p>
          <a:p>
            <a:pPr marL="0" indent="0">
              <a:buFontTx/>
              <a:buNone/>
              <a:defRPr/>
            </a:pPr>
            <a:r>
              <a:rPr lang="en-US" sz="2000" dirty="0"/>
              <a:t>[1] NA</a:t>
            </a:r>
          </a:p>
          <a:p>
            <a:pPr marL="0" indent="0">
              <a:buFontTx/>
              <a:buNone/>
              <a:defRPr/>
            </a:pPr>
            <a:r>
              <a:rPr lang="en-US" sz="2000" dirty="0"/>
              <a:t>&gt; mean(</a:t>
            </a:r>
            <a:r>
              <a:rPr lang="en-US" sz="2000" dirty="0" err="1"/>
              <a:t>x,na.rm</a:t>
            </a:r>
            <a:r>
              <a:rPr lang="en-US" sz="2000" dirty="0"/>
              <a:t>=TRUE)</a:t>
            </a:r>
          </a:p>
          <a:p>
            <a:pPr marL="0" indent="0">
              <a:buFontTx/>
              <a:buNone/>
              <a:defRPr/>
            </a:pPr>
            <a:r>
              <a:rPr lang="en-US" sz="2000" dirty="0"/>
              <a:t>[1] 4.5</a:t>
            </a:r>
            <a:r>
              <a:rPr lang="en-US" sz="2000" dirty="0" smtClean="0"/>
              <a:t> </a:t>
            </a:r>
          </a:p>
          <a:p>
            <a:pPr>
              <a:defRPr/>
            </a:pPr>
            <a:endParaRPr lang="en-US" dirty="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Numbers in R:  NAN and NA</a:t>
            </a:r>
            <a:endParaRPr lang="en-US" sz="3600" dirty="0">
              <a:latin typeface="+mn-lt"/>
            </a:endParaRPr>
          </a:p>
        </p:txBody>
      </p:sp>
    </p:spTree>
    <p:extLst>
      <p:ext uri="{BB962C8B-B14F-4D97-AF65-F5344CB8AC3E}">
        <p14:creationId xmlns:p14="http://schemas.microsoft.com/office/powerpoint/2010/main" val="4103341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4294967295"/>
          </p:nvPr>
        </p:nvSpPr>
        <p:spPr>
          <a:xfrm>
            <a:off x="207213" y="1015828"/>
            <a:ext cx="8229600" cy="2462477"/>
          </a:xfrm>
        </p:spPr>
        <p:txBody>
          <a:bodyPr>
            <a:normAutofit/>
          </a:bodyPr>
          <a:lstStyle/>
          <a:p>
            <a:r>
              <a:rPr lang="en-US" altLang="en-US" sz="2000" dirty="0" smtClean="0"/>
              <a:t>Objects in R obtain values by assignment.  </a:t>
            </a:r>
          </a:p>
          <a:p>
            <a:r>
              <a:rPr lang="en-US" altLang="en-US" sz="2000" dirty="0" smtClean="0"/>
              <a:t>This is achieved by the </a:t>
            </a:r>
            <a:r>
              <a:rPr lang="en-US" altLang="en-US" sz="2000" i="1" dirty="0" smtClean="0"/>
              <a:t>gets arrow,</a:t>
            </a:r>
            <a:r>
              <a:rPr lang="en-US" altLang="en-US" sz="2000" dirty="0" smtClean="0"/>
              <a:t> &lt;-, and not the </a:t>
            </a:r>
            <a:r>
              <a:rPr lang="en-US" altLang="en-US" sz="2000" i="1" dirty="0" smtClean="0"/>
              <a:t>equal sign, </a:t>
            </a:r>
            <a:r>
              <a:rPr lang="en-US" altLang="en-US" sz="2000" dirty="0" smtClean="0"/>
              <a:t>=.  </a:t>
            </a:r>
          </a:p>
          <a:p>
            <a:r>
              <a:rPr lang="en-US" altLang="en-US" sz="2000" dirty="0" smtClean="0"/>
              <a:t>Objects can be of different kinds. </a:t>
            </a:r>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Objects in R</a:t>
            </a:r>
            <a:endParaRPr lang="en-US" sz="3600" dirty="0">
              <a:latin typeface="+mn-lt"/>
            </a:endParaRPr>
          </a:p>
        </p:txBody>
      </p:sp>
    </p:spTree>
    <p:extLst>
      <p:ext uri="{BB962C8B-B14F-4D97-AF65-F5344CB8AC3E}">
        <p14:creationId xmlns:p14="http://schemas.microsoft.com/office/powerpoint/2010/main" val="113737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4294967295"/>
          </p:nvPr>
        </p:nvSpPr>
        <p:spPr>
          <a:xfrm>
            <a:off x="189539" y="1100739"/>
            <a:ext cx="8229600" cy="3426438"/>
          </a:xfrm>
        </p:spPr>
        <p:txBody>
          <a:bodyPr>
            <a:normAutofit/>
          </a:bodyPr>
          <a:lstStyle/>
          <a:p>
            <a:r>
              <a:rPr lang="en-US" altLang="en-US" sz="2000" dirty="0" smtClean="0"/>
              <a:t>R has many built in functions that compute different statistical procedures. </a:t>
            </a:r>
          </a:p>
          <a:p>
            <a:r>
              <a:rPr lang="en-US" altLang="en-US" sz="2000" dirty="0" smtClean="0"/>
              <a:t>Functions in R are followed by ( ). </a:t>
            </a:r>
          </a:p>
          <a:p>
            <a:r>
              <a:rPr lang="en-US" altLang="en-US" sz="2000" dirty="0" smtClean="0"/>
              <a:t>Inside the parenthesis we write the object (vector, matrix, array, </a:t>
            </a:r>
            <a:r>
              <a:rPr lang="en-US" altLang="en-US" sz="2000" dirty="0" err="1" smtClean="0"/>
              <a:t>dataframe</a:t>
            </a:r>
            <a:r>
              <a:rPr lang="en-US" altLang="en-US" sz="2000" dirty="0" smtClean="0"/>
              <a:t>) to which we want to apply the function. </a:t>
            </a:r>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Built in Functions</a:t>
            </a:r>
            <a:endParaRPr lang="en-US" sz="3600" dirty="0">
              <a:latin typeface="+mn-lt"/>
            </a:endParaRPr>
          </a:p>
        </p:txBody>
      </p:sp>
    </p:spTree>
    <p:extLst>
      <p:ext uri="{BB962C8B-B14F-4D97-AF65-F5344CB8AC3E}">
        <p14:creationId xmlns:p14="http://schemas.microsoft.com/office/powerpoint/2010/main" val="2601859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4294967295"/>
          </p:nvPr>
        </p:nvSpPr>
        <p:spPr>
          <a:xfrm>
            <a:off x="267148" y="990985"/>
            <a:ext cx="7772400" cy="4114800"/>
          </a:xfrm>
        </p:spPr>
        <p:txBody>
          <a:bodyPr>
            <a:normAutofit/>
          </a:bodyPr>
          <a:lstStyle/>
          <a:p>
            <a:r>
              <a:rPr lang="en-US" altLang="en-US" sz="2000" dirty="0" smtClean="0"/>
              <a:t>Vectors are variables with one or more values of the same type.  </a:t>
            </a:r>
          </a:p>
          <a:p>
            <a:r>
              <a:rPr lang="en-US" altLang="en-US" sz="2000" dirty="0" smtClean="0"/>
              <a:t>A variable with a single value is known as scalar. In R a scalar is a vector of length 1.  </a:t>
            </a:r>
          </a:p>
          <a:p>
            <a:r>
              <a:rPr lang="en-US" altLang="en-US" sz="2000" dirty="0" smtClean="0"/>
              <a:t>There are at least three ways to create vectors in R: (a) sequence, (b) concatenation function, and (c) scan function.  </a:t>
            </a:r>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Vectors</a:t>
            </a:r>
            <a:endParaRPr lang="en-US" sz="3600" dirty="0">
              <a:latin typeface="+mn-lt"/>
            </a:endParaRPr>
          </a:p>
        </p:txBody>
      </p:sp>
    </p:spTree>
    <p:extLst>
      <p:ext uri="{BB962C8B-B14F-4D97-AF65-F5344CB8AC3E}">
        <p14:creationId xmlns:p14="http://schemas.microsoft.com/office/powerpoint/2010/main" val="371869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4294967295"/>
          </p:nvPr>
        </p:nvSpPr>
        <p:spPr>
          <a:xfrm>
            <a:off x="212591" y="1083577"/>
            <a:ext cx="8312844" cy="2287154"/>
          </a:xfrm>
        </p:spPr>
        <p:txBody>
          <a:bodyPr/>
          <a:lstStyle/>
          <a:p>
            <a:r>
              <a:rPr lang="en-US" altLang="en-US" sz="2000" dirty="0" smtClean="0"/>
              <a:t>Arrays are numeric objects with dimension attributes. </a:t>
            </a:r>
          </a:p>
          <a:p>
            <a:r>
              <a:rPr lang="en-US" altLang="en-US" sz="2000" dirty="0" smtClean="0"/>
              <a:t> The difference between a matrix and an array is that arrays have more than two dimensions.  </a:t>
            </a:r>
          </a:p>
          <a:p>
            <a:endParaRPr lang="en-US" altLang="en-US" dirty="0" smtClean="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Arrays</a:t>
            </a:r>
            <a:endParaRPr lang="en-US" sz="3600" dirty="0">
              <a:latin typeface="+mn-lt"/>
            </a:endParaRPr>
          </a:p>
        </p:txBody>
      </p:sp>
    </p:spTree>
    <p:extLst>
      <p:ext uri="{BB962C8B-B14F-4D97-AF65-F5344CB8AC3E}">
        <p14:creationId xmlns:p14="http://schemas.microsoft.com/office/powerpoint/2010/main" val="1750475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4294967295"/>
          </p:nvPr>
        </p:nvSpPr>
        <p:spPr>
          <a:xfrm>
            <a:off x="267660" y="1085945"/>
            <a:ext cx="8229600" cy="1271774"/>
          </a:xfrm>
        </p:spPr>
        <p:txBody>
          <a:bodyPr>
            <a:normAutofit/>
          </a:bodyPr>
          <a:lstStyle/>
          <a:p>
            <a:r>
              <a:rPr lang="en-US" altLang="en-US" sz="2000" dirty="0" smtClean="0"/>
              <a:t>A matrix is a two dimensional array. </a:t>
            </a:r>
          </a:p>
          <a:p>
            <a:r>
              <a:rPr lang="en-US" altLang="en-US" sz="2000" dirty="0" smtClean="0"/>
              <a:t>The command </a:t>
            </a:r>
            <a:r>
              <a:rPr lang="en-US" altLang="en-US" sz="2000" dirty="0" err="1" smtClean="0"/>
              <a:t>colnames</a:t>
            </a:r>
            <a:endParaRPr lang="en-US" altLang="en-US" sz="2000" dirty="0" smtClean="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Matrices</a:t>
            </a:r>
            <a:endParaRPr lang="en-US" sz="3600" dirty="0">
              <a:latin typeface="+mn-lt"/>
            </a:endParaRPr>
          </a:p>
        </p:txBody>
      </p:sp>
    </p:spTree>
    <p:extLst>
      <p:ext uri="{BB962C8B-B14F-4D97-AF65-F5344CB8AC3E}">
        <p14:creationId xmlns:p14="http://schemas.microsoft.com/office/powerpoint/2010/main" val="1164374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6038" y="1162912"/>
            <a:ext cx="8229600" cy="2530547"/>
          </a:xfrm>
        </p:spPr>
        <p:txBody>
          <a:bodyPr/>
          <a:lstStyle/>
          <a:p>
            <a:pPr>
              <a:defRPr/>
            </a:pPr>
            <a:r>
              <a:rPr lang="en-US" sz="2000" dirty="0"/>
              <a:t>In R, string variables are defined by double quotation marks.</a:t>
            </a:r>
          </a:p>
          <a:p>
            <a:pPr marL="0" indent="0">
              <a:buFontTx/>
              <a:buNone/>
              <a:defRPr/>
            </a:pPr>
            <a:r>
              <a:rPr lang="en-US" sz="2000" dirty="0"/>
              <a:t>&gt; letters</a:t>
            </a:r>
          </a:p>
          <a:p>
            <a:pPr marL="0" indent="0">
              <a:buFontTx/>
              <a:buNone/>
              <a:defRPr/>
            </a:pPr>
            <a:r>
              <a:rPr lang="en-US" sz="2000" dirty="0"/>
              <a:t>[1] "a" "b" "c"</a:t>
            </a:r>
          </a:p>
          <a:p>
            <a:pPr marL="0" indent="0">
              <a:buFontTx/>
              <a:buNone/>
              <a:defRPr/>
            </a:pPr>
            <a:endParaRPr lang="en-US" dirty="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String Characters</a:t>
            </a:r>
            <a:endParaRPr lang="en-US" sz="3600" dirty="0">
              <a:latin typeface="+mn-lt"/>
            </a:endParaRPr>
          </a:p>
        </p:txBody>
      </p:sp>
    </p:spTree>
    <p:extLst>
      <p:ext uri="{BB962C8B-B14F-4D97-AF65-F5344CB8AC3E}">
        <p14:creationId xmlns:p14="http://schemas.microsoft.com/office/powerpoint/2010/main" val="4026428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4294967295"/>
          </p:nvPr>
        </p:nvSpPr>
        <p:spPr>
          <a:xfrm>
            <a:off x="188771" y="930599"/>
            <a:ext cx="8229600" cy="4525963"/>
          </a:xfrm>
        </p:spPr>
        <p:txBody>
          <a:bodyPr>
            <a:normAutofit/>
          </a:bodyPr>
          <a:lstStyle/>
          <a:p>
            <a:r>
              <a:rPr lang="en-US" altLang="en-US" sz="2000" dirty="0" smtClean="0"/>
              <a:t>Select only one or some of the elements in a vector, a matrix or an array. </a:t>
            </a:r>
          </a:p>
          <a:p>
            <a:r>
              <a:rPr lang="en-US" altLang="en-US" sz="2000" dirty="0" smtClean="0"/>
              <a:t> We can do this by using subscripts in square brackets [ ].  </a:t>
            </a:r>
          </a:p>
          <a:p>
            <a:r>
              <a:rPr lang="en-US" altLang="en-US" sz="2000" dirty="0" smtClean="0"/>
              <a:t>In matrices or </a:t>
            </a:r>
            <a:r>
              <a:rPr lang="en-US" altLang="en-US" sz="2000" dirty="0" err="1" smtClean="0"/>
              <a:t>dataframes</a:t>
            </a:r>
            <a:r>
              <a:rPr lang="en-US" altLang="en-US" sz="2000" dirty="0" smtClean="0"/>
              <a:t> the first subscript refers to the row and the second to the column.  </a:t>
            </a:r>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Subscripts and Indices</a:t>
            </a:r>
            <a:endParaRPr lang="en-US" sz="3600" dirty="0">
              <a:latin typeface="+mn-lt"/>
            </a:endParaRPr>
          </a:p>
        </p:txBody>
      </p:sp>
    </p:spTree>
    <p:extLst>
      <p:ext uri="{BB962C8B-B14F-4D97-AF65-F5344CB8AC3E}">
        <p14:creationId xmlns:p14="http://schemas.microsoft.com/office/powerpoint/2010/main" val="425144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4294967295"/>
          </p:nvPr>
        </p:nvSpPr>
        <p:spPr>
          <a:xfrm>
            <a:off x="369602" y="1190576"/>
            <a:ext cx="8229600" cy="2484954"/>
          </a:xfrm>
        </p:spPr>
        <p:txBody>
          <a:bodyPr>
            <a:normAutofit/>
          </a:bodyPr>
          <a:lstStyle/>
          <a:p>
            <a:r>
              <a:rPr lang="en-US" altLang="en-US" sz="2000" dirty="0" smtClean="0"/>
              <a:t>Researchers work mostly with </a:t>
            </a:r>
            <a:r>
              <a:rPr lang="en-US" altLang="en-US" sz="2000" dirty="0" err="1" smtClean="0"/>
              <a:t>dataframes</a:t>
            </a:r>
            <a:r>
              <a:rPr lang="en-US" altLang="en-US" sz="2000" dirty="0" smtClean="0"/>
              <a:t> .</a:t>
            </a:r>
          </a:p>
          <a:p>
            <a:r>
              <a:rPr lang="en-US" altLang="en-US" sz="2000" dirty="0" smtClean="0"/>
              <a:t>With previous knowledge you can build </a:t>
            </a:r>
            <a:r>
              <a:rPr lang="en-US" altLang="en-US" sz="2000" dirty="0" err="1" smtClean="0"/>
              <a:t>dataframes</a:t>
            </a:r>
            <a:r>
              <a:rPr lang="en-US" altLang="en-US" sz="2000" dirty="0" smtClean="0"/>
              <a:t> in R</a:t>
            </a:r>
          </a:p>
          <a:p>
            <a:r>
              <a:rPr lang="en-US" altLang="en-US" sz="2000" dirty="0" smtClean="0"/>
              <a:t>Also, import </a:t>
            </a:r>
            <a:r>
              <a:rPr lang="en-US" altLang="en-US" sz="2000" dirty="0" err="1" smtClean="0"/>
              <a:t>dataframes</a:t>
            </a:r>
            <a:r>
              <a:rPr lang="en-US" altLang="en-US" sz="2000" dirty="0" smtClean="0"/>
              <a:t> into R.</a:t>
            </a:r>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err="1" smtClean="0">
                <a:latin typeface="+mn-lt"/>
              </a:rPr>
              <a:t>Dataframe</a:t>
            </a:r>
            <a:endParaRPr lang="en-US" sz="3600" dirty="0">
              <a:latin typeface="+mn-lt"/>
            </a:endParaRPr>
          </a:p>
        </p:txBody>
      </p:sp>
    </p:spTree>
    <p:extLst>
      <p:ext uri="{BB962C8B-B14F-4D97-AF65-F5344CB8AC3E}">
        <p14:creationId xmlns:p14="http://schemas.microsoft.com/office/powerpoint/2010/main" val="1034730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082" y="1107744"/>
            <a:ext cx="7762126" cy="4062651"/>
          </a:xfrm>
          <a:prstGeom prst="rect">
            <a:avLst/>
          </a:prstGeom>
          <a:noFill/>
        </p:spPr>
        <p:txBody>
          <a:bodyPr wrap="square" rtlCol="0">
            <a:spAutoFit/>
          </a:bodyPr>
          <a:lstStyle/>
          <a:p>
            <a:pPr marL="285750" indent="-285750">
              <a:buFont typeface="Arial" pitchFamily="34" charset="0"/>
              <a:buChar char="•"/>
              <a:defRPr/>
            </a:pPr>
            <a:r>
              <a:rPr lang="en-US" sz="2000" dirty="0" smtClean="0">
                <a:cs typeface="Adobe Garamond Pro"/>
              </a:rPr>
              <a:t>R is case-sensitive</a:t>
            </a:r>
          </a:p>
          <a:p>
            <a:pPr marL="285750" indent="-285750">
              <a:buFont typeface="Arial" pitchFamily="34" charset="0"/>
              <a:buChar char="•"/>
              <a:defRPr/>
            </a:pPr>
            <a:r>
              <a:rPr lang="en-US" sz="2000" dirty="0" smtClean="0">
                <a:cs typeface="Adobe Garamond Pro"/>
              </a:rPr>
              <a:t>Comment your code so you remember what it does; comments are preceded with #</a:t>
            </a:r>
          </a:p>
          <a:p>
            <a:pPr marL="285750" indent="-285750">
              <a:buFont typeface="Arial" pitchFamily="34" charset="0"/>
              <a:buChar char="•"/>
              <a:defRPr/>
            </a:pPr>
            <a:r>
              <a:rPr lang="en-US" sz="2000" dirty="0" smtClean="0">
                <a:cs typeface="Adobe Garamond Pro"/>
              </a:rPr>
              <a:t>R scripts are simply text files with a .R extension</a:t>
            </a:r>
          </a:p>
          <a:p>
            <a:pPr marL="285750" indent="-285750">
              <a:buFont typeface="Arial" pitchFamily="34" charset="0"/>
              <a:buChar char="•"/>
              <a:defRPr/>
            </a:pPr>
            <a:r>
              <a:rPr lang="en-US" sz="2000" dirty="0">
                <a:cs typeface="Adobe Garamond Pro"/>
              </a:rPr>
              <a:t>Use Ctrl + R to submit code</a:t>
            </a:r>
          </a:p>
          <a:p>
            <a:pPr marL="285750" indent="-285750">
              <a:buFont typeface="Arial" pitchFamily="34" charset="0"/>
              <a:buChar char="•"/>
              <a:defRPr/>
            </a:pPr>
            <a:r>
              <a:rPr lang="en-US" sz="2000" dirty="0">
                <a:cs typeface="Adobe Garamond Pro"/>
              </a:rPr>
              <a:t>Use the Tab key to let </a:t>
            </a:r>
            <a:r>
              <a:rPr lang="en-US" sz="2000" dirty="0" smtClean="0">
                <a:cs typeface="Adobe Garamond Pro"/>
              </a:rPr>
              <a:t>R/R Studio </a:t>
            </a:r>
            <a:r>
              <a:rPr lang="en-US" sz="2000" dirty="0">
                <a:cs typeface="Adobe Garamond Pro"/>
              </a:rPr>
              <a:t>finish typing commands for you</a:t>
            </a:r>
          </a:p>
          <a:p>
            <a:pPr marL="285750" indent="-285750">
              <a:buFont typeface="Arial" pitchFamily="34" charset="0"/>
              <a:buChar char="•"/>
              <a:defRPr/>
            </a:pPr>
            <a:r>
              <a:rPr lang="en-US" sz="2000" dirty="0" smtClean="0">
                <a:cs typeface="Adobe Garamond Pro"/>
              </a:rPr>
              <a:t>Use Shift + down arrow to highlight lines or blocks of code</a:t>
            </a:r>
          </a:p>
          <a:p>
            <a:pPr marL="285750" indent="-285750">
              <a:buFont typeface="Arial" pitchFamily="34" charset="0"/>
              <a:buChar char="•"/>
              <a:defRPr/>
            </a:pPr>
            <a:r>
              <a:rPr lang="en-US" sz="2000" dirty="0" smtClean="0">
                <a:cs typeface="Adobe Garamond Pro"/>
              </a:rPr>
              <a:t>In R Studio: Ctrl + 1 and Ctrl + 2 switches between script and console</a:t>
            </a:r>
          </a:p>
          <a:p>
            <a:pPr marL="285750" indent="-285750">
              <a:buFont typeface="Arial" pitchFamily="34" charset="0"/>
              <a:buChar char="•"/>
              <a:defRPr/>
            </a:pPr>
            <a:r>
              <a:rPr lang="en-US" sz="2000" dirty="0">
                <a:cs typeface="Adobe Garamond Pro"/>
              </a:rPr>
              <a:t>Use up and down arrows to cycle through previous commands in console</a:t>
            </a:r>
          </a:p>
          <a:p>
            <a:pPr marL="285750" indent="-285750">
              <a:buFont typeface="Arial" pitchFamily="34" charset="0"/>
              <a:buChar char="•"/>
              <a:defRPr/>
            </a:pPr>
            <a:r>
              <a:rPr lang="en-US" sz="2000" dirty="0" smtClean="0">
                <a:cs typeface="Adobe Garamond Pro"/>
              </a:rPr>
              <a:t>Don’t be afraid of errors; you won’t break R</a:t>
            </a:r>
          </a:p>
          <a:p>
            <a:pPr marL="285750" indent="-285750">
              <a:buFont typeface="Arial" pitchFamily="34" charset="0"/>
              <a:buChar char="•"/>
              <a:defRPr/>
            </a:pPr>
            <a:r>
              <a:rPr lang="en-US" sz="2000" dirty="0" smtClean="0">
                <a:cs typeface="Adobe Garamond Pro"/>
              </a:rPr>
              <a:t>If you get stuck, Google is your friend</a:t>
            </a:r>
          </a:p>
          <a:p>
            <a:pPr>
              <a:defRPr/>
            </a:pPr>
            <a:endParaRPr lang="en-US" dirty="0">
              <a:latin typeface="Adobe Garamond Pro"/>
              <a:cs typeface="Adobe Garamond Pro"/>
            </a:endParaRPr>
          </a:p>
        </p:txBody>
      </p:sp>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Tips</a:t>
            </a:r>
            <a:endParaRPr lang="en-US" sz="3600" dirty="0">
              <a:latin typeface="+mn-lt"/>
            </a:endParaRPr>
          </a:p>
        </p:txBody>
      </p:sp>
    </p:spTree>
    <p:extLst>
      <p:ext uri="{BB962C8B-B14F-4D97-AF65-F5344CB8AC3E}">
        <p14:creationId xmlns:p14="http://schemas.microsoft.com/office/powerpoint/2010/main" val="902431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2274" y="3048000"/>
            <a:ext cx="4432663" cy="707886"/>
          </a:xfrm>
          <a:prstGeom prst="rect">
            <a:avLst/>
          </a:prstGeom>
          <a:noFill/>
        </p:spPr>
        <p:txBody>
          <a:bodyPr wrap="square" rtlCol="0">
            <a:spAutoFit/>
          </a:bodyPr>
          <a:lstStyle/>
          <a:p>
            <a:pPr algn="ctr"/>
            <a:r>
              <a:rPr lang="en-US" sz="4000" dirty="0" smtClean="0"/>
              <a:t>Introduction</a:t>
            </a:r>
            <a:endParaRPr lang="en-US" sz="4000" dirty="0"/>
          </a:p>
        </p:txBody>
      </p:sp>
    </p:spTree>
    <p:extLst>
      <p:ext uri="{BB962C8B-B14F-4D97-AF65-F5344CB8AC3E}">
        <p14:creationId xmlns:p14="http://schemas.microsoft.com/office/powerpoint/2010/main" val="3556397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6792" y="2635623"/>
            <a:ext cx="5198761" cy="1938992"/>
          </a:xfrm>
          <a:prstGeom prst="rect">
            <a:avLst/>
          </a:prstGeom>
          <a:noFill/>
        </p:spPr>
        <p:txBody>
          <a:bodyPr wrap="square" rtlCol="0">
            <a:spAutoFit/>
          </a:bodyPr>
          <a:lstStyle/>
          <a:p>
            <a:pPr algn="ctr"/>
            <a:r>
              <a:rPr lang="en-US" sz="4000" dirty="0" smtClean="0"/>
              <a:t>Control Structures, Scoping Rules, and Functions</a:t>
            </a:r>
            <a:endParaRPr lang="en-US" sz="4000" dirty="0"/>
          </a:p>
        </p:txBody>
      </p:sp>
    </p:spTree>
    <p:extLst>
      <p:ext uri="{BB962C8B-B14F-4D97-AF65-F5344CB8AC3E}">
        <p14:creationId xmlns:p14="http://schemas.microsoft.com/office/powerpoint/2010/main" val="500990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6871" y="820299"/>
            <a:ext cx="8364070" cy="4924425"/>
          </a:xfrm>
          <a:prstGeom prst="rect">
            <a:avLst/>
          </a:prstGeom>
          <a:solidFill>
            <a:schemeClr val="bg1"/>
          </a:solidFill>
          <a:ln>
            <a:noFill/>
          </a:ln>
          <a:effectLst/>
        </p:spPr>
        <p:txBody>
          <a:bodyPr vert="horz" wrap="squar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mn-lt"/>
              </a:rPr>
              <a:t>These allow you to control the flow of execution of a script typically inside of a function. Common ones include:</a:t>
            </a:r>
          </a:p>
          <a:p>
            <a:pPr lvl="1" algn="just" defTabSz="914400">
              <a:buFontTx/>
              <a:buChar char="•"/>
            </a:pPr>
            <a:r>
              <a:rPr kumimoji="0" lang="en-US" altLang="en-US" sz="2000" b="0" i="0" u="none" strike="noStrike" cap="none" normalizeH="0" baseline="0" dirty="0" smtClean="0">
                <a:ln>
                  <a:noFill/>
                </a:ln>
                <a:effectLst/>
                <a:latin typeface="+mn-lt"/>
              </a:rPr>
              <a:t>if, else</a:t>
            </a:r>
          </a:p>
          <a:p>
            <a:pPr lvl="1" algn="just" defTabSz="914400">
              <a:buFontTx/>
              <a:buChar char="•"/>
            </a:pPr>
            <a:r>
              <a:rPr kumimoji="0" lang="en-US" altLang="en-US" sz="2000" b="0" i="0" u="none" strike="noStrike" cap="none" normalizeH="0" baseline="0" dirty="0" smtClean="0">
                <a:ln>
                  <a:noFill/>
                </a:ln>
                <a:effectLst/>
                <a:latin typeface="+mn-lt"/>
              </a:rPr>
              <a:t>for</a:t>
            </a:r>
          </a:p>
          <a:p>
            <a:pPr lvl="1" algn="just" defTabSz="914400">
              <a:buFontTx/>
              <a:buChar char="•"/>
            </a:pPr>
            <a:r>
              <a:rPr kumimoji="0" lang="en-US" altLang="en-US" sz="2000" b="0" i="0" u="none" strike="noStrike" cap="none" normalizeH="0" baseline="0" dirty="0" smtClean="0">
                <a:ln>
                  <a:noFill/>
                </a:ln>
                <a:effectLst/>
                <a:latin typeface="+mn-lt"/>
              </a:rPr>
              <a:t>while</a:t>
            </a:r>
          </a:p>
          <a:p>
            <a:pPr lvl="1" algn="just" defTabSz="914400">
              <a:buFontTx/>
              <a:buChar char="•"/>
            </a:pPr>
            <a:r>
              <a:rPr kumimoji="0" lang="en-US" altLang="en-US" sz="2000" b="0" i="0" u="none" strike="noStrike" cap="none" normalizeH="0" baseline="0" dirty="0" smtClean="0">
                <a:ln>
                  <a:noFill/>
                </a:ln>
                <a:effectLst/>
                <a:latin typeface="+mn-lt"/>
              </a:rPr>
              <a:t>repeat</a:t>
            </a:r>
          </a:p>
          <a:p>
            <a:pPr lvl="1" algn="just" defTabSz="914400">
              <a:buFontTx/>
              <a:buChar char="•"/>
            </a:pPr>
            <a:r>
              <a:rPr kumimoji="0" lang="en-US" altLang="en-US" sz="2000" b="0" i="0" u="none" strike="noStrike" cap="none" normalizeH="0" baseline="0" dirty="0" smtClean="0">
                <a:ln>
                  <a:noFill/>
                </a:ln>
                <a:effectLst/>
                <a:latin typeface="+mn-lt"/>
              </a:rPr>
              <a:t>break</a:t>
            </a:r>
          </a:p>
          <a:p>
            <a:pPr lvl="1" algn="just" defTabSz="914400">
              <a:buFontTx/>
              <a:buChar char="•"/>
            </a:pPr>
            <a:r>
              <a:rPr kumimoji="0" lang="en-US" altLang="en-US" sz="2000" b="0" i="0" u="none" strike="noStrike" cap="none" normalizeH="0" baseline="0" dirty="0" smtClean="0">
                <a:ln>
                  <a:noFill/>
                </a:ln>
                <a:effectLst/>
                <a:latin typeface="+mn-lt"/>
              </a:rPr>
              <a:t>next</a:t>
            </a:r>
          </a:p>
          <a:p>
            <a:pPr lvl="1" algn="just" defTabSz="914400">
              <a:buFontTx/>
              <a:buChar char="•"/>
            </a:pPr>
            <a:r>
              <a:rPr kumimoji="0" lang="en-US" altLang="en-US" sz="2000" b="0" i="0" u="none" strike="noStrike" cap="none" normalizeH="0" baseline="0" dirty="0" smtClean="0">
                <a:ln>
                  <a:noFill/>
                </a:ln>
                <a:effectLst/>
                <a:latin typeface="+mn-lt"/>
              </a:rPr>
              <a:t>return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mn-lt"/>
              </a:rPr>
              <a:t>We don't use these while working with R interactively but rather inside functions.</a:t>
            </a:r>
            <a:endParaRPr kumimoji="0" lang="en-US" altLang="en-US" sz="2000" b="1" i="0" u="none" strike="noStrike" cap="none" normalizeH="0" baseline="0" dirty="0" smtClean="0">
              <a:ln>
                <a:noFill/>
              </a:ln>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mn-lt"/>
              </a:rPr>
              <a:t>This loop will only print even numbers and skip over odd numbers. Later we'll learn other functions that will help us avoid these types of slow control flows as much as possible (mostly the while and for loops).</a:t>
            </a:r>
          </a:p>
        </p:txBody>
      </p:sp>
      <p:sp>
        <p:nvSpPr>
          <p:cNvPr id="3"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Control Structures</a:t>
            </a:r>
            <a:endParaRPr lang="en-US" sz="3600" dirty="0">
              <a:latin typeface="+mn-lt"/>
            </a:endParaRPr>
          </a:p>
        </p:txBody>
      </p:sp>
    </p:spTree>
    <p:extLst>
      <p:ext uri="{BB962C8B-B14F-4D97-AF65-F5344CB8AC3E}">
        <p14:creationId xmlns:p14="http://schemas.microsoft.com/office/powerpoint/2010/main" val="3351644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5153" y="792998"/>
            <a:ext cx="8704729" cy="5170646"/>
          </a:xfrm>
          <a:prstGeom prst="rect">
            <a:avLst/>
          </a:prstGeom>
          <a:solidFill>
            <a:schemeClr val="bg1"/>
          </a:solidFill>
          <a:ln>
            <a:noFill/>
          </a:ln>
          <a:effectLst/>
        </p:spPr>
        <p:txBody>
          <a:bodyPr vert="horz" wrap="squar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Open Sans"/>
              </a:rPr>
              <a:t>If</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if (condition) { # do something } else { # do something else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e.g.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x &lt;- 1:15 if (sample(x, 1) &lt;= 10) { print("x is less than 10") } else { print("x is greater than 10")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Open Sans"/>
              </a:rPr>
              <a:t>Vectorization with </a:t>
            </a:r>
            <a:r>
              <a:rPr kumimoji="0" lang="en-US" altLang="en-US" sz="1400" b="1" i="0" u="none" strike="noStrike" cap="none" normalizeH="0" baseline="0" dirty="0" err="1" smtClean="0">
                <a:ln>
                  <a:noFill/>
                </a:ln>
                <a:effectLst/>
                <a:latin typeface="Open Sans"/>
              </a:rPr>
              <a:t>ifelse</a:t>
            </a:r>
            <a:endParaRPr kumimoji="0" lang="en-US" altLang="en-US" sz="1400" b="0" i="0" u="none" strike="noStrike" cap="none" normalizeH="0" baseline="0" dirty="0" smtClean="0">
              <a:ln>
                <a:noFill/>
              </a:ln>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effectLst/>
                <a:latin typeface="Open Sans"/>
              </a:rPr>
              <a:t>ifelse</a:t>
            </a:r>
            <a:r>
              <a:rPr kumimoji="0" lang="en-US" altLang="en-US" sz="1400" b="0" i="0" u="none" strike="noStrike" cap="none" normalizeH="0" baseline="0" dirty="0" smtClean="0">
                <a:ln>
                  <a:noFill/>
                </a:ln>
                <a:effectLst/>
                <a:latin typeface="Open Sans"/>
              </a:rPr>
              <a:t>(x &lt;= 10, "x less than 10", "x greater than 10")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Other valid ways of writing if/else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if (sample(x, 1) &lt; 10) { y &lt;- 5 } else { y &lt;- 0 } y &lt;- if (sample(x, 1) &lt; 10) { 5 } else { 0 } </a:t>
            </a:r>
            <a:endParaRPr kumimoji="0" lang="en-US" altLang="en-US" sz="1400" b="1" i="0" u="none" strike="noStrike" cap="none" normalizeH="0" baseline="0" dirty="0" smtClean="0">
              <a:ln>
                <a:noFill/>
              </a:ln>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Open Sans"/>
              </a:rPr>
              <a:t>for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A for loop works on an </a:t>
            </a:r>
            <a:r>
              <a:rPr kumimoji="0" lang="en-US" altLang="en-US" sz="1400" b="0" i="0" u="none" strike="noStrike" cap="none" normalizeH="0" baseline="0" dirty="0" err="1" smtClean="0">
                <a:ln>
                  <a:noFill/>
                </a:ln>
                <a:effectLst/>
                <a:latin typeface="Open Sans"/>
              </a:rPr>
              <a:t>iterable</a:t>
            </a:r>
            <a:r>
              <a:rPr kumimoji="0" lang="en-US" altLang="en-US" sz="1400" b="0" i="0" u="none" strike="noStrike" cap="none" normalizeH="0" baseline="0" dirty="0" smtClean="0">
                <a:ln>
                  <a:noFill/>
                </a:ln>
                <a:effectLst/>
                <a:latin typeface="Open Sans"/>
              </a:rPr>
              <a:t> variable and assigns successive values till the end of a sequence.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for (i in 1:10) { print(i) } x &lt;- c("apples", "oranges", "bananas", "strawberries") for (i in x) { print(x[i]) } for (i in 1:4) { print(x[i]) } for (i in </a:t>
            </a:r>
            <a:r>
              <a:rPr kumimoji="0" lang="en-US" altLang="en-US" sz="1400" b="0" i="0" u="none" strike="noStrike" cap="none" normalizeH="0" baseline="0" dirty="0" err="1" smtClean="0">
                <a:ln>
                  <a:noFill/>
                </a:ln>
                <a:effectLst/>
                <a:latin typeface="Open Sans"/>
              </a:rPr>
              <a:t>seq</a:t>
            </a:r>
            <a:r>
              <a:rPr kumimoji="0" lang="en-US" altLang="en-US" sz="1400" b="0" i="0" u="none" strike="noStrike" cap="none" normalizeH="0" baseline="0" dirty="0" smtClean="0">
                <a:ln>
                  <a:noFill/>
                </a:ln>
                <a:effectLst/>
                <a:latin typeface="Open Sans"/>
              </a:rPr>
              <a:t>(x)) { print(x[i]) } for (i in 1:4) print(x[i]) </a:t>
            </a:r>
            <a:endParaRPr kumimoji="0" lang="en-US" altLang="en-US" sz="1400" b="1" i="0" u="none" strike="noStrike" cap="none" normalizeH="0" baseline="0" dirty="0" smtClean="0">
              <a:ln>
                <a:noFill/>
              </a:ln>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Open Sans"/>
              </a:rPr>
              <a:t>Nested loops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m &lt;- matrix(1:10, 2) for (i in </a:t>
            </a:r>
            <a:r>
              <a:rPr kumimoji="0" lang="en-US" altLang="en-US" sz="1400" b="0" i="0" u="none" strike="noStrike" cap="none" normalizeH="0" baseline="0" dirty="0" err="1" smtClean="0">
                <a:ln>
                  <a:noFill/>
                </a:ln>
                <a:effectLst/>
                <a:latin typeface="Open Sans"/>
              </a:rPr>
              <a:t>seq</a:t>
            </a:r>
            <a:r>
              <a:rPr kumimoji="0" lang="en-US" altLang="en-US" sz="1400" b="0" i="0" u="none" strike="noStrike" cap="none" normalizeH="0" baseline="0" dirty="0" smtClean="0">
                <a:ln>
                  <a:noFill/>
                </a:ln>
                <a:effectLst/>
                <a:latin typeface="Open Sans"/>
              </a:rPr>
              <a:t>(</a:t>
            </a:r>
            <a:r>
              <a:rPr kumimoji="0" lang="en-US" altLang="en-US" sz="1400" b="0" i="0" u="none" strike="noStrike" cap="none" normalizeH="0" baseline="0" dirty="0" err="1" smtClean="0">
                <a:ln>
                  <a:noFill/>
                </a:ln>
                <a:effectLst/>
                <a:latin typeface="Open Sans"/>
              </a:rPr>
              <a:t>nrow</a:t>
            </a:r>
            <a:r>
              <a:rPr kumimoji="0" lang="en-US" altLang="en-US" sz="1400" b="0" i="0" u="none" strike="noStrike" cap="none" normalizeH="0" baseline="0" dirty="0" smtClean="0">
                <a:ln>
                  <a:noFill/>
                </a:ln>
                <a:effectLst/>
                <a:latin typeface="Open Sans"/>
              </a:rPr>
              <a:t>(m))) { for (j in </a:t>
            </a:r>
            <a:r>
              <a:rPr kumimoji="0" lang="en-US" altLang="en-US" sz="1400" b="0" i="0" u="none" strike="noStrike" cap="none" normalizeH="0" baseline="0" dirty="0" err="1" smtClean="0">
                <a:ln>
                  <a:noFill/>
                </a:ln>
                <a:effectLst/>
                <a:latin typeface="Open Sans"/>
              </a:rPr>
              <a:t>seq</a:t>
            </a:r>
            <a:r>
              <a:rPr kumimoji="0" lang="en-US" altLang="en-US" sz="1400" b="0" i="0" u="none" strike="noStrike" cap="none" normalizeH="0" baseline="0" dirty="0" smtClean="0">
                <a:ln>
                  <a:noFill/>
                </a:ln>
                <a:effectLst/>
                <a:latin typeface="Open Sans"/>
              </a:rPr>
              <a:t>(</a:t>
            </a:r>
            <a:r>
              <a:rPr kumimoji="0" lang="en-US" altLang="en-US" sz="1400" b="0" i="0" u="none" strike="noStrike" cap="none" normalizeH="0" baseline="0" dirty="0" err="1" smtClean="0">
                <a:ln>
                  <a:noFill/>
                </a:ln>
                <a:effectLst/>
                <a:latin typeface="Open Sans"/>
              </a:rPr>
              <a:t>ncol</a:t>
            </a:r>
            <a:r>
              <a:rPr kumimoji="0" lang="en-US" altLang="en-US" sz="1400" b="0" i="0" u="none" strike="noStrike" cap="none" normalizeH="0" baseline="0" dirty="0" smtClean="0">
                <a:ln>
                  <a:noFill/>
                </a:ln>
                <a:effectLst/>
                <a:latin typeface="Open Sans"/>
              </a:rPr>
              <a:t>(m))) { print(m[i, j]) } } </a:t>
            </a:r>
            <a:endParaRPr kumimoji="0" lang="en-US" altLang="en-US" sz="1400" b="1" i="0" u="none" strike="noStrike" cap="none" normalizeH="0" baseline="0" dirty="0" smtClean="0">
              <a:ln>
                <a:noFill/>
              </a:ln>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Open Sans"/>
              </a:rPr>
              <a:t>While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i &lt;- 1 while (i &lt; 10) { print(i) i &lt;- i + 1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Be sure there is a way to exit out of a while loop.</a:t>
            </a:r>
            <a:endParaRPr kumimoji="0" lang="en-US" altLang="en-US" sz="1400" b="1" i="0" u="none" strike="noStrike" cap="none" normalizeH="0" baseline="0" dirty="0" smtClean="0">
              <a:ln>
                <a:noFill/>
              </a:ln>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Open Sans"/>
              </a:rPr>
              <a:t>Repeat and break</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repeat { # simulations; generate some value have an expectation if within some range, # then exit the loop if ((value - expectation) &lt;= threshold) { break } } </a:t>
            </a:r>
            <a:endParaRPr kumimoji="0" lang="en-US" altLang="en-US" sz="1400" b="1" i="0" u="none" strike="noStrike" cap="none" normalizeH="0" baseline="0" dirty="0" smtClean="0">
              <a:ln>
                <a:noFill/>
              </a:ln>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Open Sans"/>
              </a:rPr>
              <a:t>Next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for (i in 1:20) { if (i%%2 == 1) { next } else { print(i) }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effectLst/>
                <a:latin typeface="Open Sans"/>
              </a:rPr>
              <a:t>This loop will only print even numbers and skip over odd numbers. Later we'll learn other functions that will help us avoid these types of slow control flows as much as possible (mostly the while and for loops).</a:t>
            </a:r>
          </a:p>
        </p:txBody>
      </p:sp>
      <p:sp>
        <p:nvSpPr>
          <p:cNvPr id="3"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Control Structures</a:t>
            </a:r>
            <a:endParaRPr lang="en-US" sz="3600" dirty="0">
              <a:latin typeface="+mn-lt"/>
            </a:endParaRPr>
          </a:p>
        </p:txBody>
      </p:sp>
    </p:spTree>
    <p:extLst>
      <p:ext uri="{BB962C8B-B14F-4D97-AF65-F5344CB8AC3E}">
        <p14:creationId xmlns:p14="http://schemas.microsoft.com/office/powerpoint/2010/main" val="2822207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651" y="845187"/>
            <a:ext cx="8383538" cy="4401205"/>
          </a:xfrm>
          <a:prstGeom prst="rect">
            <a:avLst/>
          </a:prstGeom>
        </p:spPr>
        <p:txBody>
          <a:bodyPr wrap="square">
            <a:spAutoFit/>
          </a:bodyPr>
          <a:lstStyle/>
          <a:p>
            <a:r>
              <a:rPr lang="en-US" sz="2000" dirty="0"/>
              <a:t>Functions are created using the function() directive and are stored as R objects just like anything else. In particular, they are R objects of class “function”. </a:t>
            </a:r>
            <a:endParaRPr lang="en-US" sz="2000" dirty="0" smtClean="0"/>
          </a:p>
          <a:p>
            <a:endParaRPr lang="en-US" sz="2000" dirty="0" smtClean="0"/>
          </a:p>
          <a:p>
            <a:r>
              <a:rPr lang="en-US" sz="2000" dirty="0" smtClean="0"/>
              <a:t>f </a:t>
            </a:r>
            <a:r>
              <a:rPr lang="en-US" sz="2000" dirty="0"/>
              <a:t>&lt;- function() </a:t>
            </a:r>
            <a:endParaRPr lang="en-US" sz="2000" dirty="0" smtClean="0"/>
          </a:p>
          <a:p>
            <a:r>
              <a:rPr lang="en-US" sz="2000" dirty="0"/>
              <a:t>	</a:t>
            </a:r>
            <a:r>
              <a:rPr lang="en-US" sz="2000" dirty="0" smtClean="0"/>
              <a:t>{ </a:t>
            </a:r>
            <a:r>
              <a:rPr lang="en-US" sz="2000" dirty="0"/>
              <a:t>## Do something interesting } </a:t>
            </a:r>
            <a:endParaRPr lang="en-US" sz="2000" dirty="0" smtClean="0"/>
          </a:p>
          <a:p>
            <a:endParaRPr lang="en-US" sz="2000" dirty="0"/>
          </a:p>
          <a:p>
            <a:r>
              <a:rPr lang="en-US" sz="2000" dirty="0" smtClean="0"/>
              <a:t>Functions </a:t>
            </a:r>
            <a:r>
              <a:rPr lang="en-US" sz="2000" dirty="0"/>
              <a:t>in R are “first class objects”, which means that they can be treated much like any other R object. Importantly, </a:t>
            </a:r>
            <a:endParaRPr lang="en-US" sz="2000" dirty="0" smtClean="0"/>
          </a:p>
          <a:p>
            <a:pPr marL="742950" lvl="1" indent="-285750">
              <a:buFont typeface="Arial" panose="020B0604020202020204" pitchFamily="34" charset="0"/>
              <a:buChar char="•"/>
            </a:pPr>
            <a:r>
              <a:rPr lang="en-US" sz="2000" dirty="0" smtClean="0"/>
              <a:t>Functions </a:t>
            </a:r>
            <a:r>
              <a:rPr lang="en-US" sz="2000" dirty="0"/>
              <a:t>can be passed as arguments to other </a:t>
            </a:r>
            <a:r>
              <a:rPr lang="en-US" sz="2000" dirty="0" smtClean="0"/>
              <a:t>functions</a:t>
            </a:r>
          </a:p>
          <a:p>
            <a:pPr marL="742950" lvl="1" indent="-285750">
              <a:buFont typeface="Arial" panose="020B0604020202020204" pitchFamily="34" charset="0"/>
              <a:buChar char="•"/>
            </a:pPr>
            <a:r>
              <a:rPr lang="en-US" sz="2000" dirty="0" smtClean="0"/>
              <a:t>Functions </a:t>
            </a:r>
            <a:r>
              <a:rPr lang="en-US" sz="2000" dirty="0"/>
              <a:t>can be nested, so that you can define a function inside of another function </a:t>
            </a:r>
            <a:endParaRPr lang="en-US" sz="2000" dirty="0" smtClean="0"/>
          </a:p>
          <a:p>
            <a:endParaRPr lang="en-US" sz="2000" dirty="0" smtClean="0"/>
          </a:p>
          <a:p>
            <a:r>
              <a:rPr lang="en-US" sz="2000" dirty="0" smtClean="0"/>
              <a:t>The </a:t>
            </a:r>
            <a:r>
              <a:rPr lang="en-US" sz="2000" dirty="0"/>
              <a:t>return value of a function is the last expression in the function body to be evaluated.</a:t>
            </a:r>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Functions</a:t>
            </a:r>
            <a:endParaRPr lang="en-US" sz="3600" dirty="0">
              <a:latin typeface="+mn-lt"/>
            </a:endParaRPr>
          </a:p>
        </p:txBody>
      </p:sp>
    </p:spTree>
    <p:extLst>
      <p:ext uri="{BB962C8B-B14F-4D97-AF65-F5344CB8AC3E}">
        <p14:creationId xmlns:p14="http://schemas.microsoft.com/office/powerpoint/2010/main" val="3768820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918" y="1030094"/>
            <a:ext cx="8034681" cy="2246769"/>
          </a:xfrm>
          <a:prstGeom prst="rect">
            <a:avLst/>
          </a:prstGeom>
        </p:spPr>
        <p:txBody>
          <a:bodyPr wrap="square">
            <a:spAutoFit/>
          </a:bodyPr>
          <a:lstStyle/>
          <a:p>
            <a:r>
              <a:rPr lang="en-US" sz="2000" dirty="0"/>
              <a:t>Functions have named arguments which potentially have default values. </a:t>
            </a:r>
            <a:endParaRPr lang="en-US" sz="2000" dirty="0" smtClean="0"/>
          </a:p>
          <a:p>
            <a:pPr marL="742950" lvl="1" indent="-285750">
              <a:buFont typeface="Arial" panose="020B0604020202020204" pitchFamily="34" charset="0"/>
              <a:buChar char="•"/>
            </a:pPr>
            <a:r>
              <a:rPr lang="en-US" sz="2000" dirty="0"/>
              <a:t>T</a:t>
            </a:r>
            <a:r>
              <a:rPr lang="en-US" sz="2000" dirty="0" smtClean="0"/>
              <a:t>he </a:t>
            </a:r>
            <a:r>
              <a:rPr lang="en-US" sz="2000" dirty="0"/>
              <a:t>formal arguments are the arguments included in the function definition </a:t>
            </a:r>
            <a:endParaRPr lang="en-US" sz="2000" dirty="0" smtClean="0"/>
          </a:p>
          <a:p>
            <a:pPr marL="742950" lvl="1" indent="-285750">
              <a:buFont typeface="Arial" panose="020B0604020202020204" pitchFamily="34" charset="0"/>
              <a:buChar char="•"/>
            </a:pPr>
            <a:r>
              <a:rPr lang="en-US" sz="2000" dirty="0" smtClean="0"/>
              <a:t>The </a:t>
            </a:r>
            <a:r>
              <a:rPr lang="en-US" sz="2000" dirty="0"/>
              <a:t>formals function returns a list of all the formal arguments of a function </a:t>
            </a:r>
            <a:endParaRPr lang="en-US" sz="2000" dirty="0" smtClean="0"/>
          </a:p>
          <a:p>
            <a:pPr marL="742950" lvl="1" indent="-285750">
              <a:buFont typeface="Arial" panose="020B0604020202020204" pitchFamily="34" charset="0"/>
              <a:buChar char="•"/>
            </a:pPr>
            <a:r>
              <a:rPr lang="en-US" sz="2000" dirty="0" smtClean="0"/>
              <a:t>Not </a:t>
            </a:r>
            <a:r>
              <a:rPr lang="en-US" sz="2000" dirty="0"/>
              <a:t>every function call in R makes use of all the formal arguments </a:t>
            </a:r>
            <a:endParaRPr lang="en-US" sz="2000" dirty="0" smtClean="0"/>
          </a:p>
          <a:p>
            <a:pPr marL="742950" lvl="1" indent="-285750">
              <a:buFont typeface="Arial" panose="020B0604020202020204" pitchFamily="34" charset="0"/>
              <a:buChar char="•"/>
            </a:pPr>
            <a:r>
              <a:rPr lang="en-US" sz="2000" dirty="0" smtClean="0"/>
              <a:t>Function </a:t>
            </a:r>
            <a:r>
              <a:rPr lang="en-US" sz="2000" dirty="0"/>
              <a:t>arguments can be missing or might have default values</a:t>
            </a:r>
          </a:p>
        </p:txBody>
      </p:sp>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Function Arguments</a:t>
            </a:r>
            <a:endParaRPr lang="en-US" sz="3600" dirty="0">
              <a:latin typeface="+mn-lt"/>
            </a:endParaRPr>
          </a:p>
        </p:txBody>
      </p:sp>
    </p:spTree>
    <p:extLst>
      <p:ext uri="{BB962C8B-B14F-4D97-AF65-F5344CB8AC3E}">
        <p14:creationId xmlns:p14="http://schemas.microsoft.com/office/powerpoint/2010/main" val="4186856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022" y="1021642"/>
            <a:ext cx="8348448" cy="3477875"/>
          </a:xfrm>
          <a:prstGeom prst="rect">
            <a:avLst/>
          </a:prstGeom>
        </p:spPr>
        <p:txBody>
          <a:bodyPr wrap="square">
            <a:spAutoFit/>
          </a:bodyPr>
          <a:lstStyle/>
          <a:p>
            <a:r>
              <a:rPr lang="en-US" sz="2000" dirty="0"/>
              <a:t>R functions arguments can be matched </a:t>
            </a:r>
            <a:r>
              <a:rPr lang="en-US" sz="2000" dirty="0" err="1"/>
              <a:t>positionally</a:t>
            </a:r>
            <a:r>
              <a:rPr lang="en-US" sz="2000" dirty="0"/>
              <a:t> or by name. So the following calls to </a:t>
            </a:r>
            <a:r>
              <a:rPr lang="en-US" sz="2000" dirty="0" err="1"/>
              <a:t>sd</a:t>
            </a:r>
            <a:r>
              <a:rPr lang="en-US" sz="2000" dirty="0"/>
              <a:t> are all </a:t>
            </a:r>
            <a:r>
              <a:rPr lang="en-US" sz="2000" dirty="0" smtClean="0"/>
              <a:t>equivalent</a:t>
            </a:r>
          </a:p>
          <a:p>
            <a:r>
              <a:rPr lang="en-US" sz="2000" dirty="0" smtClean="0"/>
              <a:t>&gt; </a:t>
            </a:r>
            <a:r>
              <a:rPr lang="en-US" sz="2000" dirty="0" err="1"/>
              <a:t>mydata</a:t>
            </a:r>
            <a:r>
              <a:rPr lang="en-US" sz="2000" dirty="0"/>
              <a:t> &lt;- </a:t>
            </a:r>
            <a:r>
              <a:rPr lang="en-US" sz="2000" dirty="0" err="1"/>
              <a:t>rnorm</a:t>
            </a:r>
            <a:r>
              <a:rPr lang="en-US" sz="2000" dirty="0"/>
              <a:t>(100) </a:t>
            </a:r>
            <a:endParaRPr lang="en-US" sz="2000" dirty="0" smtClean="0"/>
          </a:p>
          <a:p>
            <a:r>
              <a:rPr lang="en-US" sz="2000" dirty="0"/>
              <a:t>&gt;</a:t>
            </a:r>
            <a:r>
              <a:rPr lang="en-US" sz="2000" dirty="0" smtClean="0"/>
              <a:t> </a:t>
            </a:r>
            <a:r>
              <a:rPr lang="en-US" sz="2000" dirty="0" err="1" smtClean="0"/>
              <a:t>sd</a:t>
            </a:r>
            <a:r>
              <a:rPr lang="en-US" sz="2000" dirty="0" smtClean="0"/>
              <a:t>(</a:t>
            </a:r>
            <a:r>
              <a:rPr lang="en-US" sz="2000" dirty="0" err="1" smtClean="0"/>
              <a:t>mydata</a:t>
            </a:r>
            <a:r>
              <a:rPr lang="en-US" sz="2000" dirty="0"/>
              <a:t>) </a:t>
            </a:r>
            <a:endParaRPr lang="en-US" sz="2000" dirty="0" smtClean="0"/>
          </a:p>
          <a:p>
            <a:r>
              <a:rPr lang="en-US" sz="2000" dirty="0" smtClean="0"/>
              <a:t>&gt; </a:t>
            </a:r>
            <a:r>
              <a:rPr lang="en-US" sz="2000" dirty="0" err="1"/>
              <a:t>sd</a:t>
            </a:r>
            <a:r>
              <a:rPr lang="en-US" sz="2000" dirty="0"/>
              <a:t>(x = </a:t>
            </a:r>
            <a:r>
              <a:rPr lang="en-US" sz="2000" dirty="0" err="1"/>
              <a:t>mydata</a:t>
            </a:r>
            <a:r>
              <a:rPr lang="en-US" sz="2000" dirty="0"/>
              <a:t>) </a:t>
            </a:r>
            <a:endParaRPr lang="en-US" sz="2000" dirty="0" smtClean="0"/>
          </a:p>
          <a:p>
            <a:r>
              <a:rPr lang="en-US" sz="2000" dirty="0" smtClean="0"/>
              <a:t>&gt; </a:t>
            </a:r>
            <a:r>
              <a:rPr lang="en-US" sz="2000" dirty="0" err="1"/>
              <a:t>sd</a:t>
            </a:r>
            <a:r>
              <a:rPr lang="en-US" sz="2000" dirty="0"/>
              <a:t>(x = </a:t>
            </a:r>
            <a:r>
              <a:rPr lang="en-US" sz="2000" dirty="0" err="1"/>
              <a:t>mydata</a:t>
            </a:r>
            <a:r>
              <a:rPr lang="en-US" sz="2000" dirty="0"/>
              <a:t>, na.rm = FALSE) </a:t>
            </a:r>
            <a:endParaRPr lang="en-US" sz="2000" dirty="0" smtClean="0"/>
          </a:p>
          <a:p>
            <a:r>
              <a:rPr lang="en-US" sz="2000" dirty="0" smtClean="0"/>
              <a:t>&gt; </a:t>
            </a:r>
            <a:r>
              <a:rPr lang="en-US" sz="2000" dirty="0"/>
              <a:t>sd(na.rm = FALSE, x = </a:t>
            </a:r>
            <a:r>
              <a:rPr lang="en-US" sz="2000" dirty="0" err="1"/>
              <a:t>mydata</a:t>
            </a:r>
            <a:r>
              <a:rPr lang="en-US" sz="2000" dirty="0"/>
              <a:t>) </a:t>
            </a:r>
            <a:endParaRPr lang="en-US" sz="2000" dirty="0" smtClean="0"/>
          </a:p>
          <a:p>
            <a:r>
              <a:rPr lang="en-US" sz="2000" dirty="0" smtClean="0"/>
              <a:t>&gt; </a:t>
            </a:r>
            <a:r>
              <a:rPr lang="en-US" sz="2000" dirty="0"/>
              <a:t>sd(na.rm = FALSE, </a:t>
            </a:r>
            <a:r>
              <a:rPr lang="en-US" sz="2000" dirty="0" err="1"/>
              <a:t>mydata</a:t>
            </a:r>
            <a:r>
              <a:rPr lang="en-US" sz="2000" dirty="0"/>
              <a:t>) </a:t>
            </a:r>
            <a:endParaRPr lang="en-US" sz="2000" dirty="0" smtClean="0"/>
          </a:p>
          <a:p>
            <a:pPr marL="285750" indent="-285750">
              <a:buFont typeface="Wingdings" panose="05000000000000000000" pitchFamily="2" charset="2"/>
              <a:buChar char="Ø"/>
            </a:pPr>
            <a:endParaRPr lang="en-US" sz="2000" dirty="0"/>
          </a:p>
          <a:p>
            <a:r>
              <a:rPr lang="en-US" sz="2000" dirty="0" smtClean="0"/>
              <a:t>Even </a:t>
            </a:r>
            <a:r>
              <a:rPr lang="en-US" sz="2000" dirty="0"/>
              <a:t>though it’s legal, I don’t recommend messing around with the order of the arguments too much, since it can lead to some confusion. </a:t>
            </a:r>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Argument Matching</a:t>
            </a:r>
            <a:endParaRPr lang="en-US" sz="3600" dirty="0">
              <a:latin typeface="+mn-lt"/>
            </a:endParaRPr>
          </a:p>
        </p:txBody>
      </p:sp>
    </p:spTree>
    <p:extLst>
      <p:ext uri="{BB962C8B-B14F-4D97-AF65-F5344CB8AC3E}">
        <p14:creationId xmlns:p14="http://schemas.microsoft.com/office/powerpoint/2010/main" val="2222713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183" y="1168684"/>
            <a:ext cx="8419652" cy="4401205"/>
          </a:xfrm>
          <a:prstGeom prst="rect">
            <a:avLst/>
          </a:prstGeom>
        </p:spPr>
        <p:txBody>
          <a:bodyPr wrap="square">
            <a:spAutoFit/>
          </a:bodyPr>
          <a:lstStyle/>
          <a:p>
            <a:r>
              <a:rPr lang="en-US" sz="2000" dirty="0"/>
              <a:t>You can mix positional matching with matching by name. When an argument is matched by name, it is “taken out” of the argument list and the remaining unnamed arguments are matched in the order that they are listed in the function definition. </a:t>
            </a:r>
            <a:endParaRPr lang="en-US" sz="2000" dirty="0" smtClean="0"/>
          </a:p>
          <a:p>
            <a:endParaRPr lang="en-US" sz="2000" dirty="0"/>
          </a:p>
          <a:p>
            <a:r>
              <a:rPr lang="en-US" sz="2000" dirty="0" smtClean="0"/>
              <a:t>&gt; </a:t>
            </a:r>
            <a:r>
              <a:rPr lang="en-US" sz="2000" dirty="0" err="1" smtClean="0"/>
              <a:t>args</a:t>
            </a:r>
            <a:r>
              <a:rPr lang="en-US" sz="2000" dirty="0" smtClean="0"/>
              <a:t>(lm</a:t>
            </a:r>
            <a:r>
              <a:rPr lang="en-US" sz="2000" dirty="0"/>
              <a:t>) </a:t>
            </a:r>
            <a:endParaRPr lang="en-US" sz="2000" dirty="0" smtClean="0"/>
          </a:p>
          <a:p>
            <a:r>
              <a:rPr lang="en-US" sz="2000" dirty="0" smtClean="0"/>
              <a:t>function </a:t>
            </a:r>
            <a:r>
              <a:rPr lang="en-US" sz="2000" dirty="0"/>
              <a:t>(formula, data, subset, weights, </a:t>
            </a:r>
            <a:r>
              <a:rPr lang="en-US" sz="2000" dirty="0" err="1"/>
              <a:t>na.action</a:t>
            </a:r>
            <a:r>
              <a:rPr lang="en-US" sz="2000" dirty="0"/>
              <a:t>, method = "</a:t>
            </a:r>
            <a:r>
              <a:rPr lang="en-US" sz="2000" dirty="0" err="1"/>
              <a:t>qr</a:t>
            </a:r>
            <a:r>
              <a:rPr lang="en-US" sz="2000" dirty="0"/>
              <a:t>", model = TRUE, x = FALSE, y = FALSE, </a:t>
            </a:r>
            <a:r>
              <a:rPr lang="en-US" sz="2000" dirty="0" err="1"/>
              <a:t>qr</a:t>
            </a:r>
            <a:r>
              <a:rPr lang="en-US" sz="2000" dirty="0"/>
              <a:t> = TRUE, </a:t>
            </a:r>
            <a:r>
              <a:rPr lang="en-US" sz="2000" dirty="0" err="1"/>
              <a:t>singular.ok</a:t>
            </a:r>
            <a:r>
              <a:rPr lang="en-US" sz="2000" dirty="0"/>
              <a:t> = TRUE, contrasts = NULL, offset, ...) </a:t>
            </a:r>
            <a:endParaRPr lang="en-US" sz="2000" dirty="0" smtClean="0"/>
          </a:p>
          <a:p>
            <a:endParaRPr lang="en-US" sz="2000" dirty="0"/>
          </a:p>
          <a:p>
            <a:r>
              <a:rPr lang="en-US" sz="2000" dirty="0" smtClean="0"/>
              <a:t>The </a:t>
            </a:r>
            <a:r>
              <a:rPr lang="en-US" sz="2000" dirty="0"/>
              <a:t>following two calls are equivalent. </a:t>
            </a:r>
            <a:endParaRPr lang="en-US" sz="2000" dirty="0" smtClean="0"/>
          </a:p>
          <a:p>
            <a:endParaRPr lang="en-US" sz="2000" dirty="0" smtClean="0"/>
          </a:p>
          <a:p>
            <a:r>
              <a:rPr lang="en-US" sz="2000" dirty="0" smtClean="0"/>
              <a:t>lm(data </a:t>
            </a:r>
            <a:r>
              <a:rPr lang="en-US" sz="2000" dirty="0"/>
              <a:t>= </a:t>
            </a:r>
            <a:r>
              <a:rPr lang="en-US" sz="2000" dirty="0" err="1"/>
              <a:t>mydata</a:t>
            </a:r>
            <a:r>
              <a:rPr lang="en-US" sz="2000" dirty="0"/>
              <a:t>, y ~ x, model = FALSE, 1:100) </a:t>
            </a:r>
            <a:endParaRPr lang="en-US" sz="2000" dirty="0" smtClean="0"/>
          </a:p>
          <a:p>
            <a:r>
              <a:rPr lang="en-US" sz="2000" dirty="0" smtClean="0"/>
              <a:t>lm(y </a:t>
            </a:r>
            <a:r>
              <a:rPr lang="en-US" sz="2000" dirty="0"/>
              <a:t>~ x, </a:t>
            </a:r>
            <a:r>
              <a:rPr lang="en-US" sz="2000" dirty="0" err="1"/>
              <a:t>mydata</a:t>
            </a:r>
            <a:r>
              <a:rPr lang="en-US" sz="2000" dirty="0"/>
              <a:t>, 1:100, model = FALSE)</a:t>
            </a:r>
          </a:p>
        </p:txBody>
      </p:sp>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Argument Matching</a:t>
            </a:r>
            <a:endParaRPr lang="en-US" sz="3600" dirty="0">
              <a:latin typeface="+mn-lt"/>
            </a:endParaRPr>
          </a:p>
        </p:txBody>
      </p:sp>
    </p:spTree>
    <p:extLst>
      <p:ext uri="{BB962C8B-B14F-4D97-AF65-F5344CB8AC3E}">
        <p14:creationId xmlns:p14="http://schemas.microsoft.com/office/powerpoint/2010/main" val="2081084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362" y="1047954"/>
            <a:ext cx="8452438" cy="3447098"/>
          </a:xfrm>
          <a:prstGeom prst="rect">
            <a:avLst/>
          </a:prstGeom>
        </p:spPr>
        <p:txBody>
          <a:bodyPr wrap="square">
            <a:spAutoFit/>
          </a:bodyPr>
          <a:lstStyle/>
          <a:p>
            <a:pPr marL="285750" indent="-285750">
              <a:buFont typeface="Arial" panose="020B0604020202020204" pitchFamily="34" charset="0"/>
              <a:buChar char="•"/>
            </a:pPr>
            <a:r>
              <a:rPr lang="en-US" sz="2000" dirty="0"/>
              <a:t>Most of the time, named arguments are useful on the command line when you have a long argument list and you want to use the defaults for everything except for an argument near the end of the list </a:t>
            </a:r>
            <a:endParaRPr lang="en-US" sz="2000" dirty="0" smtClean="0"/>
          </a:p>
          <a:p>
            <a:pPr marL="285750" indent="-285750">
              <a:buFont typeface="Arial" panose="020B0604020202020204" pitchFamily="34" charset="0"/>
              <a:buChar char="•"/>
            </a:pPr>
            <a:r>
              <a:rPr lang="en-US" sz="2000" dirty="0" smtClean="0"/>
              <a:t>Named </a:t>
            </a:r>
            <a:r>
              <a:rPr lang="en-US" sz="2000" dirty="0"/>
              <a:t>arguments also help if you can remember the name of the argument and not its position on the argument list (plotting is a good example). </a:t>
            </a:r>
            <a:endParaRPr lang="en-US" sz="2000" dirty="0" smtClean="0"/>
          </a:p>
          <a:p>
            <a:pPr marL="285750" indent="-285750">
              <a:buFont typeface="Arial" panose="020B0604020202020204" pitchFamily="34" charset="0"/>
              <a:buChar char="•"/>
            </a:pPr>
            <a:r>
              <a:rPr lang="en-US" sz="2000" dirty="0"/>
              <a:t>Function arguments can also be partially matched, which is useful for interactive work. The order of operations when given an argument is </a:t>
            </a:r>
            <a:endParaRPr lang="en-US" sz="2000" dirty="0" smtClean="0"/>
          </a:p>
          <a:p>
            <a:pPr marL="800100" lvl="1" indent="-342900">
              <a:buFont typeface="+mj-lt"/>
              <a:buAutoNum type="arabicPeriod"/>
            </a:pPr>
            <a:r>
              <a:rPr lang="en-US" sz="2000" dirty="0" smtClean="0"/>
              <a:t>Check </a:t>
            </a:r>
            <a:r>
              <a:rPr lang="en-US" sz="2000" dirty="0"/>
              <a:t>for exact match for a named argument </a:t>
            </a:r>
            <a:endParaRPr lang="en-US" sz="2000" dirty="0" smtClean="0"/>
          </a:p>
          <a:p>
            <a:pPr marL="800100" lvl="1" indent="-342900">
              <a:buFont typeface="+mj-lt"/>
              <a:buAutoNum type="arabicPeriod"/>
            </a:pPr>
            <a:r>
              <a:rPr lang="en-US" sz="2000" dirty="0" smtClean="0"/>
              <a:t>Check </a:t>
            </a:r>
            <a:r>
              <a:rPr lang="en-US" sz="2000" dirty="0"/>
              <a:t>for a partial match </a:t>
            </a:r>
            <a:endParaRPr lang="en-US" sz="2000" dirty="0" smtClean="0"/>
          </a:p>
          <a:p>
            <a:pPr marL="800100" lvl="1" indent="-342900">
              <a:buFont typeface="+mj-lt"/>
              <a:buAutoNum type="arabicPeriod"/>
            </a:pPr>
            <a:r>
              <a:rPr lang="en-US" sz="2000" dirty="0" smtClean="0"/>
              <a:t>Check </a:t>
            </a:r>
            <a:r>
              <a:rPr lang="en-US" sz="2000" dirty="0"/>
              <a:t>for a positional match</a:t>
            </a:r>
          </a:p>
          <a:p>
            <a:pPr marL="285750" indent="-285750">
              <a:buFont typeface="Arial" panose="020B0604020202020204" pitchFamily="34" charset="0"/>
              <a:buChar char="•"/>
            </a:pPr>
            <a:endParaRPr lang="en-US" dirty="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Argument Matching</a:t>
            </a:r>
            <a:endParaRPr lang="en-US" sz="3600" dirty="0">
              <a:latin typeface="+mn-lt"/>
            </a:endParaRPr>
          </a:p>
        </p:txBody>
      </p:sp>
    </p:spTree>
    <p:extLst>
      <p:ext uri="{BB962C8B-B14F-4D97-AF65-F5344CB8AC3E}">
        <p14:creationId xmlns:p14="http://schemas.microsoft.com/office/powerpoint/2010/main" val="1934376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702" y="1276079"/>
            <a:ext cx="8288769" cy="1631216"/>
          </a:xfrm>
          <a:prstGeom prst="rect">
            <a:avLst/>
          </a:prstGeom>
        </p:spPr>
        <p:txBody>
          <a:bodyPr wrap="square">
            <a:spAutoFit/>
          </a:bodyPr>
          <a:lstStyle/>
          <a:p>
            <a:r>
              <a:rPr lang="en-US" sz="2000" dirty="0"/>
              <a:t>f &lt;- function(a, b = 1, c = 2, d = NULL) { </a:t>
            </a:r>
            <a:endParaRPr lang="en-US" sz="2000" dirty="0" smtClean="0"/>
          </a:p>
          <a:p>
            <a:r>
              <a:rPr lang="en-US" sz="2000" dirty="0" smtClean="0"/>
              <a:t>} </a:t>
            </a:r>
          </a:p>
          <a:p>
            <a:endParaRPr lang="en-US" sz="2000" dirty="0"/>
          </a:p>
          <a:p>
            <a:r>
              <a:rPr lang="en-US" sz="2000" dirty="0" smtClean="0"/>
              <a:t>In </a:t>
            </a:r>
            <a:r>
              <a:rPr lang="en-US" sz="2000" dirty="0"/>
              <a:t>addition to not specifying a default value, you can also set an argument value to NULL. </a:t>
            </a:r>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Defining a Function</a:t>
            </a:r>
            <a:endParaRPr lang="en-US" sz="3600" dirty="0">
              <a:latin typeface="+mn-lt"/>
            </a:endParaRPr>
          </a:p>
        </p:txBody>
      </p:sp>
    </p:spTree>
    <p:extLst>
      <p:ext uri="{BB962C8B-B14F-4D97-AF65-F5344CB8AC3E}">
        <p14:creationId xmlns:p14="http://schemas.microsoft.com/office/powerpoint/2010/main" val="1855360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829" y="815788"/>
            <a:ext cx="8792842" cy="5355312"/>
          </a:xfrm>
          <a:prstGeom prst="rect">
            <a:avLst/>
          </a:prstGeom>
        </p:spPr>
        <p:txBody>
          <a:bodyPr wrap="square">
            <a:spAutoFit/>
          </a:bodyPr>
          <a:lstStyle/>
          <a:p>
            <a:r>
              <a:rPr lang="en-US" dirty="0"/>
              <a:t>Arguments to functions are evaluated lazily, so they are evaluated only as needed. </a:t>
            </a:r>
          </a:p>
          <a:p>
            <a:r>
              <a:rPr lang="en-US" dirty="0" smtClean="0"/>
              <a:t>f </a:t>
            </a:r>
            <a:r>
              <a:rPr lang="en-US" dirty="0"/>
              <a:t>&lt;- function(a, b) </a:t>
            </a:r>
            <a:r>
              <a:rPr lang="en-US" dirty="0" smtClean="0"/>
              <a:t>{ </a:t>
            </a:r>
          </a:p>
          <a:p>
            <a:r>
              <a:rPr lang="en-US" dirty="0" smtClean="0"/>
              <a:t>a^2 </a:t>
            </a:r>
          </a:p>
          <a:p>
            <a:r>
              <a:rPr lang="en-US" dirty="0" smtClean="0"/>
              <a:t>} </a:t>
            </a:r>
          </a:p>
          <a:p>
            <a:endParaRPr lang="en-US" dirty="0"/>
          </a:p>
          <a:p>
            <a:r>
              <a:rPr lang="en-US" dirty="0" smtClean="0"/>
              <a:t>f(2</a:t>
            </a:r>
            <a:r>
              <a:rPr lang="en-US" dirty="0"/>
              <a:t>) This function never actually uses the argument b, so calling f(2) will not produce an error because the 2 gets </a:t>
            </a:r>
            <a:r>
              <a:rPr lang="en-US" dirty="0" err="1"/>
              <a:t>positionally</a:t>
            </a:r>
            <a:r>
              <a:rPr lang="en-US" dirty="0"/>
              <a:t> matched to a. </a:t>
            </a:r>
            <a:endParaRPr lang="en-US" dirty="0" smtClean="0"/>
          </a:p>
          <a:p>
            <a:endParaRPr lang="en-US" dirty="0" smtClean="0"/>
          </a:p>
          <a:p>
            <a:r>
              <a:rPr lang="en-US" dirty="0" smtClean="0"/>
              <a:t>Another </a:t>
            </a:r>
            <a:r>
              <a:rPr lang="en-US" dirty="0"/>
              <a:t>example </a:t>
            </a:r>
          </a:p>
          <a:p>
            <a:r>
              <a:rPr lang="en-US" dirty="0" smtClean="0"/>
              <a:t>f </a:t>
            </a:r>
            <a:r>
              <a:rPr lang="en-US" dirty="0"/>
              <a:t>&lt;- function(a, b) { </a:t>
            </a:r>
            <a:endParaRPr lang="en-US" dirty="0" smtClean="0"/>
          </a:p>
          <a:p>
            <a:r>
              <a:rPr lang="en-US" dirty="0"/>
              <a:t>	</a:t>
            </a:r>
            <a:r>
              <a:rPr lang="en-US" dirty="0" smtClean="0"/>
              <a:t>print(a</a:t>
            </a:r>
            <a:r>
              <a:rPr lang="en-US" dirty="0"/>
              <a:t>) </a:t>
            </a:r>
            <a:endParaRPr lang="en-US" dirty="0" smtClean="0"/>
          </a:p>
          <a:p>
            <a:r>
              <a:rPr lang="en-US" dirty="0"/>
              <a:t>	</a:t>
            </a:r>
            <a:r>
              <a:rPr lang="en-US" dirty="0" smtClean="0"/>
              <a:t>print(b</a:t>
            </a:r>
            <a:r>
              <a:rPr lang="en-US" dirty="0"/>
              <a:t>) } </a:t>
            </a:r>
            <a:endParaRPr lang="en-US" dirty="0" smtClean="0"/>
          </a:p>
          <a:p>
            <a:r>
              <a:rPr lang="en-US" dirty="0" smtClean="0"/>
              <a:t>&gt; f(45</a:t>
            </a:r>
            <a:r>
              <a:rPr lang="en-US" dirty="0"/>
              <a:t>) </a:t>
            </a:r>
            <a:endParaRPr lang="en-US" dirty="0" smtClean="0"/>
          </a:p>
          <a:p>
            <a:r>
              <a:rPr lang="en-US" dirty="0" smtClean="0"/>
              <a:t>&gt; [</a:t>
            </a:r>
            <a:r>
              <a:rPr lang="en-US" dirty="0"/>
              <a:t>1] 45 Error in print(b) : argument "b" is missing, with no default </a:t>
            </a:r>
            <a:endParaRPr lang="en-US" dirty="0" smtClean="0"/>
          </a:p>
          <a:p>
            <a:endParaRPr lang="en-US" dirty="0" smtClean="0"/>
          </a:p>
          <a:p>
            <a:r>
              <a:rPr lang="en-US" dirty="0" smtClean="0"/>
              <a:t>Notice </a:t>
            </a:r>
            <a:r>
              <a:rPr lang="en-US" dirty="0"/>
              <a:t>that “45” got printed first before the error was triggered. This is because b did not have to be evaluated until after print(a). Once the function tried to evaluate print(b) it had to throw an error. </a:t>
            </a:r>
          </a:p>
          <a:p>
            <a:endParaRPr lang="en-US" dirty="0"/>
          </a:p>
        </p:txBody>
      </p:sp>
      <p:sp>
        <p:nvSpPr>
          <p:cNvPr id="4"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Lazy Evaluation</a:t>
            </a:r>
            <a:endParaRPr lang="en-US" sz="3600" dirty="0">
              <a:latin typeface="+mn-lt"/>
            </a:endParaRPr>
          </a:p>
        </p:txBody>
      </p:sp>
    </p:spTree>
    <p:extLst>
      <p:ext uri="{BB962C8B-B14F-4D97-AF65-F5344CB8AC3E}">
        <p14:creationId xmlns:p14="http://schemas.microsoft.com/office/powerpoint/2010/main" val="3977103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History of R</a:t>
            </a:r>
            <a:endParaRPr lang="en-US" sz="3600" dirty="0">
              <a:latin typeface="+mn-lt"/>
            </a:endParaRPr>
          </a:p>
        </p:txBody>
      </p:sp>
      <p:sp>
        <p:nvSpPr>
          <p:cNvPr id="5" name="Rectangle 4"/>
          <p:cNvSpPr/>
          <p:nvPr/>
        </p:nvSpPr>
        <p:spPr>
          <a:xfrm>
            <a:off x="322729" y="1028343"/>
            <a:ext cx="7915836" cy="3785652"/>
          </a:xfrm>
          <a:prstGeom prst="rect">
            <a:avLst/>
          </a:prstGeom>
        </p:spPr>
        <p:txBody>
          <a:bodyPr wrap="square">
            <a:spAutoFit/>
          </a:bodyPr>
          <a:lstStyle/>
          <a:p>
            <a:pPr marL="285750" indent="-285750">
              <a:buFont typeface="Arial" panose="020B0604020202020204" pitchFamily="34" charset="0"/>
              <a:buChar char="•"/>
            </a:pPr>
            <a:r>
              <a:rPr lang="en-US" sz="2000" dirty="0"/>
              <a:t>R is an implementation of the S programming language combined with lexical scoping semantics inspired by Scheme</a:t>
            </a:r>
            <a:r>
              <a:rPr lang="en-US" sz="2000" dirty="0" smtClean="0"/>
              <a:t>.</a:t>
            </a:r>
          </a:p>
          <a:p>
            <a:pPr marL="285750" indent="-285750">
              <a:buFont typeface="Arial" panose="020B0604020202020204" pitchFamily="34" charset="0"/>
              <a:buChar char="•"/>
            </a:pPr>
            <a:r>
              <a:rPr lang="en-US" sz="2000" dirty="0" smtClean="0"/>
              <a:t>S</a:t>
            </a:r>
            <a:r>
              <a:rPr lang="en-US" sz="2000" dirty="0"/>
              <a:t> was created by John Chambers while at Bell Labs. </a:t>
            </a:r>
            <a:endParaRPr lang="en-US" sz="2000" dirty="0" smtClean="0"/>
          </a:p>
          <a:p>
            <a:pPr marL="285750" indent="-285750">
              <a:buFont typeface="Arial" panose="020B0604020202020204" pitchFamily="34" charset="0"/>
              <a:buChar char="•"/>
            </a:pPr>
            <a:r>
              <a:rPr lang="en-US" sz="2000" dirty="0" smtClean="0"/>
              <a:t>There </a:t>
            </a:r>
            <a:r>
              <a:rPr lang="en-US" sz="2000" dirty="0"/>
              <a:t>are some important differences, but much of the code written for S runs unaltered</a:t>
            </a:r>
            <a:r>
              <a:rPr lang="en-US" sz="2000" dirty="0" smtClean="0"/>
              <a:t>.</a:t>
            </a:r>
            <a:endParaRPr lang="en-US" sz="2000" dirty="0"/>
          </a:p>
          <a:p>
            <a:pPr marL="285750" indent="-285750">
              <a:buFont typeface="Arial" panose="020B0604020202020204" pitchFamily="34" charset="0"/>
              <a:buChar char="•"/>
            </a:pPr>
            <a:r>
              <a:rPr lang="en-US" sz="2000" dirty="0"/>
              <a:t>R was created by Ross </a:t>
            </a:r>
            <a:r>
              <a:rPr lang="en-US" sz="2000" dirty="0" err="1"/>
              <a:t>Ihaka</a:t>
            </a:r>
            <a:r>
              <a:rPr lang="en-US" sz="2000" dirty="0"/>
              <a:t> and Robert </a:t>
            </a:r>
            <a:r>
              <a:rPr lang="en-US" sz="2000" dirty="0" smtClean="0"/>
              <a:t>Gentleman</a:t>
            </a:r>
            <a:r>
              <a:rPr lang="en-US" sz="2000" dirty="0"/>
              <a:t> at the University of Auckland, New Zealand, and is currently developed by the R Development Core Team, of which Chambers is a member. </a:t>
            </a:r>
            <a:endParaRPr lang="en-US" sz="2000" dirty="0" smtClean="0"/>
          </a:p>
          <a:p>
            <a:pPr marL="285750" indent="-285750">
              <a:buFont typeface="Arial" panose="020B0604020202020204" pitchFamily="34" charset="0"/>
              <a:buChar char="•"/>
            </a:pPr>
            <a:r>
              <a:rPr lang="en-US" sz="2000" dirty="0" smtClean="0"/>
              <a:t>R </a:t>
            </a:r>
            <a:r>
              <a:rPr lang="en-US" sz="2000" dirty="0"/>
              <a:t>is named partly after the first names of the first two R authors and partly as a play on the name of S</a:t>
            </a:r>
            <a:r>
              <a:rPr lang="en-US" sz="2000" dirty="0" smtClean="0"/>
              <a:t>.</a:t>
            </a:r>
          </a:p>
          <a:p>
            <a:pPr marL="285750" indent="-285750">
              <a:buFont typeface="Arial" panose="020B0604020202020204" pitchFamily="34" charset="0"/>
              <a:buChar char="•"/>
            </a:pPr>
            <a:r>
              <a:rPr lang="en-US" sz="2000" dirty="0" smtClean="0"/>
              <a:t>The </a:t>
            </a:r>
            <a:r>
              <a:rPr lang="en-US" sz="2000" dirty="0"/>
              <a:t>project was conceived in 1992, with an initial version released in 1995 and a stable beta version in 2000</a:t>
            </a:r>
            <a:r>
              <a:rPr lang="en-US" sz="2000" dirty="0" smtClean="0"/>
              <a:t>.</a:t>
            </a:r>
            <a:endParaRPr lang="en-US" sz="2000" b="0" dirty="0">
              <a:effectLst/>
            </a:endParaRPr>
          </a:p>
        </p:txBody>
      </p:sp>
    </p:spTree>
    <p:extLst>
      <p:ext uri="{BB962C8B-B14F-4D97-AF65-F5344CB8AC3E}">
        <p14:creationId xmlns:p14="http://schemas.microsoft.com/office/powerpoint/2010/main" val="38957398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777" y="735096"/>
            <a:ext cx="8682445" cy="5632311"/>
          </a:xfrm>
          <a:prstGeom prst="rect">
            <a:avLst/>
          </a:prstGeom>
        </p:spPr>
        <p:txBody>
          <a:bodyPr wrap="square">
            <a:spAutoFit/>
          </a:bodyPr>
          <a:lstStyle/>
          <a:p>
            <a:r>
              <a:rPr lang="en-US" dirty="0"/>
              <a:t>The ... argument indicate a variable number of arguments that are usually passed on to other functions. </a:t>
            </a:r>
            <a:endParaRPr lang="en-US" dirty="0" smtClean="0"/>
          </a:p>
          <a:p>
            <a:pPr marL="742950" lvl="1" indent="-285750">
              <a:buFont typeface="Arial" panose="020B0604020202020204" pitchFamily="34" charset="0"/>
              <a:buChar char="•"/>
            </a:pPr>
            <a:r>
              <a:rPr lang="en-US" dirty="0" smtClean="0"/>
              <a:t>... </a:t>
            </a:r>
            <a:r>
              <a:rPr lang="en-US" dirty="0"/>
              <a:t>is often used when extending another function and you don’t want to copy the entire argument list of the original function </a:t>
            </a:r>
            <a:endParaRPr lang="en-US" dirty="0" smtClean="0"/>
          </a:p>
          <a:p>
            <a:endParaRPr lang="en-US" dirty="0"/>
          </a:p>
          <a:p>
            <a:pPr lvl="1"/>
            <a:r>
              <a:rPr lang="en-US" dirty="0" err="1" smtClean="0"/>
              <a:t>myplot</a:t>
            </a:r>
            <a:r>
              <a:rPr lang="en-US" dirty="0" smtClean="0"/>
              <a:t> </a:t>
            </a:r>
            <a:r>
              <a:rPr lang="en-US" dirty="0"/>
              <a:t>&lt;- function(x, y, type = "l", ...) { plot(x, y, type = type, ...) </a:t>
            </a:r>
            <a:endParaRPr lang="en-US" dirty="0" smtClean="0"/>
          </a:p>
          <a:p>
            <a:pPr lvl="1"/>
            <a:r>
              <a:rPr lang="en-US" dirty="0" smtClean="0"/>
              <a:t>} </a:t>
            </a:r>
          </a:p>
          <a:p>
            <a:pPr lvl="1"/>
            <a:endParaRPr lang="en-US" dirty="0"/>
          </a:p>
          <a:p>
            <a:pPr marL="742950" lvl="1" indent="-285750">
              <a:buFont typeface="Arial" panose="020B0604020202020204" pitchFamily="34" charset="0"/>
              <a:buChar char="•"/>
            </a:pPr>
            <a:r>
              <a:rPr lang="en-US" dirty="0" smtClean="0"/>
              <a:t>Generic </a:t>
            </a:r>
            <a:r>
              <a:rPr lang="en-US" dirty="0"/>
              <a:t>functions use ... so that extra arguments can be passed to methods (more on this later). </a:t>
            </a:r>
            <a:endParaRPr lang="en-US" dirty="0" smtClean="0"/>
          </a:p>
          <a:p>
            <a:pPr lvl="1"/>
            <a:r>
              <a:rPr lang="en-US" dirty="0" smtClean="0"/>
              <a:t>&gt; mean </a:t>
            </a:r>
          </a:p>
          <a:p>
            <a:pPr lvl="1"/>
            <a:r>
              <a:rPr lang="en-US" dirty="0" smtClean="0"/>
              <a:t>function </a:t>
            </a:r>
            <a:r>
              <a:rPr lang="en-US" dirty="0"/>
              <a:t>(x, ...) </a:t>
            </a:r>
            <a:endParaRPr lang="en-US" dirty="0" smtClean="0"/>
          </a:p>
          <a:p>
            <a:pPr lvl="1"/>
            <a:r>
              <a:rPr lang="en-US" dirty="0" err="1" smtClean="0"/>
              <a:t>UseMethod</a:t>
            </a:r>
            <a:r>
              <a:rPr lang="en-US" dirty="0"/>
              <a:t>("mean</a:t>
            </a:r>
            <a:r>
              <a:rPr lang="en-US" dirty="0" smtClean="0"/>
              <a:t>")</a:t>
            </a:r>
          </a:p>
          <a:p>
            <a:pPr lvl="1"/>
            <a:endParaRPr lang="en-US" dirty="0"/>
          </a:p>
          <a:p>
            <a:r>
              <a:rPr lang="en-US" dirty="0" smtClean="0"/>
              <a:t>The </a:t>
            </a:r>
            <a:r>
              <a:rPr lang="en-US" dirty="0"/>
              <a:t>... argument is also necessary when the number of arguments passed to the function cannot be known in advance. </a:t>
            </a:r>
            <a:endParaRPr lang="en-US" dirty="0" smtClean="0"/>
          </a:p>
          <a:p>
            <a:r>
              <a:rPr lang="en-US" dirty="0" smtClean="0"/>
              <a:t>&gt; </a:t>
            </a:r>
            <a:r>
              <a:rPr lang="en-US" dirty="0" err="1" smtClean="0"/>
              <a:t>args</a:t>
            </a:r>
            <a:r>
              <a:rPr lang="en-US" dirty="0" smtClean="0"/>
              <a:t>(paste</a:t>
            </a:r>
            <a:r>
              <a:rPr lang="en-US" dirty="0"/>
              <a:t>) </a:t>
            </a:r>
            <a:endParaRPr lang="en-US" dirty="0" smtClean="0"/>
          </a:p>
          <a:p>
            <a:r>
              <a:rPr lang="en-US" dirty="0" smtClean="0"/>
              <a:t>function </a:t>
            </a:r>
            <a:r>
              <a:rPr lang="en-US" dirty="0"/>
              <a:t>(..., </a:t>
            </a:r>
            <a:r>
              <a:rPr lang="en-US" dirty="0" err="1"/>
              <a:t>sep</a:t>
            </a:r>
            <a:r>
              <a:rPr lang="en-US" dirty="0"/>
              <a:t> = " ", collapse = NULL) &gt; </a:t>
            </a:r>
            <a:r>
              <a:rPr lang="en-US" dirty="0" err="1"/>
              <a:t>args</a:t>
            </a:r>
            <a:r>
              <a:rPr lang="en-US" dirty="0"/>
              <a:t>(cat) function (..., file = "", </a:t>
            </a:r>
            <a:r>
              <a:rPr lang="en-US" dirty="0" err="1"/>
              <a:t>sep</a:t>
            </a:r>
            <a:r>
              <a:rPr lang="en-US" dirty="0"/>
              <a:t> = " ", fill = FALSE, labels = NULL, append = FALSE) </a:t>
            </a:r>
          </a:p>
          <a:p>
            <a:pPr lvl="1"/>
            <a:endParaRPr lang="en-US" dirty="0"/>
          </a:p>
        </p:txBody>
      </p:sp>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The “ . . . “ Argument</a:t>
            </a:r>
            <a:endParaRPr lang="en-US" sz="3600" dirty="0"/>
          </a:p>
        </p:txBody>
      </p:sp>
    </p:spTree>
    <p:extLst>
      <p:ext uri="{BB962C8B-B14F-4D97-AF65-F5344CB8AC3E}">
        <p14:creationId xmlns:p14="http://schemas.microsoft.com/office/powerpoint/2010/main" val="24284375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Arguments coming after the “ . . . “ Argument</a:t>
            </a:r>
            <a:endParaRPr lang="en-US" sz="3600" dirty="0"/>
          </a:p>
        </p:txBody>
      </p:sp>
      <p:sp>
        <p:nvSpPr>
          <p:cNvPr id="4" name="Rectangle 3"/>
          <p:cNvSpPr/>
          <p:nvPr/>
        </p:nvSpPr>
        <p:spPr>
          <a:xfrm>
            <a:off x="396239" y="1158465"/>
            <a:ext cx="8059783" cy="2308324"/>
          </a:xfrm>
          <a:prstGeom prst="rect">
            <a:avLst/>
          </a:prstGeom>
        </p:spPr>
        <p:txBody>
          <a:bodyPr wrap="square">
            <a:spAutoFit/>
          </a:bodyPr>
          <a:lstStyle/>
          <a:p>
            <a:r>
              <a:rPr lang="en-US" dirty="0"/>
              <a:t>One catch with ... is that any arguments that appear after ... on the argument list must be named explicitly and cannot be partially matched. </a:t>
            </a:r>
            <a:endParaRPr lang="en-US" dirty="0" smtClean="0"/>
          </a:p>
          <a:p>
            <a:r>
              <a:rPr lang="en-US" dirty="0" smtClean="0"/>
              <a:t>&gt; </a:t>
            </a:r>
            <a:r>
              <a:rPr lang="en-US" dirty="0" err="1" smtClean="0"/>
              <a:t>args</a:t>
            </a:r>
            <a:r>
              <a:rPr lang="en-US" dirty="0" smtClean="0"/>
              <a:t>(paste</a:t>
            </a:r>
            <a:r>
              <a:rPr lang="en-US" dirty="0"/>
              <a:t>) </a:t>
            </a:r>
            <a:endParaRPr lang="en-US" dirty="0" smtClean="0"/>
          </a:p>
          <a:p>
            <a:r>
              <a:rPr lang="en-US" dirty="0" smtClean="0"/>
              <a:t>function </a:t>
            </a:r>
            <a:r>
              <a:rPr lang="en-US" dirty="0"/>
              <a:t>(..., </a:t>
            </a:r>
            <a:r>
              <a:rPr lang="en-US" dirty="0" err="1"/>
              <a:t>sep</a:t>
            </a:r>
            <a:r>
              <a:rPr lang="en-US" dirty="0"/>
              <a:t> = " ", collapse = NULL) </a:t>
            </a:r>
            <a:endParaRPr lang="en-US" dirty="0" smtClean="0"/>
          </a:p>
          <a:p>
            <a:r>
              <a:rPr lang="en-US" dirty="0" smtClean="0"/>
              <a:t>&gt; paste</a:t>
            </a:r>
            <a:r>
              <a:rPr lang="en-US" dirty="0"/>
              <a:t>("a", "b", </a:t>
            </a:r>
            <a:r>
              <a:rPr lang="en-US" dirty="0" err="1"/>
              <a:t>sep</a:t>
            </a:r>
            <a:r>
              <a:rPr lang="en-US" dirty="0"/>
              <a:t> = ":") </a:t>
            </a:r>
            <a:r>
              <a:rPr lang="en-US" dirty="0" smtClean="0"/>
              <a:t>[</a:t>
            </a:r>
          </a:p>
          <a:p>
            <a:r>
              <a:rPr lang="en-US" dirty="0" smtClean="0"/>
              <a:t>1</a:t>
            </a:r>
            <a:r>
              <a:rPr lang="en-US" dirty="0"/>
              <a:t>] "a:b" </a:t>
            </a:r>
            <a:endParaRPr lang="en-US" dirty="0" smtClean="0"/>
          </a:p>
          <a:p>
            <a:r>
              <a:rPr lang="en-US" dirty="0" smtClean="0"/>
              <a:t>&gt; paste</a:t>
            </a:r>
            <a:r>
              <a:rPr lang="en-US" dirty="0"/>
              <a:t>("a", "b", se = ":") </a:t>
            </a:r>
            <a:endParaRPr lang="en-US" dirty="0" smtClean="0"/>
          </a:p>
          <a:p>
            <a:r>
              <a:rPr lang="en-US" dirty="0" smtClean="0"/>
              <a:t>[</a:t>
            </a:r>
            <a:r>
              <a:rPr lang="en-US" dirty="0"/>
              <a:t>1] "a b :" </a:t>
            </a:r>
          </a:p>
        </p:txBody>
      </p:sp>
    </p:spTree>
    <p:extLst>
      <p:ext uri="{BB962C8B-B14F-4D97-AF65-F5344CB8AC3E}">
        <p14:creationId xmlns:p14="http://schemas.microsoft.com/office/powerpoint/2010/main" val="1754247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609" y="862374"/>
            <a:ext cx="8556174" cy="5632311"/>
          </a:xfrm>
          <a:prstGeom prst="rect">
            <a:avLst/>
          </a:prstGeom>
        </p:spPr>
        <p:txBody>
          <a:bodyPr wrap="square">
            <a:spAutoFit/>
          </a:bodyPr>
          <a:lstStyle/>
          <a:p>
            <a:r>
              <a:rPr lang="en-US" dirty="0"/>
              <a:t>How does R know which value to assign to which symbol? </a:t>
            </a:r>
            <a:r>
              <a:rPr lang="en-US" dirty="0" smtClean="0"/>
              <a:t>When </a:t>
            </a:r>
            <a:r>
              <a:rPr lang="en-US" dirty="0"/>
              <a:t>I type </a:t>
            </a:r>
            <a:endParaRPr lang="en-US" dirty="0" smtClean="0"/>
          </a:p>
          <a:p>
            <a:endParaRPr lang="en-US" dirty="0"/>
          </a:p>
          <a:p>
            <a:r>
              <a:rPr lang="en-US" dirty="0" smtClean="0"/>
              <a:t>&gt; lm </a:t>
            </a:r>
            <a:r>
              <a:rPr lang="en-US" dirty="0"/>
              <a:t>&lt;- function(x) { x * x } </a:t>
            </a:r>
            <a:endParaRPr lang="en-US" dirty="0" smtClean="0"/>
          </a:p>
          <a:p>
            <a:r>
              <a:rPr lang="en-US" dirty="0" smtClean="0"/>
              <a:t>&gt; lm </a:t>
            </a:r>
          </a:p>
          <a:p>
            <a:r>
              <a:rPr lang="en-US" dirty="0" smtClean="0"/>
              <a:t>function(x</a:t>
            </a:r>
            <a:r>
              <a:rPr lang="en-US" dirty="0"/>
              <a:t>) { x * x } </a:t>
            </a:r>
            <a:endParaRPr lang="en-US" dirty="0" smtClean="0"/>
          </a:p>
          <a:p>
            <a:endParaRPr lang="en-US" dirty="0"/>
          </a:p>
          <a:p>
            <a:r>
              <a:rPr lang="en-US" dirty="0" smtClean="0"/>
              <a:t>how </a:t>
            </a:r>
            <a:r>
              <a:rPr lang="en-US" dirty="0"/>
              <a:t>does R know what value to assign to the symbol lm? Why doesn’t it give it the value of lm that is in the stats package</a:t>
            </a:r>
            <a:r>
              <a:rPr lang="en-US" dirty="0" smtClean="0"/>
              <a:t>?</a:t>
            </a:r>
          </a:p>
          <a:p>
            <a:endParaRPr lang="en-US" dirty="0"/>
          </a:p>
          <a:p>
            <a:r>
              <a:rPr lang="en-US" dirty="0"/>
              <a:t>When R tries to bind a value to a symbol, it searches through a series of environments to find the appropriate value. When you are working on the command line and need to retrieve the value of an R object, the order is roughly </a:t>
            </a:r>
            <a:endParaRPr lang="en-US" dirty="0" smtClean="0"/>
          </a:p>
          <a:p>
            <a:pPr marL="742950" lvl="1" indent="-285750">
              <a:buFont typeface="Arial" panose="020B0604020202020204" pitchFamily="34" charset="0"/>
              <a:buChar char="•"/>
            </a:pPr>
            <a:r>
              <a:rPr lang="en-US" dirty="0" smtClean="0"/>
              <a:t>Search </a:t>
            </a:r>
            <a:r>
              <a:rPr lang="en-US" dirty="0"/>
              <a:t>the global environment for a symbol name matching the one requested. </a:t>
            </a:r>
            <a:endParaRPr lang="en-US" dirty="0" smtClean="0"/>
          </a:p>
          <a:p>
            <a:pPr marL="742950" lvl="1" indent="-285750">
              <a:buFont typeface="Arial" panose="020B0604020202020204" pitchFamily="34" charset="0"/>
              <a:buChar char="•"/>
            </a:pPr>
            <a:r>
              <a:rPr lang="en-US" dirty="0" smtClean="0"/>
              <a:t>Search </a:t>
            </a:r>
            <a:r>
              <a:rPr lang="en-US" dirty="0"/>
              <a:t>the namespaces of each of the packages on the search list The search list can be found by using the search function. </a:t>
            </a:r>
            <a:endParaRPr lang="en-US" dirty="0" smtClean="0"/>
          </a:p>
          <a:p>
            <a:endParaRPr lang="en-US" dirty="0" smtClean="0"/>
          </a:p>
          <a:p>
            <a:r>
              <a:rPr lang="en-US" dirty="0" smtClean="0"/>
              <a:t>&gt; search</a:t>
            </a:r>
            <a:r>
              <a:rPr lang="en-US" dirty="0"/>
              <a:t>() </a:t>
            </a:r>
            <a:endParaRPr lang="en-US" dirty="0" smtClean="0"/>
          </a:p>
          <a:p>
            <a:r>
              <a:rPr lang="en-US" dirty="0" smtClean="0"/>
              <a:t>[</a:t>
            </a:r>
            <a:r>
              <a:rPr lang="en-US" dirty="0"/>
              <a:t>1] ".</a:t>
            </a:r>
            <a:r>
              <a:rPr lang="en-US" dirty="0" err="1"/>
              <a:t>GlobalEnv</a:t>
            </a:r>
            <a:r>
              <a:rPr lang="en-US" dirty="0"/>
              <a:t>" "</a:t>
            </a:r>
            <a:r>
              <a:rPr lang="en-US" dirty="0" err="1"/>
              <a:t>package:stats</a:t>
            </a:r>
            <a:r>
              <a:rPr lang="en-US" dirty="0"/>
              <a:t>" "</a:t>
            </a:r>
            <a:r>
              <a:rPr lang="en-US" dirty="0" err="1"/>
              <a:t>package:graphics</a:t>
            </a:r>
            <a:r>
              <a:rPr lang="en-US" dirty="0"/>
              <a:t>" [4] "</a:t>
            </a:r>
            <a:r>
              <a:rPr lang="en-US" dirty="0" err="1"/>
              <a:t>package:grDevices</a:t>
            </a:r>
            <a:r>
              <a:rPr lang="en-US" dirty="0"/>
              <a:t>" "</a:t>
            </a:r>
            <a:r>
              <a:rPr lang="en-US" dirty="0" err="1"/>
              <a:t>package:utils</a:t>
            </a:r>
            <a:r>
              <a:rPr lang="en-US" dirty="0"/>
              <a:t>" "</a:t>
            </a:r>
            <a:r>
              <a:rPr lang="en-US" dirty="0" err="1"/>
              <a:t>package:datasets</a:t>
            </a:r>
            <a:r>
              <a:rPr lang="en-US" dirty="0"/>
              <a:t>" [7] "</a:t>
            </a:r>
            <a:r>
              <a:rPr lang="en-US" dirty="0" err="1"/>
              <a:t>package:methods</a:t>
            </a:r>
            <a:r>
              <a:rPr lang="en-US" dirty="0"/>
              <a:t>" "</a:t>
            </a:r>
            <a:r>
              <a:rPr lang="en-US" dirty="0" err="1"/>
              <a:t>Autoloads</a:t>
            </a:r>
            <a:r>
              <a:rPr lang="en-US" dirty="0"/>
              <a:t>" "</a:t>
            </a:r>
            <a:r>
              <a:rPr lang="en-US" dirty="0" err="1"/>
              <a:t>package:base</a:t>
            </a:r>
            <a:r>
              <a:rPr lang="en-US" dirty="0"/>
              <a:t>"</a:t>
            </a:r>
          </a:p>
          <a:p>
            <a:endParaRPr lang="en-US" dirty="0"/>
          </a:p>
        </p:txBody>
      </p:sp>
      <p:sp>
        <p:nvSpPr>
          <p:cNvPr id="4" name="TextBox 3"/>
          <p:cNvSpPr txBox="1"/>
          <p:nvPr/>
        </p:nvSpPr>
        <p:spPr>
          <a:xfrm>
            <a:off x="0" y="0"/>
            <a:ext cx="9144000" cy="646331"/>
          </a:xfrm>
          <a:prstGeom prst="rect">
            <a:avLst/>
          </a:prstGeom>
          <a:noFill/>
        </p:spPr>
        <p:txBody>
          <a:bodyPr wrap="square" rtlCol="0">
            <a:spAutoFit/>
          </a:bodyPr>
          <a:lstStyle/>
          <a:p>
            <a:r>
              <a:rPr lang="en-US" sz="3600" dirty="0" smtClean="0"/>
              <a:t>Binding Values to Symbol</a:t>
            </a:r>
            <a:endParaRPr lang="en-US" sz="3600" dirty="0"/>
          </a:p>
        </p:txBody>
      </p:sp>
    </p:spTree>
    <p:extLst>
      <p:ext uri="{BB962C8B-B14F-4D97-AF65-F5344CB8AC3E}">
        <p14:creationId xmlns:p14="http://schemas.microsoft.com/office/powerpoint/2010/main" val="1246847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588" y="964870"/>
            <a:ext cx="8125097" cy="3170099"/>
          </a:xfrm>
          <a:prstGeom prst="rect">
            <a:avLst/>
          </a:prstGeom>
        </p:spPr>
        <p:txBody>
          <a:bodyPr wrap="square">
            <a:spAutoFit/>
          </a:bodyPr>
          <a:lstStyle/>
          <a:p>
            <a:pPr marL="285750" indent="-285750">
              <a:buFont typeface="Arial" panose="020B0604020202020204" pitchFamily="34" charset="0"/>
              <a:buChar char="•"/>
            </a:pPr>
            <a:r>
              <a:rPr lang="en-US" sz="2000" dirty="0"/>
              <a:t>The global environment or the user’s workspace is always the first element of the search list and the base package is always the last. </a:t>
            </a:r>
            <a:endParaRPr lang="en-US" sz="2000" dirty="0" smtClean="0"/>
          </a:p>
          <a:p>
            <a:pPr marL="285750" indent="-285750">
              <a:buFont typeface="Arial" panose="020B0604020202020204" pitchFamily="34" charset="0"/>
              <a:buChar char="•"/>
            </a:pPr>
            <a:r>
              <a:rPr lang="en-US" sz="2000" dirty="0" smtClean="0"/>
              <a:t>The </a:t>
            </a:r>
            <a:r>
              <a:rPr lang="en-US" sz="2000" dirty="0"/>
              <a:t>order of the packages on the search list matters! </a:t>
            </a:r>
            <a:endParaRPr lang="en-US" sz="2000" dirty="0" smtClean="0"/>
          </a:p>
          <a:p>
            <a:pPr marL="285750" indent="-285750">
              <a:buFont typeface="Arial" panose="020B0604020202020204" pitchFamily="34" charset="0"/>
              <a:buChar char="•"/>
            </a:pPr>
            <a:r>
              <a:rPr lang="en-US" sz="2000" dirty="0" smtClean="0"/>
              <a:t>User’s </a:t>
            </a:r>
            <a:r>
              <a:rPr lang="en-US" sz="2000" dirty="0"/>
              <a:t>can configure which packages get loaded on startup so you cannot assume that there will be a set list of packages available. </a:t>
            </a:r>
            <a:endParaRPr lang="en-US" sz="2000" dirty="0" smtClean="0"/>
          </a:p>
          <a:p>
            <a:pPr marL="285750" indent="-285750">
              <a:buFont typeface="Arial" panose="020B0604020202020204" pitchFamily="34" charset="0"/>
              <a:buChar char="•"/>
            </a:pPr>
            <a:r>
              <a:rPr lang="en-US" sz="2000" dirty="0" smtClean="0"/>
              <a:t>When </a:t>
            </a:r>
            <a:r>
              <a:rPr lang="en-US" sz="2000" dirty="0"/>
              <a:t>a user loads a package with library the namespace of that package gets put in position 2 of the search list (by default) and everything else gets shifted down the list. </a:t>
            </a:r>
            <a:endParaRPr lang="en-US" sz="2000" dirty="0" smtClean="0"/>
          </a:p>
          <a:p>
            <a:pPr marL="285750" indent="-285750">
              <a:buFont typeface="Arial" panose="020B0604020202020204" pitchFamily="34" charset="0"/>
              <a:buChar char="•"/>
            </a:pPr>
            <a:r>
              <a:rPr lang="en-US" sz="2000" dirty="0" smtClean="0"/>
              <a:t>Note </a:t>
            </a:r>
            <a:r>
              <a:rPr lang="en-US" sz="2000" dirty="0"/>
              <a:t>that R has separate namespaces for functions and non-functions so it’s possible to have an object named c and a function named c. </a:t>
            </a:r>
          </a:p>
        </p:txBody>
      </p:sp>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Binding Values to Symbol</a:t>
            </a:r>
            <a:endParaRPr lang="en-US" sz="3600" dirty="0"/>
          </a:p>
        </p:txBody>
      </p:sp>
    </p:spTree>
    <p:extLst>
      <p:ext uri="{BB962C8B-B14F-4D97-AF65-F5344CB8AC3E}">
        <p14:creationId xmlns:p14="http://schemas.microsoft.com/office/powerpoint/2010/main" val="2914647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 y="906195"/>
            <a:ext cx="7646126" cy="3170099"/>
          </a:xfrm>
          <a:prstGeom prst="rect">
            <a:avLst/>
          </a:prstGeom>
        </p:spPr>
        <p:txBody>
          <a:bodyPr wrap="square">
            <a:spAutoFit/>
          </a:bodyPr>
          <a:lstStyle/>
          <a:p>
            <a:r>
              <a:rPr lang="en-US" sz="2000" dirty="0"/>
              <a:t>The scoping rules for R are the main feature that make it different from the original S language. </a:t>
            </a:r>
            <a:endParaRPr lang="en-US" sz="2000" dirty="0" smtClean="0"/>
          </a:p>
          <a:p>
            <a:pPr marL="742950" lvl="1" indent="-285750">
              <a:buFont typeface="Arial" panose="020B0604020202020204" pitchFamily="34" charset="0"/>
              <a:buChar char="•"/>
            </a:pPr>
            <a:r>
              <a:rPr lang="en-US" sz="2000" dirty="0" smtClean="0"/>
              <a:t>The </a:t>
            </a:r>
            <a:r>
              <a:rPr lang="en-US" sz="2000" dirty="0"/>
              <a:t>scoping rules determine how a value is associated with a free variable in a function </a:t>
            </a:r>
            <a:endParaRPr lang="en-US" sz="2000" dirty="0" smtClean="0"/>
          </a:p>
          <a:p>
            <a:pPr marL="742950" lvl="1" indent="-285750">
              <a:buFont typeface="Arial" panose="020B0604020202020204" pitchFamily="34" charset="0"/>
              <a:buChar char="•"/>
            </a:pPr>
            <a:r>
              <a:rPr lang="en-US" sz="2000" dirty="0" smtClean="0"/>
              <a:t>R </a:t>
            </a:r>
            <a:r>
              <a:rPr lang="en-US" sz="2000" dirty="0"/>
              <a:t>uses lexical scoping or static scoping. A common alternative is dynamic scoping. </a:t>
            </a:r>
            <a:endParaRPr lang="en-US" sz="2000" dirty="0" smtClean="0"/>
          </a:p>
          <a:p>
            <a:pPr marL="742950" lvl="1" indent="-285750">
              <a:buFont typeface="Arial" panose="020B0604020202020204" pitchFamily="34" charset="0"/>
              <a:buChar char="•"/>
            </a:pPr>
            <a:r>
              <a:rPr lang="en-US" sz="2000" dirty="0" smtClean="0"/>
              <a:t>Related </a:t>
            </a:r>
            <a:r>
              <a:rPr lang="en-US" sz="2000" dirty="0"/>
              <a:t>to the scoping rules is how R uses the search list to bind a value to a symbol </a:t>
            </a:r>
            <a:endParaRPr lang="en-US" sz="2000" dirty="0" smtClean="0"/>
          </a:p>
          <a:p>
            <a:pPr marL="742950" lvl="1" indent="-285750">
              <a:buFont typeface="Arial" panose="020B0604020202020204" pitchFamily="34" charset="0"/>
              <a:buChar char="•"/>
            </a:pPr>
            <a:r>
              <a:rPr lang="en-US" sz="2000" dirty="0" smtClean="0"/>
              <a:t>Lexical </a:t>
            </a:r>
            <a:r>
              <a:rPr lang="en-US" sz="2000" dirty="0"/>
              <a:t>scoping turns out to be particularly useful for simplifying statistical computations </a:t>
            </a:r>
          </a:p>
        </p:txBody>
      </p:sp>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Scoping Rules</a:t>
            </a:r>
            <a:endParaRPr lang="en-US" sz="3600" dirty="0"/>
          </a:p>
        </p:txBody>
      </p:sp>
    </p:spTree>
    <p:extLst>
      <p:ext uri="{BB962C8B-B14F-4D97-AF65-F5344CB8AC3E}">
        <p14:creationId xmlns:p14="http://schemas.microsoft.com/office/powerpoint/2010/main" val="29867158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755" y="779699"/>
            <a:ext cx="8673737" cy="5355312"/>
          </a:xfrm>
          <a:prstGeom prst="rect">
            <a:avLst/>
          </a:prstGeom>
        </p:spPr>
        <p:txBody>
          <a:bodyPr wrap="square">
            <a:spAutoFit/>
          </a:bodyPr>
          <a:lstStyle/>
          <a:p>
            <a:r>
              <a:rPr lang="en-US" dirty="0"/>
              <a:t>Consider the following function. </a:t>
            </a:r>
            <a:endParaRPr lang="en-US" dirty="0" smtClean="0"/>
          </a:p>
          <a:p>
            <a:r>
              <a:rPr lang="en-US" dirty="0" smtClean="0"/>
              <a:t>f </a:t>
            </a:r>
            <a:r>
              <a:rPr lang="en-US" dirty="0"/>
              <a:t>&lt;- function(x, y) { </a:t>
            </a:r>
            <a:endParaRPr lang="en-US" dirty="0" smtClean="0"/>
          </a:p>
          <a:p>
            <a:r>
              <a:rPr lang="en-US" dirty="0" smtClean="0"/>
              <a:t>x^2 </a:t>
            </a:r>
            <a:r>
              <a:rPr lang="en-US" dirty="0"/>
              <a:t>+ y / z </a:t>
            </a:r>
            <a:endParaRPr lang="en-US" dirty="0" smtClean="0"/>
          </a:p>
          <a:p>
            <a:r>
              <a:rPr lang="en-US" dirty="0" smtClean="0"/>
              <a:t>} </a:t>
            </a:r>
            <a:endParaRPr lang="en-US" dirty="0"/>
          </a:p>
          <a:p>
            <a:r>
              <a:rPr lang="en-US" dirty="0" smtClean="0"/>
              <a:t>This </a:t>
            </a:r>
            <a:r>
              <a:rPr lang="en-US" dirty="0"/>
              <a:t>function has 2 formal arguments x and y. In the body of the function there is another symbol z. In this case z is called a free variable. </a:t>
            </a:r>
          </a:p>
          <a:p>
            <a:r>
              <a:rPr lang="en-US" dirty="0" smtClean="0"/>
              <a:t>The </a:t>
            </a:r>
            <a:r>
              <a:rPr lang="en-US" dirty="0"/>
              <a:t>scoping rules of a language determine how values are assigned to free variables. Free variables are not formal arguments and are not local variables (assigned </a:t>
            </a:r>
            <a:r>
              <a:rPr lang="en-US" dirty="0" err="1"/>
              <a:t>insided</a:t>
            </a:r>
            <a:r>
              <a:rPr lang="en-US" dirty="0"/>
              <a:t> the function body</a:t>
            </a:r>
            <a:r>
              <a:rPr lang="en-US" dirty="0" smtClean="0"/>
              <a:t>).</a:t>
            </a:r>
          </a:p>
          <a:p>
            <a:r>
              <a:rPr lang="en-US" dirty="0" smtClean="0"/>
              <a:t>Lexical </a:t>
            </a:r>
            <a:r>
              <a:rPr lang="en-US" dirty="0"/>
              <a:t>scoping in R means that </a:t>
            </a:r>
            <a:endParaRPr lang="en-US" dirty="0" smtClean="0"/>
          </a:p>
          <a:p>
            <a:r>
              <a:rPr lang="en-US" dirty="0"/>
              <a:t>	</a:t>
            </a:r>
            <a:r>
              <a:rPr lang="en-US" dirty="0" smtClean="0"/>
              <a:t>the </a:t>
            </a:r>
            <a:r>
              <a:rPr lang="en-US" dirty="0"/>
              <a:t>values of free variables are searched for in the environment in which the function was defined. </a:t>
            </a:r>
            <a:endParaRPr lang="en-US" dirty="0" smtClean="0"/>
          </a:p>
          <a:p>
            <a:pPr marL="742950" lvl="1" indent="-285750">
              <a:buFont typeface="Arial" panose="020B0604020202020204" pitchFamily="34" charset="0"/>
              <a:buChar char="•"/>
            </a:pPr>
            <a:r>
              <a:rPr lang="en-US" dirty="0" smtClean="0"/>
              <a:t>What </a:t>
            </a:r>
            <a:r>
              <a:rPr lang="en-US" dirty="0"/>
              <a:t>is an environment? </a:t>
            </a:r>
            <a:endParaRPr lang="en-US" dirty="0" smtClean="0"/>
          </a:p>
          <a:p>
            <a:pPr marL="742950" lvl="1" indent="-285750">
              <a:buFont typeface="Arial" panose="020B0604020202020204" pitchFamily="34" charset="0"/>
              <a:buChar char="•"/>
            </a:pPr>
            <a:r>
              <a:rPr lang="en-US" dirty="0" smtClean="0"/>
              <a:t>An </a:t>
            </a:r>
            <a:r>
              <a:rPr lang="en-US" dirty="0"/>
              <a:t>environment is a collection of (symbol, value) pairs, i.e. x is a symbol and 3.14 might be its value. </a:t>
            </a:r>
            <a:endParaRPr lang="en-US" dirty="0" smtClean="0"/>
          </a:p>
          <a:p>
            <a:pPr marL="742950" lvl="1" indent="-285750">
              <a:buFont typeface="Arial" panose="020B0604020202020204" pitchFamily="34" charset="0"/>
              <a:buChar char="•"/>
            </a:pPr>
            <a:r>
              <a:rPr lang="en-US" dirty="0" smtClean="0"/>
              <a:t>Every </a:t>
            </a:r>
            <a:r>
              <a:rPr lang="en-US" dirty="0"/>
              <a:t>environment has a parent environment; it is possible for an environment to have multiple “children” </a:t>
            </a:r>
            <a:endParaRPr lang="en-US" dirty="0" smtClean="0"/>
          </a:p>
          <a:p>
            <a:pPr marL="742950" lvl="1" indent="-285750">
              <a:buFont typeface="Arial" panose="020B0604020202020204" pitchFamily="34" charset="0"/>
              <a:buChar char="•"/>
            </a:pPr>
            <a:r>
              <a:rPr lang="en-US" dirty="0" smtClean="0"/>
              <a:t>the </a:t>
            </a:r>
            <a:r>
              <a:rPr lang="en-US" dirty="0"/>
              <a:t>only environment without a parent is the empty environment </a:t>
            </a:r>
            <a:endParaRPr lang="en-US" dirty="0" smtClean="0"/>
          </a:p>
          <a:p>
            <a:pPr marL="742950" lvl="1" indent="-285750">
              <a:buFont typeface="Arial" panose="020B0604020202020204" pitchFamily="34" charset="0"/>
              <a:buChar char="•"/>
            </a:pPr>
            <a:r>
              <a:rPr lang="en-US" dirty="0" smtClean="0"/>
              <a:t>A </a:t>
            </a:r>
            <a:r>
              <a:rPr lang="en-US" dirty="0"/>
              <a:t>function + an environment = a closure or function closure. </a:t>
            </a:r>
          </a:p>
        </p:txBody>
      </p:sp>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Lexical Scoping</a:t>
            </a:r>
            <a:endParaRPr lang="en-US" sz="3600" dirty="0"/>
          </a:p>
        </p:txBody>
      </p:sp>
    </p:spTree>
    <p:extLst>
      <p:ext uri="{BB962C8B-B14F-4D97-AF65-F5344CB8AC3E}">
        <p14:creationId xmlns:p14="http://schemas.microsoft.com/office/powerpoint/2010/main" val="2510513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Lexical Scoping</a:t>
            </a:r>
            <a:endParaRPr lang="en-US" sz="3600" dirty="0"/>
          </a:p>
        </p:txBody>
      </p:sp>
      <p:sp>
        <p:nvSpPr>
          <p:cNvPr id="4" name="Rectangle 3"/>
          <p:cNvSpPr/>
          <p:nvPr/>
        </p:nvSpPr>
        <p:spPr>
          <a:xfrm>
            <a:off x="200296" y="816824"/>
            <a:ext cx="8699864" cy="5632311"/>
          </a:xfrm>
          <a:prstGeom prst="rect">
            <a:avLst/>
          </a:prstGeom>
        </p:spPr>
        <p:txBody>
          <a:bodyPr wrap="square">
            <a:spAutoFit/>
          </a:bodyPr>
          <a:lstStyle/>
          <a:p>
            <a:r>
              <a:rPr lang="en-US" dirty="0"/>
              <a:t>Searching for the value for a free variable: </a:t>
            </a:r>
            <a:endParaRPr lang="en-US" dirty="0" smtClean="0"/>
          </a:p>
          <a:p>
            <a:pPr marL="742950" lvl="1" indent="-285750">
              <a:buFont typeface="Arial" panose="020B0604020202020204" pitchFamily="34" charset="0"/>
              <a:buChar char="•"/>
            </a:pPr>
            <a:r>
              <a:rPr lang="en-US" dirty="0" smtClean="0"/>
              <a:t>If </a:t>
            </a:r>
            <a:r>
              <a:rPr lang="en-US" dirty="0"/>
              <a:t>the value of a symbol is not found in the environment in which a function was defined, then </a:t>
            </a:r>
            <a:endParaRPr lang="en-US" dirty="0" smtClean="0"/>
          </a:p>
          <a:p>
            <a:pPr marL="742950" lvl="1" indent="-285750">
              <a:buFont typeface="Arial" panose="020B0604020202020204" pitchFamily="34" charset="0"/>
              <a:buChar char="•"/>
            </a:pPr>
            <a:r>
              <a:rPr lang="en-US" dirty="0" smtClean="0"/>
              <a:t>the </a:t>
            </a:r>
            <a:r>
              <a:rPr lang="en-US" dirty="0"/>
              <a:t>search is continued in the parent environment. The search continues down the sequence of parent environments until we hit the top-level environment; this usually the global environment (workspace) or the namespace of a package. </a:t>
            </a:r>
            <a:endParaRPr lang="en-US" dirty="0" smtClean="0"/>
          </a:p>
          <a:p>
            <a:pPr marL="742950" lvl="1" indent="-285750">
              <a:buFont typeface="Arial" panose="020B0604020202020204" pitchFamily="34" charset="0"/>
              <a:buChar char="•"/>
            </a:pPr>
            <a:r>
              <a:rPr lang="en-US" dirty="0" smtClean="0"/>
              <a:t>After </a:t>
            </a:r>
            <a:r>
              <a:rPr lang="en-US" dirty="0"/>
              <a:t>the top-level environment, the search continues down the search list until we hit the empty environment. </a:t>
            </a:r>
            <a:endParaRPr lang="en-US" dirty="0" smtClean="0"/>
          </a:p>
          <a:p>
            <a:pPr marL="742950" lvl="1" indent="-285750">
              <a:buFont typeface="Arial" panose="020B0604020202020204" pitchFamily="34" charset="0"/>
              <a:buChar char="•"/>
            </a:pPr>
            <a:r>
              <a:rPr lang="en-US" dirty="0" smtClean="0"/>
              <a:t>If </a:t>
            </a:r>
            <a:r>
              <a:rPr lang="en-US" dirty="0"/>
              <a:t>a value for a given symbol cannot be found once the empty environment is arrived at, then an error is thrown. </a:t>
            </a:r>
          </a:p>
          <a:p>
            <a:pPr marL="0" lvl="1">
              <a:buFont typeface="Arial" panose="020B0604020202020204" pitchFamily="34" charset="0"/>
              <a:buChar char="•"/>
            </a:pPr>
            <a:endParaRPr lang="en-US" dirty="0" smtClean="0"/>
          </a:p>
          <a:p>
            <a:pPr marL="742950" lvl="2" indent="-285750">
              <a:buFont typeface="Arial" panose="020B0604020202020204" pitchFamily="34" charset="0"/>
              <a:buChar char="•"/>
            </a:pPr>
            <a:r>
              <a:rPr lang="en-US" dirty="0" smtClean="0"/>
              <a:t>Why </a:t>
            </a:r>
            <a:r>
              <a:rPr lang="en-US" dirty="0"/>
              <a:t>does all this matter? Typically, a function is defined in the global environment, so that the values of free variables are just found in the user’s workspace </a:t>
            </a:r>
          </a:p>
          <a:p>
            <a:pPr marL="742950" lvl="2" indent="-285750">
              <a:buFont typeface="Arial" panose="020B0604020202020204" pitchFamily="34" charset="0"/>
              <a:buChar char="•"/>
            </a:pPr>
            <a:r>
              <a:rPr lang="en-US" dirty="0"/>
              <a:t>This behavior is logical for most people and is usually the “right thing” to do </a:t>
            </a:r>
          </a:p>
          <a:p>
            <a:pPr marL="742950" lvl="2" indent="-285750">
              <a:buFont typeface="Arial" panose="020B0604020202020204" pitchFamily="34" charset="0"/>
              <a:buChar char="•"/>
            </a:pPr>
            <a:r>
              <a:rPr lang="en-US" dirty="0"/>
              <a:t>However, in R you can have functions defined inside other functions Languages like C don’t let you do this </a:t>
            </a:r>
          </a:p>
          <a:p>
            <a:pPr marL="742950" lvl="2" indent="-285750">
              <a:buFont typeface="Arial" panose="020B0604020202020204" pitchFamily="34" charset="0"/>
              <a:buChar char="•"/>
            </a:pPr>
            <a:r>
              <a:rPr lang="en-US" dirty="0"/>
              <a:t>Now things get interesting — In this case the environment in which a function is defined is the body of another function! </a:t>
            </a:r>
          </a:p>
          <a:p>
            <a:pPr marL="0" lvl="1"/>
            <a:endParaRPr lang="en-US" dirty="0" smtClean="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774425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235" y="1258756"/>
            <a:ext cx="6266330" cy="3693319"/>
          </a:xfrm>
          <a:prstGeom prst="rect">
            <a:avLst/>
          </a:prstGeom>
        </p:spPr>
        <p:txBody>
          <a:bodyPr wrap="square">
            <a:spAutoFit/>
          </a:bodyPr>
          <a:lstStyle/>
          <a:p>
            <a:r>
              <a:rPr lang="en-US" dirty="0" err="1"/>
              <a:t>make.power</a:t>
            </a:r>
            <a:r>
              <a:rPr lang="en-US" dirty="0"/>
              <a:t> &lt;- function(n) </a:t>
            </a:r>
            <a:endParaRPr lang="en-US" dirty="0" smtClean="0"/>
          </a:p>
          <a:p>
            <a:r>
              <a:rPr lang="en-US" dirty="0"/>
              <a:t>	</a:t>
            </a:r>
            <a:r>
              <a:rPr lang="en-US" dirty="0" smtClean="0"/>
              <a:t>	{ </a:t>
            </a:r>
            <a:r>
              <a:rPr lang="en-US" dirty="0"/>
              <a:t>pow &lt;- function(x) { </a:t>
            </a:r>
            <a:endParaRPr lang="en-US" dirty="0" smtClean="0"/>
          </a:p>
          <a:p>
            <a:r>
              <a:rPr lang="en-US" dirty="0"/>
              <a:t>	</a:t>
            </a:r>
            <a:r>
              <a:rPr lang="en-US" dirty="0" smtClean="0"/>
              <a:t>		</a:t>
            </a:r>
            <a:r>
              <a:rPr lang="en-US" dirty="0" err="1" smtClean="0"/>
              <a:t>x^n</a:t>
            </a:r>
            <a:r>
              <a:rPr lang="en-US" dirty="0" smtClean="0"/>
              <a:t> </a:t>
            </a:r>
          </a:p>
          <a:p>
            <a:r>
              <a:rPr lang="en-US" dirty="0" smtClean="0"/>
              <a:t>	} </a:t>
            </a:r>
          </a:p>
          <a:p>
            <a:r>
              <a:rPr lang="en-US" dirty="0"/>
              <a:t>	</a:t>
            </a:r>
            <a:r>
              <a:rPr lang="en-US" dirty="0" smtClean="0"/>
              <a:t>pow </a:t>
            </a:r>
          </a:p>
          <a:p>
            <a:r>
              <a:rPr lang="en-US" dirty="0" smtClean="0"/>
              <a:t>} </a:t>
            </a:r>
          </a:p>
          <a:p>
            <a:r>
              <a:rPr lang="en-US" dirty="0" smtClean="0"/>
              <a:t>This </a:t>
            </a:r>
            <a:r>
              <a:rPr lang="en-US" dirty="0"/>
              <a:t>function returns another function as its value. </a:t>
            </a:r>
            <a:endParaRPr lang="en-US" dirty="0" smtClean="0"/>
          </a:p>
          <a:p>
            <a:r>
              <a:rPr lang="en-US" dirty="0" smtClean="0"/>
              <a:t>&gt; cube </a:t>
            </a:r>
            <a:r>
              <a:rPr lang="en-US" dirty="0"/>
              <a:t>&lt;- </a:t>
            </a:r>
            <a:r>
              <a:rPr lang="en-US" dirty="0" err="1"/>
              <a:t>make.power</a:t>
            </a:r>
            <a:r>
              <a:rPr lang="en-US" dirty="0"/>
              <a:t>(3) </a:t>
            </a:r>
            <a:endParaRPr lang="en-US" dirty="0" smtClean="0"/>
          </a:p>
          <a:p>
            <a:r>
              <a:rPr lang="en-US" dirty="0" smtClean="0"/>
              <a:t>&gt; square </a:t>
            </a:r>
            <a:r>
              <a:rPr lang="en-US" dirty="0"/>
              <a:t>&lt;- </a:t>
            </a:r>
            <a:r>
              <a:rPr lang="en-US" dirty="0" err="1"/>
              <a:t>make.power</a:t>
            </a:r>
            <a:r>
              <a:rPr lang="en-US" dirty="0"/>
              <a:t>(2) </a:t>
            </a:r>
            <a:endParaRPr lang="en-US" dirty="0" smtClean="0"/>
          </a:p>
          <a:p>
            <a:r>
              <a:rPr lang="en-US" dirty="0" smtClean="0"/>
              <a:t>&gt; cube(3</a:t>
            </a:r>
            <a:r>
              <a:rPr lang="en-US" dirty="0"/>
              <a:t>) </a:t>
            </a:r>
            <a:endParaRPr lang="en-US" dirty="0" smtClean="0"/>
          </a:p>
          <a:p>
            <a:r>
              <a:rPr lang="en-US" dirty="0" smtClean="0"/>
              <a:t>[</a:t>
            </a:r>
            <a:r>
              <a:rPr lang="en-US" dirty="0"/>
              <a:t>1] 27 </a:t>
            </a:r>
            <a:endParaRPr lang="en-US" dirty="0" smtClean="0"/>
          </a:p>
          <a:p>
            <a:r>
              <a:rPr lang="en-US" dirty="0" smtClean="0"/>
              <a:t>&gt; square(3</a:t>
            </a:r>
            <a:r>
              <a:rPr lang="en-US" dirty="0"/>
              <a:t>) </a:t>
            </a:r>
            <a:endParaRPr lang="en-US" dirty="0" smtClean="0"/>
          </a:p>
          <a:p>
            <a:r>
              <a:rPr lang="en-US" dirty="0" smtClean="0"/>
              <a:t>[</a:t>
            </a:r>
            <a:r>
              <a:rPr lang="en-US" dirty="0"/>
              <a:t>1] 9 </a:t>
            </a:r>
          </a:p>
        </p:txBody>
      </p:sp>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Lexical Scoping</a:t>
            </a:r>
            <a:endParaRPr lang="en-US" sz="3600" dirty="0"/>
          </a:p>
        </p:txBody>
      </p:sp>
    </p:spTree>
    <p:extLst>
      <p:ext uri="{BB962C8B-B14F-4D97-AF65-F5344CB8AC3E}">
        <p14:creationId xmlns:p14="http://schemas.microsoft.com/office/powerpoint/2010/main" val="3233978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35102"/>
            <a:ext cx="6965576" cy="2862322"/>
          </a:xfrm>
          <a:prstGeom prst="rect">
            <a:avLst/>
          </a:prstGeom>
        </p:spPr>
        <p:txBody>
          <a:bodyPr wrap="square">
            <a:spAutoFit/>
          </a:bodyPr>
          <a:lstStyle/>
          <a:p>
            <a:r>
              <a:rPr lang="en-US" sz="2000" dirty="0"/>
              <a:t>What’s in a function’s environment? </a:t>
            </a:r>
            <a:endParaRPr lang="en-US" sz="2000" dirty="0" smtClean="0"/>
          </a:p>
          <a:p>
            <a:r>
              <a:rPr lang="en-US" sz="2000" dirty="0" smtClean="0"/>
              <a:t>&gt; ls(environment(cube</a:t>
            </a:r>
            <a:r>
              <a:rPr lang="en-US" sz="2000" dirty="0"/>
              <a:t>)) </a:t>
            </a:r>
            <a:endParaRPr lang="en-US" sz="2000" dirty="0" smtClean="0"/>
          </a:p>
          <a:p>
            <a:r>
              <a:rPr lang="en-US" sz="2000" dirty="0" smtClean="0"/>
              <a:t>[</a:t>
            </a:r>
            <a:r>
              <a:rPr lang="en-US" sz="2000" dirty="0"/>
              <a:t>1] "n" "pow" </a:t>
            </a:r>
            <a:endParaRPr lang="en-US" sz="2000" dirty="0" smtClean="0"/>
          </a:p>
          <a:p>
            <a:r>
              <a:rPr lang="en-US" sz="2000" dirty="0" smtClean="0"/>
              <a:t>&gt; get</a:t>
            </a:r>
            <a:r>
              <a:rPr lang="en-US" sz="2000" dirty="0"/>
              <a:t>("n", environment(cube)) </a:t>
            </a:r>
            <a:endParaRPr lang="en-US" sz="2000" dirty="0" smtClean="0"/>
          </a:p>
          <a:p>
            <a:r>
              <a:rPr lang="en-US" sz="2000" dirty="0" smtClean="0"/>
              <a:t>[</a:t>
            </a:r>
            <a:r>
              <a:rPr lang="en-US" sz="2000" dirty="0"/>
              <a:t>1] 3 </a:t>
            </a:r>
            <a:endParaRPr lang="en-US" sz="2000" dirty="0" smtClean="0"/>
          </a:p>
          <a:p>
            <a:r>
              <a:rPr lang="en-US" sz="2000" dirty="0" smtClean="0"/>
              <a:t>&gt; ls(environment(square</a:t>
            </a:r>
            <a:r>
              <a:rPr lang="en-US" sz="2000" dirty="0"/>
              <a:t>)) </a:t>
            </a:r>
            <a:endParaRPr lang="en-US" sz="2000" dirty="0" smtClean="0"/>
          </a:p>
          <a:p>
            <a:r>
              <a:rPr lang="en-US" sz="2000" dirty="0" smtClean="0"/>
              <a:t>[</a:t>
            </a:r>
            <a:r>
              <a:rPr lang="en-US" sz="2000" dirty="0"/>
              <a:t>1] "n" "pow" </a:t>
            </a:r>
            <a:endParaRPr lang="en-US" sz="2000" dirty="0" smtClean="0"/>
          </a:p>
          <a:p>
            <a:r>
              <a:rPr lang="en-US" sz="2000" dirty="0" smtClean="0"/>
              <a:t>&gt; get</a:t>
            </a:r>
            <a:r>
              <a:rPr lang="en-US" sz="2000" dirty="0"/>
              <a:t>("n", environment(square)) </a:t>
            </a:r>
            <a:endParaRPr lang="en-US" sz="2000" dirty="0" smtClean="0"/>
          </a:p>
          <a:p>
            <a:r>
              <a:rPr lang="en-US" sz="2000" dirty="0" smtClean="0"/>
              <a:t>[</a:t>
            </a:r>
            <a:r>
              <a:rPr lang="en-US" sz="2000" dirty="0"/>
              <a:t>1] 2</a:t>
            </a:r>
          </a:p>
        </p:txBody>
      </p:sp>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Exploring a Function Closure</a:t>
            </a:r>
            <a:endParaRPr lang="en-US" sz="3600" dirty="0"/>
          </a:p>
        </p:txBody>
      </p:sp>
    </p:spTree>
    <p:extLst>
      <p:ext uri="{BB962C8B-B14F-4D97-AF65-F5344CB8AC3E}">
        <p14:creationId xmlns:p14="http://schemas.microsoft.com/office/powerpoint/2010/main" val="2260304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11" y="757083"/>
            <a:ext cx="8803342" cy="5078313"/>
          </a:xfrm>
          <a:prstGeom prst="rect">
            <a:avLst/>
          </a:prstGeom>
        </p:spPr>
        <p:txBody>
          <a:bodyPr wrap="square">
            <a:spAutoFit/>
          </a:bodyPr>
          <a:lstStyle/>
          <a:p>
            <a:r>
              <a:rPr lang="en-US" dirty="0"/>
              <a:t>y &lt;- 10 </a:t>
            </a:r>
            <a:endParaRPr lang="en-US" dirty="0" smtClean="0"/>
          </a:p>
          <a:p>
            <a:r>
              <a:rPr lang="en-US" dirty="0" smtClean="0"/>
              <a:t>f </a:t>
            </a:r>
            <a:r>
              <a:rPr lang="en-US" dirty="0"/>
              <a:t>&lt;- function(x) { </a:t>
            </a:r>
            <a:endParaRPr lang="en-US" dirty="0" smtClean="0"/>
          </a:p>
          <a:p>
            <a:r>
              <a:rPr lang="en-US" dirty="0" smtClean="0"/>
              <a:t>y </a:t>
            </a:r>
            <a:r>
              <a:rPr lang="en-US" dirty="0"/>
              <a:t>&lt;- 2 </a:t>
            </a:r>
            <a:endParaRPr lang="en-US" dirty="0" smtClean="0"/>
          </a:p>
          <a:p>
            <a:r>
              <a:rPr lang="en-US" dirty="0" smtClean="0"/>
              <a:t>y^2 </a:t>
            </a:r>
            <a:r>
              <a:rPr lang="en-US" dirty="0"/>
              <a:t>+ g(x) </a:t>
            </a:r>
            <a:endParaRPr lang="en-US" dirty="0" smtClean="0"/>
          </a:p>
          <a:p>
            <a:r>
              <a:rPr lang="en-US" dirty="0" smtClean="0"/>
              <a:t>} </a:t>
            </a:r>
          </a:p>
          <a:p>
            <a:r>
              <a:rPr lang="en-US" dirty="0" smtClean="0"/>
              <a:t>g </a:t>
            </a:r>
            <a:r>
              <a:rPr lang="en-US" dirty="0"/>
              <a:t>&lt;- function(x) { </a:t>
            </a:r>
            <a:endParaRPr lang="en-US" dirty="0" smtClean="0"/>
          </a:p>
          <a:p>
            <a:r>
              <a:rPr lang="en-US" dirty="0" smtClean="0"/>
              <a:t>x </a:t>
            </a:r>
            <a:r>
              <a:rPr lang="en-US" dirty="0"/>
              <a:t>* y </a:t>
            </a:r>
            <a:endParaRPr lang="en-US" dirty="0" smtClean="0"/>
          </a:p>
          <a:p>
            <a:r>
              <a:rPr lang="en-US" dirty="0" smtClean="0"/>
              <a:t>} </a:t>
            </a:r>
          </a:p>
          <a:p>
            <a:r>
              <a:rPr lang="en-US" dirty="0" smtClean="0"/>
              <a:t>What </a:t>
            </a:r>
            <a:r>
              <a:rPr lang="en-US" dirty="0"/>
              <a:t>is the value of </a:t>
            </a:r>
            <a:endParaRPr lang="en-US" dirty="0" smtClean="0"/>
          </a:p>
          <a:p>
            <a:r>
              <a:rPr lang="en-US" dirty="0" smtClean="0"/>
              <a:t>f(3</a:t>
            </a:r>
            <a:r>
              <a:rPr lang="en-US" dirty="0"/>
              <a:t>) </a:t>
            </a:r>
            <a:endParaRPr lang="en-US" dirty="0" smtClean="0"/>
          </a:p>
          <a:p>
            <a:endParaRPr lang="en-US" dirty="0"/>
          </a:p>
          <a:p>
            <a:r>
              <a:rPr lang="en-US" dirty="0"/>
              <a:t>With lexical scoping the value of y in the function g is looked up in the environment in which the function was defined, in this case the global environment, so the value of y is 10. </a:t>
            </a:r>
            <a:endParaRPr lang="en-US" dirty="0" smtClean="0"/>
          </a:p>
          <a:p>
            <a:r>
              <a:rPr lang="en-US" dirty="0" smtClean="0"/>
              <a:t>With </a:t>
            </a:r>
            <a:r>
              <a:rPr lang="en-US" dirty="0"/>
              <a:t>dynamic scoping, the value of y is looked up in the environment from which the function was called (sometimes referred to as the calling environment). </a:t>
            </a:r>
            <a:endParaRPr lang="en-US" dirty="0" smtClean="0"/>
          </a:p>
          <a:p>
            <a:r>
              <a:rPr lang="en-US" dirty="0"/>
              <a:t>	</a:t>
            </a:r>
            <a:r>
              <a:rPr lang="en-US" dirty="0" smtClean="0"/>
              <a:t>In </a:t>
            </a:r>
            <a:r>
              <a:rPr lang="en-US" dirty="0"/>
              <a:t>R the calling environment is known as the parent frame </a:t>
            </a:r>
            <a:endParaRPr lang="en-US" dirty="0" smtClean="0"/>
          </a:p>
          <a:p>
            <a:r>
              <a:rPr lang="en-US" dirty="0" smtClean="0"/>
              <a:t>So </a:t>
            </a:r>
            <a:r>
              <a:rPr lang="en-US" dirty="0"/>
              <a:t>the value of y would be 2. </a:t>
            </a:r>
          </a:p>
          <a:p>
            <a:endParaRPr lang="en-US" dirty="0"/>
          </a:p>
        </p:txBody>
      </p:sp>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Lexical vs. Dynamic Scoping</a:t>
            </a:r>
            <a:endParaRPr lang="en-US" sz="3600" dirty="0"/>
          </a:p>
        </p:txBody>
      </p:sp>
    </p:spTree>
    <p:extLst>
      <p:ext uri="{BB962C8B-B14F-4D97-AF65-F5344CB8AC3E}">
        <p14:creationId xmlns:p14="http://schemas.microsoft.com/office/powerpoint/2010/main" val="1180706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Meet R</a:t>
            </a:r>
            <a:endParaRPr lang="en-US" sz="3600" dirty="0">
              <a:latin typeface="+mn-lt"/>
            </a:endParaRPr>
          </a:p>
        </p:txBody>
      </p:sp>
      <p:sp>
        <p:nvSpPr>
          <p:cNvPr id="4" name="TextBox 3"/>
          <p:cNvSpPr txBox="1"/>
          <p:nvPr/>
        </p:nvSpPr>
        <p:spPr>
          <a:xfrm>
            <a:off x="340659" y="991201"/>
            <a:ext cx="7916238" cy="4093428"/>
          </a:xfrm>
          <a:prstGeom prst="rect">
            <a:avLst/>
          </a:prstGeom>
          <a:noFill/>
        </p:spPr>
        <p:txBody>
          <a:bodyPr wrap="square" rtlCol="0">
            <a:spAutoFit/>
          </a:bodyPr>
          <a:lstStyle/>
          <a:p>
            <a:pPr>
              <a:defRPr/>
            </a:pPr>
            <a:r>
              <a:rPr lang="en-US" sz="2000" dirty="0" smtClean="0">
                <a:cs typeface="Adobe Garamond Pro"/>
              </a:rPr>
              <a:t>The facts:</a:t>
            </a:r>
            <a:endParaRPr lang="en-US" sz="2000" dirty="0">
              <a:cs typeface="Adobe Garamond Pro"/>
            </a:endParaRPr>
          </a:p>
          <a:p>
            <a:pPr marL="800100" lvl="1" indent="-342900">
              <a:buFont typeface="Arial" pitchFamily="34" charset="0"/>
              <a:buChar char="•"/>
              <a:defRPr/>
            </a:pPr>
            <a:r>
              <a:rPr lang="en-US" sz="2000" dirty="0">
                <a:cs typeface="Adobe Garamond Pro"/>
              </a:rPr>
              <a:t>R is a language and environment for statistical computing and </a:t>
            </a:r>
            <a:r>
              <a:rPr lang="en-US" sz="2000" dirty="0" smtClean="0">
                <a:cs typeface="Adobe Garamond Pro"/>
              </a:rPr>
              <a:t>graphics</a:t>
            </a:r>
            <a:endParaRPr lang="en-US" sz="2000" dirty="0">
              <a:cs typeface="Adobe Garamond Pro"/>
            </a:endParaRPr>
          </a:p>
          <a:p>
            <a:pPr marL="800100" lvl="1" indent="-342900">
              <a:buFont typeface="Arial" pitchFamily="34" charset="0"/>
              <a:buChar char="•"/>
              <a:defRPr/>
            </a:pPr>
            <a:r>
              <a:rPr lang="en-US" sz="2000" dirty="0" smtClean="0">
                <a:cs typeface="Adobe Garamond Pro"/>
              </a:rPr>
              <a:t>Freely </a:t>
            </a:r>
            <a:r>
              <a:rPr lang="en-US" sz="2000" dirty="0">
                <a:cs typeface="Adobe Garamond Pro"/>
              </a:rPr>
              <a:t>available and </a:t>
            </a:r>
            <a:r>
              <a:rPr lang="en-US" sz="2000" dirty="0" smtClean="0">
                <a:cs typeface="Adobe Garamond Pro"/>
              </a:rPr>
              <a:t>maintained by volunteers</a:t>
            </a:r>
            <a:endParaRPr lang="en-US" sz="2000" dirty="0">
              <a:cs typeface="Adobe Garamond Pro"/>
            </a:endParaRPr>
          </a:p>
          <a:p>
            <a:pPr marL="800100" lvl="1" indent="-342900">
              <a:buFont typeface="Arial" pitchFamily="34" charset="0"/>
              <a:buChar char="•"/>
              <a:defRPr/>
            </a:pPr>
            <a:r>
              <a:rPr lang="en-US" sz="2000" dirty="0">
                <a:cs typeface="Adobe Garamond Pro"/>
              </a:rPr>
              <a:t>R is </a:t>
            </a:r>
            <a:r>
              <a:rPr lang="en-US" sz="2000" dirty="0" smtClean="0">
                <a:cs typeface="Adobe Garamond Pro"/>
              </a:rPr>
              <a:t>extensible; can </a:t>
            </a:r>
            <a:r>
              <a:rPr lang="en-US" sz="2000" dirty="0">
                <a:cs typeface="Adobe Garamond Pro"/>
              </a:rPr>
              <a:t>be expanded by installing “packages</a:t>
            </a:r>
            <a:r>
              <a:rPr lang="en-US" sz="2000" dirty="0" smtClean="0">
                <a:cs typeface="Adobe Garamond Pro"/>
              </a:rPr>
              <a:t>”</a:t>
            </a:r>
            <a:endParaRPr lang="en-US" sz="2000" dirty="0">
              <a:cs typeface="Adobe Garamond Pro"/>
            </a:endParaRPr>
          </a:p>
          <a:p>
            <a:pPr>
              <a:defRPr/>
            </a:pPr>
            <a:r>
              <a:rPr lang="en-US" sz="2000" dirty="0" smtClean="0">
                <a:cs typeface="Adobe Garamond Pro"/>
              </a:rPr>
              <a:t>How to get it:</a:t>
            </a:r>
            <a:endParaRPr lang="en-US" sz="2000" dirty="0">
              <a:cs typeface="Adobe Garamond Pro"/>
            </a:endParaRPr>
          </a:p>
          <a:p>
            <a:pPr marL="800100" lvl="1" indent="-342900">
              <a:buFont typeface="Arial" pitchFamily="34" charset="0"/>
              <a:buChar char="•"/>
              <a:defRPr/>
            </a:pPr>
            <a:r>
              <a:rPr lang="en-US" sz="2000" dirty="0">
                <a:cs typeface="Adobe Garamond Pro"/>
                <a:hlinkClick r:id="rId3"/>
              </a:rPr>
              <a:t>http://www.r-project.org</a:t>
            </a:r>
            <a:r>
              <a:rPr lang="en-US" sz="2000" dirty="0" smtClean="0">
                <a:cs typeface="Adobe Garamond Pro"/>
                <a:hlinkClick r:id="rId3"/>
              </a:rPr>
              <a:t>/</a:t>
            </a:r>
            <a:r>
              <a:rPr lang="en-US" sz="2000" dirty="0" smtClean="0">
                <a:cs typeface="Adobe Garamond Pro"/>
              </a:rPr>
              <a:t> (or Google “Download R”)</a:t>
            </a:r>
            <a:endParaRPr lang="en-US" sz="2000" dirty="0">
              <a:cs typeface="Adobe Garamond Pro"/>
            </a:endParaRPr>
          </a:p>
          <a:p>
            <a:pPr marL="800100" lvl="1" indent="-342900">
              <a:buFont typeface="Arial" pitchFamily="34" charset="0"/>
              <a:buChar char="•"/>
              <a:defRPr/>
            </a:pPr>
            <a:r>
              <a:rPr lang="en-US" sz="2000" dirty="0" smtClean="0">
                <a:cs typeface="Adobe Garamond Pro"/>
              </a:rPr>
              <a:t>Available for Windows, Mac, Linux</a:t>
            </a:r>
            <a:endParaRPr lang="en-US" sz="2000" dirty="0">
              <a:cs typeface="Adobe Garamond Pro"/>
            </a:endParaRPr>
          </a:p>
          <a:p>
            <a:pPr marL="800100" lvl="1" indent="-342900">
              <a:buFont typeface="Arial" pitchFamily="34" charset="0"/>
              <a:buChar char="•"/>
              <a:defRPr/>
            </a:pPr>
            <a:r>
              <a:rPr lang="en-US" sz="2000" dirty="0" smtClean="0">
                <a:cs typeface="Adobe Garamond Pro"/>
              </a:rPr>
              <a:t>Free to install, no catches</a:t>
            </a:r>
          </a:p>
          <a:p>
            <a:pPr>
              <a:defRPr/>
            </a:pPr>
            <a:r>
              <a:rPr lang="en-US" sz="2000" b="0" i="0" dirty="0" smtClean="0">
                <a:cs typeface="Adobe Garamond Pro"/>
              </a:rPr>
              <a:t>Also highly recommended:</a:t>
            </a:r>
          </a:p>
          <a:p>
            <a:pPr marL="742950" lvl="1" indent="-285750">
              <a:buFont typeface="Arial" pitchFamily="34" charset="0"/>
              <a:buChar char="•"/>
              <a:defRPr/>
            </a:pPr>
            <a:r>
              <a:rPr lang="en-US" sz="2000" b="0" i="0" dirty="0" smtClean="0">
                <a:cs typeface="Adobe Garamond Pro"/>
              </a:rPr>
              <a:t>R Studio: a free IDE for R</a:t>
            </a:r>
          </a:p>
          <a:p>
            <a:pPr marL="742950" lvl="1" indent="-285750">
              <a:buFont typeface="Arial" pitchFamily="34" charset="0"/>
              <a:buChar char="•"/>
              <a:defRPr/>
            </a:pPr>
            <a:r>
              <a:rPr lang="en-US" sz="2000" dirty="0">
                <a:cs typeface="Adobe Garamond Pro"/>
                <a:hlinkClick r:id="rId4"/>
              </a:rPr>
              <a:t>http://www.rstudio.com</a:t>
            </a:r>
            <a:r>
              <a:rPr lang="en-US" sz="2000" dirty="0" smtClean="0">
                <a:cs typeface="Adobe Garamond Pro"/>
                <a:hlinkClick r:id="rId4"/>
              </a:rPr>
              <a:t>/</a:t>
            </a:r>
            <a:r>
              <a:rPr lang="en-US" sz="2000" dirty="0" smtClean="0">
                <a:cs typeface="Adobe Garamond Pro"/>
              </a:rPr>
              <a:t> </a:t>
            </a:r>
          </a:p>
          <a:p>
            <a:pPr marL="742950" lvl="1" indent="-285750">
              <a:buFont typeface="Arial" pitchFamily="34" charset="0"/>
              <a:buChar char="•"/>
              <a:defRPr/>
            </a:pPr>
            <a:r>
              <a:rPr lang="en-US" sz="2000" b="0" i="0" dirty="0" smtClean="0">
                <a:cs typeface="Adobe Garamond Pro"/>
              </a:rPr>
              <a:t>If you install R and R Studio, then you only need to run R Studio</a:t>
            </a:r>
            <a:endParaRPr lang="en-US" sz="2000" b="0" i="0" dirty="0">
              <a:cs typeface="Adobe Garamond Pro"/>
            </a:endParaRPr>
          </a:p>
        </p:txBody>
      </p:sp>
    </p:spTree>
    <p:extLst>
      <p:ext uri="{BB962C8B-B14F-4D97-AF65-F5344CB8AC3E}">
        <p14:creationId xmlns:p14="http://schemas.microsoft.com/office/powerpoint/2010/main" val="23438838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871" y="899210"/>
            <a:ext cx="7978588" cy="4093428"/>
          </a:xfrm>
          <a:prstGeom prst="rect">
            <a:avLst/>
          </a:prstGeom>
        </p:spPr>
        <p:txBody>
          <a:bodyPr wrap="square">
            <a:spAutoFit/>
          </a:bodyPr>
          <a:lstStyle/>
          <a:p>
            <a:r>
              <a:rPr lang="en-US" sz="2000" dirty="0"/>
              <a:t>When a function is defined in the global environment and is subsequently called from the global environment, then the defining environment and the calling environment are the same. This can sometimes give the appearance of dynamic scoping. </a:t>
            </a:r>
            <a:endParaRPr lang="en-US" sz="2000" dirty="0" smtClean="0"/>
          </a:p>
          <a:p>
            <a:r>
              <a:rPr lang="en-US" sz="2000" dirty="0" smtClean="0"/>
              <a:t>&gt; g </a:t>
            </a:r>
            <a:r>
              <a:rPr lang="en-US" sz="2000" dirty="0"/>
              <a:t>&lt;- function(x) { </a:t>
            </a:r>
            <a:endParaRPr lang="en-US" sz="2000" dirty="0" smtClean="0"/>
          </a:p>
          <a:p>
            <a:r>
              <a:rPr lang="en-US" sz="2000" dirty="0" smtClean="0"/>
              <a:t>+ 	a </a:t>
            </a:r>
            <a:r>
              <a:rPr lang="en-US" sz="2000" dirty="0"/>
              <a:t>&lt;- 3 </a:t>
            </a:r>
            <a:endParaRPr lang="en-US" sz="2000" dirty="0" smtClean="0"/>
          </a:p>
          <a:p>
            <a:r>
              <a:rPr lang="en-US" sz="2000" dirty="0" smtClean="0"/>
              <a:t>+ 	x + </a:t>
            </a:r>
            <a:r>
              <a:rPr lang="en-US" sz="2000" dirty="0"/>
              <a:t>a </a:t>
            </a:r>
            <a:r>
              <a:rPr lang="en-US" sz="2000" dirty="0" smtClean="0"/>
              <a:t>+ </a:t>
            </a:r>
            <a:r>
              <a:rPr lang="en-US" sz="2000" dirty="0"/>
              <a:t>y </a:t>
            </a:r>
            <a:endParaRPr lang="en-US" sz="2000" dirty="0" smtClean="0"/>
          </a:p>
          <a:p>
            <a:r>
              <a:rPr lang="en-US" sz="2000" dirty="0" smtClean="0"/>
              <a:t>+ </a:t>
            </a:r>
            <a:r>
              <a:rPr lang="en-US" sz="2000" dirty="0"/>
              <a:t>} </a:t>
            </a:r>
            <a:endParaRPr lang="en-US" sz="2000" dirty="0" smtClean="0"/>
          </a:p>
          <a:p>
            <a:r>
              <a:rPr lang="en-US" sz="2000" dirty="0" smtClean="0"/>
              <a:t>&gt; g(2</a:t>
            </a:r>
            <a:r>
              <a:rPr lang="en-US" sz="2000" dirty="0"/>
              <a:t>) </a:t>
            </a:r>
            <a:endParaRPr lang="en-US" sz="2000" dirty="0" smtClean="0"/>
          </a:p>
          <a:p>
            <a:r>
              <a:rPr lang="en-US" sz="2000" dirty="0" smtClean="0"/>
              <a:t>Error </a:t>
            </a:r>
            <a:r>
              <a:rPr lang="en-US" sz="2000" dirty="0"/>
              <a:t>in g(2) : object "y" not found </a:t>
            </a:r>
            <a:endParaRPr lang="en-US" sz="2000" dirty="0" smtClean="0"/>
          </a:p>
          <a:p>
            <a:r>
              <a:rPr lang="en-US" sz="2000" dirty="0" smtClean="0"/>
              <a:t>&gt; y </a:t>
            </a:r>
            <a:r>
              <a:rPr lang="en-US" sz="2000" dirty="0"/>
              <a:t>&lt;- 3 &gt; </a:t>
            </a:r>
            <a:endParaRPr lang="en-US" sz="2000" dirty="0" smtClean="0"/>
          </a:p>
          <a:p>
            <a:r>
              <a:rPr lang="en-US" sz="2000" dirty="0" smtClean="0"/>
              <a:t>g(2</a:t>
            </a:r>
            <a:r>
              <a:rPr lang="en-US" sz="2000" dirty="0"/>
              <a:t>) </a:t>
            </a:r>
            <a:endParaRPr lang="en-US" sz="2000" dirty="0" smtClean="0"/>
          </a:p>
          <a:p>
            <a:r>
              <a:rPr lang="en-US" sz="2000" dirty="0" smtClean="0"/>
              <a:t>[</a:t>
            </a:r>
            <a:r>
              <a:rPr lang="en-US" sz="2000" dirty="0"/>
              <a:t>1] 8 </a:t>
            </a:r>
          </a:p>
        </p:txBody>
      </p:sp>
      <p:sp>
        <p:nvSpPr>
          <p:cNvPr id="3" name="TextBox 2"/>
          <p:cNvSpPr txBox="1"/>
          <p:nvPr/>
        </p:nvSpPr>
        <p:spPr>
          <a:xfrm>
            <a:off x="0" y="0"/>
            <a:ext cx="9144000" cy="646331"/>
          </a:xfrm>
          <a:prstGeom prst="rect">
            <a:avLst/>
          </a:prstGeom>
          <a:noFill/>
        </p:spPr>
        <p:txBody>
          <a:bodyPr wrap="square" rtlCol="0">
            <a:spAutoFit/>
          </a:bodyPr>
          <a:lstStyle/>
          <a:p>
            <a:r>
              <a:rPr lang="en-US" sz="3600" dirty="0" smtClean="0"/>
              <a:t>Lexical vs. Dynamic Scoping</a:t>
            </a:r>
            <a:endParaRPr lang="en-US" sz="3600" dirty="0"/>
          </a:p>
        </p:txBody>
      </p:sp>
    </p:spTree>
    <p:extLst>
      <p:ext uri="{BB962C8B-B14F-4D97-AF65-F5344CB8AC3E}">
        <p14:creationId xmlns:p14="http://schemas.microsoft.com/office/powerpoint/2010/main" val="2522740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6776" y="3048000"/>
            <a:ext cx="6508377" cy="707886"/>
          </a:xfrm>
          <a:prstGeom prst="rect">
            <a:avLst/>
          </a:prstGeom>
          <a:noFill/>
        </p:spPr>
        <p:txBody>
          <a:bodyPr wrap="square" rtlCol="0">
            <a:spAutoFit/>
          </a:bodyPr>
          <a:lstStyle/>
          <a:p>
            <a:pPr algn="ctr"/>
            <a:r>
              <a:rPr lang="en-US" sz="4000" dirty="0" smtClean="0"/>
              <a:t>Getting and Cleaning Data</a:t>
            </a:r>
            <a:endParaRPr lang="en-US" sz="4000" dirty="0"/>
          </a:p>
        </p:txBody>
      </p:sp>
    </p:spTree>
    <p:extLst>
      <p:ext uri="{BB962C8B-B14F-4D97-AF65-F5344CB8AC3E}">
        <p14:creationId xmlns:p14="http://schemas.microsoft.com/office/powerpoint/2010/main" val="13145963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0EEF4FA7-D54B-4A48-A1CB-D65358E36021}" type="slidenum">
              <a:rPr lang="en-US" altLang="en-US"/>
              <a:pPr/>
              <a:t>52</a:t>
            </a:fld>
            <a:endParaRPr lang="en-US" altLang="en-US"/>
          </a:p>
        </p:txBody>
      </p:sp>
      <p:sp>
        <p:nvSpPr>
          <p:cNvPr id="1491971" name="Rectangle 3"/>
          <p:cNvSpPr>
            <a:spLocks noGrp="1" noChangeArrowheads="1"/>
          </p:cNvSpPr>
          <p:nvPr>
            <p:ph type="body" idx="4294967295"/>
          </p:nvPr>
        </p:nvSpPr>
        <p:spPr>
          <a:xfrm>
            <a:off x="181536" y="1196787"/>
            <a:ext cx="8458200" cy="3464859"/>
          </a:xfrm>
        </p:spPr>
        <p:txBody>
          <a:bodyPr>
            <a:noAutofit/>
          </a:bodyPr>
          <a:lstStyle/>
          <a:p>
            <a:pPr marL="0" lvl="2" indent="0">
              <a:buFont typeface="Wingdings" panose="05000000000000000000" pitchFamily="2" charset="2"/>
              <a:buNone/>
            </a:pPr>
            <a:r>
              <a:rPr lang="en-US" altLang="en-US" sz="1400" dirty="0"/>
              <a:t>length(object) # number of elements or components</a:t>
            </a:r>
          </a:p>
          <a:p>
            <a:pPr marL="0" lvl="2" indent="0">
              <a:buFont typeface="Wingdings" panose="05000000000000000000" pitchFamily="2" charset="2"/>
              <a:buNone/>
            </a:pPr>
            <a:r>
              <a:rPr lang="en-US" altLang="en-US" sz="1400" dirty="0" err="1"/>
              <a:t>str</a:t>
            </a:r>
            <a:r>
              <a:rPr lang="en-US" altLang="en-US" sz="1400" dirty="0"/>
              <a:t>(object)    # structure of an object </a:t>
            </a:r>
          </a:p>
          <a:p>
            <a:pPr marL="0" lvl="2" indent="0">
              <a:buFont typeface="Wingdings" panose="05000000000000000000" pitchFamily="2" charset="2"/>
              <a:buNone/>
            </a:pPr>
            <a:r>
              <a:rPr lang="en-US" altLang="en-US" sz="1400" dirty="0"/>
              <a:t>class(object)  # class or type of an object</a:t>
            </a:r>
          </a:p>
          <a:p>
            <a:pPr marL="0" lvl="2" indent="0">
              <a:buFont typeface="Wingdings" panose="05000000000000000000" pitchFamily="2" charset="2"/>
              <a:buNone/>
            </a:pPr>
            <a:r>
              <a:rPr lang="en-US" altLang="en-US" sz="1400" dirty="0"/>
              <a:t>names(object)  # names</a:t>
            </a:r>
          </a:p>
          <a:p>
            <a:pPr marL="0" lvl="2" indent="0">
              <a:buFont typeface="Wingdings" panose="05000000000000000000" pitchFamily="2" charset="2"/>
              <a:buNone/>
            </a:pPr>
            <a:r>
              <a:rPr lang="en-US" altLang="en-US" sz="1400" dirty="0"/>
              <a:t>c(</a:t>
            </a:r>
            <a:r>
              <a:rPr lang="en-US" altLang="en-US" sz="1400" dirty="0" err="1"/>
              <a:t>object,object</a:t>
            </a:r>
            <a:r>
              <a:rPr lang="en-US" altLang="en-US" sz="1400" dirty="0"/>
              <a:t>,...)  # combine objects into a vector</a:t>
            </a:r>
          </a:p>
          <a:p>
            <a:pPr marL="0" lvl="2" indent="0">
              <a:buFont typeface="Wingdings" panose="05000000000000000000" pitchFamily="2" charset="2"/>
              <a:buNone/>
            </a:pPr>
            <a:r>
              <a:rPr lang="en-US" altLang="en-US" sz="1400" dirty="0" err="1"/>
              <a:t>cbind</a:t>
            </a:r>
            <a:r>
              <a:rPr lang="en-US" altLang="en-US" sz="1400" dirty="0"/>
              <a:t>(object, object, ...) # combine objects as columns </a:t>
            </a:r>
          </a:p>
          <a:p>
            <a:pPr marL="0" lvl="2" indent="0">
              <a:buFont typeface="Wingdings" panose="05000000000000000000" pitchFamily="2" charset="2"/>
              <a:buNone/>
            </a:pPr>
            <a:r>
              <a:rPr lang="en-US" altLang="en-US" sz="1400" dirty="0" err="1"/>
              <a:t>rbind</a:t>
            </a:r>
            <a:r>
              <a:rPr lang="en-US" altLang="en-US" sz="1400" dirty="0"/>
              <a:t>(object, object, ...) # combine objects as rows </a:t>
            </a:r>
          </a:p>
          <a:p>
            <a:pPr marL="0" lvl="2" indent="0">
              <a:buFont typeface="Wingdings" panose="05000000000000000000" pitchFamily="2" charset="2"/>
              <a:buNone/>
            </a:pPr>
            <a:r>
              <a:rPr lang="en-US" altLang="en-US" sz="1400" dirty="0"/>
              <a:t>ls()       # list current objects</a:t>
            </a:r>
          </a:p>
          <a:p>
            <a:pPr marL="0" lvl="2" indent="0">
              <a:buFont typeface="Wingdings" panose="05000000000000000000" pitchFamily="2" charset="2"/>
              <a:buNone/>
            </a:pPr>
            <a:r>
              <a:rPr lang="en-US" altLang="en-US" sz="1400" dirty="0" err="1"/>
              <a:t>rm</a:t>
            </a:r>
            <a:r>
              <a:rPr lang="en-US" altLang="en-US" sz="1400" dirty="0"/>
              <a:t>(object) # delete an object</a:t>
            </a:r>
          </a:p>
          <a:p>
            <a:pPr marL="0" lvl="2" indent="0">
              <a:buFont typeface="Wingdings" panose="05000000000000000000" pitchFamily="2" charset="2"/>
              <a:buNone/>
            </a:pPr>
            <a:r>
              <a:rPr lang="en-US" altLang="en-US" sz="1400" dirty="0" err="1"/>
              <a:t>newobject</a:t>
            </a:r>
            <a:r>
              <a:rPr lang="en-US" altLang="en-US" sz="1400" dirty="0"/>
              <a:t> &lt;- edit(object) # edit copy and save a</a:t>
            </a:r>
          </a:p>
          <a:p>
            <a:pPr marL="0" lvl="2" indent="0">
              <a:buFont typeface="Wingdings" panose="05000000000000000000" pitchFamily="2" charset="2"/>
              <a:buNone/>
            </a:pPr>
            <a:r>
              <a:rPr lang="en-US" altLang="en-US" sz="1400" dirty="0" err="1"/>
              <a:t>newobject</a:t>
            </a:r>
            <a:r>
              <a:rPr lang="en-US" altLang="en-US" sz="1400" dirty="0"/>
              <a:t> </a:t>
            </a:r>
          </a:p>
          <a:p>
            <a:pPr marL="0" lvl="2" indent="0">
              <a:buFont typeface="Wingdings" panose="05000000000000000000" pitchFamily="2" charset="2"/>
              <a:buNone/>
            </a:pPr>
            <a:r>
              <a:rPr lang="en-US" altLang="en-US" sz="1400" dirty="0"/>
              <a:t>fix(object)               # edit in place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Useful Functions</a:t>
            </a:r>
            <a:endParaRPr lang="en-US" sz="3600" dirty="0">
              <a:latin typeface="+mn-lt"/>
            </a:endParaRPr>
          </a:p>
        </p:txBody>
      </p:sp>
    </p:spTree>
    <p:extLst>
      <p:ext uri="{BB962C8B-B14F-4D97-AF65-F5344CB8AC3E}">
        <p14:creationId xmlns:p14="http://schemas.microsoft.com/office/powerpoint/2010/main" val="3946636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2426D07C-0411-4492-B7B5-DDA58DB3F674}" type="slidenum">
              <a:rPr lang="en-US" altLang="en-US"/>
              <a:pPr/>
              <a:t>53</a:t>
            </a:fld>
            <a:endParaRPr lang="en-US" altLang="en-US"/>
          </a:p>
        </p:txBody>
      </p:sp>
      <p:sp>
        <p:nvSpPr>
          <p:cNvPr id="1494019" name="Rectangle 3"/>
          <p:cNvSpPr>
            <a:spLocks noGrp="1" noChangeArrowheads="1"/>
          </p:cNvSpPr>
          <p:nvPr>
            <p:ph type="body" idx="4294967295"/>
          </p:nvPr>
        </p:nvSpPr>
        <p:spPr>
          <a:xfrm>
            <a:off x="138953" y="1232647"/>
            <a:ext cx="8458200" cy="2895600"/>
          </a:xfrm>
        </p:spPr>
        <p:txBody>
          <a:bodyPr>
            <a:normAutofit/>
          </a:bodyPr>
          <a:lstStyle/>
          <a:p>
            <a:pPr marL="0" lvl="2" indent="0">
              <a:buFont typeface="Wingdings" panose="05000000000000000000" pitchFamily="2" charset="2"/>
              <a:buNone/>
            </a:pPr>
            <a:r>
              <a:rPr lang="en-US" altLang="en-US" sz="2000" dirty="0"/>
              <a:t>Importing data into </a:t>
            </a:r>
            <a:r>
              <a:rPr lang="en-US" altLang="en-US" sz="2000" b="1" dirty="0"/>
              <a:t>R</a:t>
            </a:r>
            <a:r>
              <a:rPr lang="en-US" altLang="en-US" sz="2000" dirty="0"/>
              <a:t> is fairly simple. </a:t>
            </a:r>
          </a:p>
          <a:p>
            <a:pPr marL="0" lvl="2" indent="0">
              <a:buFont typeface="Wingdings" panose="05000000000000000000" pitchFamily="2" charset="2"/>
              <a:buNone/>
            </a:pPr>
            <a:r>
              <a:rPr lang="en-US" altLang="en-US" sz="2000" dirty="0"/>
              <a:t>For Stata and </a:t>
            </a:r>
            <a:r>
              <a:rPr lang="en-US" altLang="en-US" sz="2000" dirty="0" err="1"/>
              <a:t>Systat</a:t>
            </a:r>
            <a:r>
              <a:rPr lang="en-US" altLang="en-US" sz="2000" dirty="0"/>
              <a:t>, use the </a:t>
            </a:r>
            <a:r>
              <a:rPr lang="en-US" altLang="en-US" sz="2000" b="1" dirty="0"/>
              <a:t>foreign </a:t>
            </a:r>
            <a:r>
              <a:rPr lang="en-US" altLang="en-US" sz="2000" dirty="0"/>
              <a:t>package.</a:t>
            </a:r>
          </a:p>
          <a:p>
            <a:pPr marL="0" lvl="2" indent="0">
              <a:buFont typeface="Wingdings" panose="05000000000000000000" pitchFamily="2" charset="2"/>
              <a:buNone/>
            </a:pPr>
            <a:r>
              <a:rPr lang="en-US" altLang="en-US" sz="2000" dirty="0" smtClean="0"/>
              <a:t>For </a:t>
            </a:r>
            <a:r>
              <a:rPr lang="en-US" altLang="en-US" sz="2000" dirty="0"/>
              <a:t>SPSS and SAS I would recommend </a:t>
            </a:r>
            <a:r>
              <a:rPr lang="en-US" altLang="en-US" sz="2000" dirty="0" smtClean="0"/>
              <a:t>the </a:t>
            </a:r>
            <a:r>
              <a:rPr lang="en-US" altLang="en-US" sz="2000" dirty="0" err="1" smtClean="0"/>
              <a:t>Hmisc</a:t>
            </a:r>
            <a:r>
              <a:rPr lang="en-US" altLang="en-US" sz="2000" dirty="0" smtClean="0"/>
              <a:t> </a:t>
            </a:r>
            <a:r>
              <a:rPr lang="en-US" altLang="en-US" sz="2000" dirty="0"/>
              <a:t>package for ease and functionality. </a:t>
            </a:r>
          </a:p>
          <a:p>
            <a:pPr marL="0" lvl="2" indent="0">
              <a:buFont typeface="Wingdings" panose="05000000000000000000" pitchFamily="2" charset="2"/>
              <a:buNone/>
            </a:pPr>
            <a:r>
              <a:rPr lang="en-US" altLang="en-US" sz="2000" dirty="0"/>
              <a:t>See the </a:t>
            </a:r>
            <a:r>
              <a:rPr lang="en-US" altLang="en-US" sz="2000" b="1" dirty="0"/>
              <a:t>Quick-R </a:t>
            </a:r>
            <a:r>
              <a:rPr lang="en-US" altLang="en-US" sz="2000" dirty="0"/>
              <a:t>section </a:t>
            </a:r>
            <a:r>
              <a:rPr lang="en-US" altLang="en-US" sz="2000" dirty="0" smtClean="0"/>
              <a:t>on packages, </a:t>
            </a:r>
            <a:r>
              <a:rPr lang="en-US" altLang="en-US" sz="2000" dirty="0"/>
              <a:t>for information on obtaining and installing the these packages. </a:t>
            </a:r>
          </a:p>
          <a:p>
            <a:pPr marL="0" lvl="2" indent="0">
              <a:buFont typeface="Wingdings" panose="05000000000000000000" pitchFamily="2" charset="2"/>
              <a:buNone/>
            </a:pPr>
            <a:r>
              <a:rPr lang="en-US" altLang="en-US" sz="2000" dirty="0"/>
              <a:t>Example of importing data </a:t>
            </a:r>
            <a:r>
              <a:rPr lang="en-US" altLang="en-US" sz="2000" dirty="0" smtClean="0"/>
              <a:t>follows. </a:t>
            </a:r>
            <a:endParaRPr lang="en-US" altLang="en-US" sz="2000"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Importing Data</a:t>
            </a:r>
            <a:endParaRPr lang="en-US" sz="3600" dirty="0">
              <a:latin typeface="+mn-lt"/>
            </a:endParaRPr>
          </a:p>
        </p:txBody>
      </p:sp>
    </p:spTree>
    <p:extLst>
      <p:ext uri="{BB962C8B-B14F-4D97-AF65-F5344CB8AC3E}">
        <p14:creationId xmlns:p14="http://schemas.microsoft.com/office/powerpoint/2010/main" val="11101441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33A6B9C4-43BC-4452-A282-71FE54C9A35D}" type="slidenum">
              <a:rPr lang="en-US" altLang="en-US"/>
              <a:pPr/>
              <a:t>54</a:t>
            </a:fld>
            <a:endParaRPr lang="en-US" altLang="en-US"/>
          </a:p>
        </p:txBody>
      </p:sp>
      <p:sp>
        <p:nvSpPr>
          <p:cNvPr id="1496067" name="Rectangle 3"/>
          <p:cNvSpPr>
            <a:spLocks noGrp="1" noChangeArrowheads="1"/>
          </p:cNvSpPr>
          <p:nvPr>
            <p:ph type="body" idx="4294967295"/>
          </p:nvPr>
        </p:nvSpPr>
        <p:spPr>
          <a:xfrm>
            <a:off x="237565" y="1143000"/>
            <a:ext cx="8458200" cy="2895600"/>
          </a:xfrm>
        </p:spPr>
        <p:txBody>
          <a:bodyPr>
            <a:normAutofit/>
          </a:bodyPr>
          <a:lstStyle/>
          <a:p>
            <a:pPr marL="0" lvl="2" indent="0">
              <a:buFont typeface="Wingdings" panose="05000000000000000000" pitchFamily="2" charset="2"/>
              <a:buNone/>
            </a:pPr>
            <a:r>
              <a:rPr lang="en-US" altLang="en-US" sz="2000" dirty="0"/>
              <a:t># first row contains variable names, comma is separator </a:t>
            </a:r>
          </a:p>
          <a:p>
            <a:pPr marL="0" lvl="2" indent="0">
              <a:buFont typeface="Wingdings" panose="05000000000000000000" pitchFamily="2" charset="2"/>
              <a:buNone/>
            </a:pPr>
            <a:r>
              <a:rPr lang="en-US" altLang="en-US" sz="2000" dirty="0"/>
              <a:t># assign the variable </a:t>
            </a:r>
            <a:r>
              <a:rPr lang="en-US" altLang="en-US" sz="2000" i="1" dirty="0"/>
              <a:t>id</a:t>
            </a:r>
            <a:r>
              <a:rPr lang="en-US" altLang="en-US" sz="2000" dirty="0"/>
              <a:t> to row names</a:t>
            </a:r>
          </a:p>
          <a:p>
            <a:pPr marL="0" lvl="2" indent="0">
              <a:buFont typeface="Wingdings" panose="05000000000000000000" pitchFamily="2" charset="2"/>
              <a:buNone/>
            </a:pPr>
            <a:r>
              <a:rPr lang="en-US" altLang="en-US" sz="2000" dirty="0"/>
              <a:t># note the / instead of \ on </a:t>
            </a:r>
            <a:r>
              <a:rPr lang="en-US" altLang="en-US" sz="2000" dirty="0" err="1"/>
              <a:t>mswindows</a:t>
            </a:r>
            <a:r>
              <a:rPr lang="en-US" altLang="en-US" sz="2000" dirty="0"/>
              <a:t> systems </a:t>
            </a:r>
            <a:br>
              <a:rPr lang="en-US" altLang="en-US" sz="2000" dirty="0"/>
            </a:br>
            <a:r>
              <a:rPr lang="en-US" altLang="en-US" sz="2000" dirty="0"/>
              <a:t/>
            </a:r>
            <a:br>
              <a:rPr lang="en-US" altLang="en-US" sz="2000" dirty="0"/>
            </a:br>
            <a:r>
              <a:rPr lang="en-US" altLang="en-US" sz="2000" dirty="0" err="1"/>
              <a:t>mydata</a:t>
            </a:r>
            <a:r>
              <a:rPr lang="en-US" altLang="en-US" sz="2000" dirty="0"/>
              <a:t> &lt;- </a:t>
            </a:r>
            <a:r>
              <a:rPr lang="en-US" altLang="en-US" sz="2000" dirty="0" err="1"/>
              <a:t>read.table</a:t>
            </a:r>
            <a:r>
              <a:rPr lang="en-US" altLang="en-US" sz="2000" dirty="0"/>
              <a:t>("c:/mydata.csv", header=TRUE, </a:t>
            </a:r>
            <a:r>
              <a:rPr lang="en-US" altLang="en-US" sz="2000" dirty="0" err="1"/>
              <a:t>sep</a:t>
            </a:r>
            <a:r>
              <a:rPr lang="en-US" altLang="en-US" sz="2000" dirty="0"/>
              <a:t>=",", </a:t>
            </a:r>
            <a:r>
              <a:rPr lang="en-US" altLang="en-US" sz="2000" dirty="0" err="1"/>
              <a:t>row.names</a:t>
            </a:r>
            <a:r>
              <a:rPr lang="en-US" altLang="en-US" sz="2000" dirty="0"/>
              <a:t>="id")</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From a comma delimited text file</a:t>
            </a:r>
            <a:endParaRPr lang="en-US" sz="3600" dirty="0">
              <a:latin typeface="+mn-lt"/>
            </a:endParaRPr>
          </a:p>
        </p:txBody>
      </p:sp>
    </p:spTree>
    <p:extLst>
      <p:ext uri="{BB962C8B-B14F-4D97-AF65-F5344CB8AC3E}">
        <p14:creationId xmlns:p14="http://schemas.microsoft.com/office/powerpoint/2010/main" val="1445085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E3BA08F1-15AA-48B5-BCCA-84755070257E}" type="slidenum">
              <a:rPr lang="en-US" altLang="en-US"/>
              <a:pPr/>
              <a:t>55</a:t>
            </a:fld>
            <a:endParaRPr lang="en-US" altLang="en-US"/>
          </a:p>
        </p:txBody>
      </p:sp>
      <p:sp>
        <p:nvSpPr>
          <p:cNvPr id="1498115" name="Rectangle 3"/>
          <p:cNvSpPr>
            <a:spLocks noGrp="1" noChangeArrowheads="1"/>
          </p:cNvSpPr>
          <p:nvPr>
            <p:ph type="body" idx="4294967295"/>
          </p:nvPr>
        </p:nvSpPr>
        <p:spPr>
          <a:xfrm>
            <a:off x="129988" y="954741"/>
            <a:ext cx="8458200" cy="3662082"/>
          </a:xfrm>
        </p:spPr>
        <p:txBody>
          <a:bodyPr>
            <a:noAutofit/>
          </a:bodyPr>
          <a:lstStyle/>
          <a:p>
            <a:pPr marL="0" lvl="2" indent="0">
              <a:buFont typeface="Wingdings" panose="05000000000000000000" pitchFamily="2" charset="2"/>
              <a:buNone/>
            </a:pPr>
            <a:r>
              <a:rPr lang="en-US" altLang="en-US" sz="2000" dirty="0"/>
              <a:t>The best way to read an Excel file is to export it to a comma delimited file and import it using the method above.</a:t>
            </a:r>
          </a:p>
          <a:p>
            <a:pPr marL="0" lvl="2" indent="0">
              <a:buFont typeface="Wingdings" panose="05000000000000000000" pitchFamily="2" charset="2"/>
              <a:buNone/>
            </a:pPr>
            <a:r>
              <a:rPr lang="en-US" altLang="en-US" sz="2000" dirty="0"/>
              <a:t> </a:t>
            </a:r>
            <a:endParaRPr lang="en-US" altLang="en-US" sz="2000" dirty="0" smtClean="0"/>
          </a:p>
          <a:p>
            <a:pPr marL="0" lvl="2" indent="0">
              <a:buFont typeface="Wingdings" panose="05000000000000000000" pitchFamily="2" charset="2"/>
              <a:buNone/>
            </a:pPr>
            <a:r>
              <a:rPr lang="en-US" altLang="en-US" sz="2000" dirty="0" smtClean="0"/>
              <a:t>On </a:t>
            </a:r>
            <a:r>
              <a:rPr lang="en-US" altLang="en-US" sz="2000" dirty="0"/>
              <a:t>windows systems you can use the </a:t>
            </a:r>
            <a:r>
              <a:rPr lang="en-US" altLang="en-US" sz="2000" b="1" dirty="0"/>
              <a:t>RODBC</a:t>
            </a:r>
            <a:r>
              <a:rPr lang="en-US" altLang="en-US" sz="2000" dirty="0"/>
              <a:t> package to access Excel files. The first row should contain variable/column names. </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first row contains variable names</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we will read in </a:t>
            </a:r>
            <a:r>
              <a:rPr lang="en-US" altLang="en-US" sz="2000" dirty="0" err="1"/>
              <a:t>workSheet</a:t>
            </a:r>
            <a:r>
              <a:rPr lang="en-US" altLang="en-US" sz="2000" dirty="0"/>
              <a:t> </a:t>
            </a:r>
            <a:r>
              <a:rPr lang="en-US" altLang="en-US" sz="2000" i="1" dirty="0" err="1"/>
              <a:t>mysheet</a:t>
            </a:r>
            <a:r>
              <a:rPr lang="en-US" altLang="en-US" sz="2000" dirty="0"/>
              <a:t/>
            </a:r>
            <a:br>
              <a:rPr lang="en-US" altLang="en-US" sz="2000" dirty="0"/>
            </a:br>
            <a:endParaRPr lang="en-US" altLang="en-US" sz="2000" dirty="0" smtClean="0"/>
          </a:p>
          <a:p>
            <a:pPr marL="0" lvl="2" indent="0">
              <a:buFont typeface="Wingdings" panose="05000000000000000000" pitchFamily="2" charset="2"/>
              <a:buNone/>
            </a:pPr>
            <a:r>
              <a:rPr lang="en-US" altLang="en-US" sz="2000" dirty="0" smtClean="0"/>
              <a:t>library(RODBC</a:t>
            </a:r>
            <a:r>
              <a:rPr lang="en-US" altLang="en-US" sz="2000" dirty="0"/>
              <a:t>)</a:t>
            </a:r>
            <a:br>
              <a:rPr lang="en-US" altLang="en-US" sz="2000" dirty="0"/>
            </a:br>
            <a:r>
              <a:rPr lang="en-US" altLang="en-US" sz="2000" dirty="0"/>
              <a:t>channel &lt;- </a:t>
            </a:r>
            <a:r>
              <a:rPr lang="en-US" altLang="en-US" sz="2000" dirty="0" err="1"/>
              <a:t>odbcConnectExcel</a:t>
            </a:r>
            <a:r>
              <a:rPr lang="en-US" altLang="en-US" sz="2000" dirty="0"/>
              <a:t>("c:/myexel.xls")</a:t>
            </a:r>
            <a:br>
              <a:rPr lang="en-US" altLang="en-US" sz="2000" dirty="0"/>
            </a:br>
            <a:r>
              <a:rPr lang="en-US" altLang="en-US" sz="2000" dirty="0" err="1"/>
              <a:t>mydata</a:t>
            </a:r>
            <a:r>
              <a:rPr lang="en-US" altLang="en-US" sz="2000" dirty="0"/>
              <a:t> &lt;- </a:t>
            </a:r>
            <a:r>
              <a:rPr lang="en-US" altLang="en-US" sz="2000" dirty="0" err="1"/>
              <a:t>sqlFetch</a:t>
            </a:r>
            <a:r>
              <a:rPr lang="en-US" altLang="en-US" sz="2000" dirty="0"/>
              <a:t>(channel, "</a:t>
            </a:r>
            <a:r>
              <a:rPr lang="en-US" altLang="en-US" sz="2000" dirty="0" err="1"/>
              <a:t>mysheet</a:t>
            </a:r>
            <a:r>
              <a:rPr lang="en-US" altLang="en-US" sz="2000" dirty="0"/>
              <a:t>")</a:t>
            </a:r>
            <a:br>
              <a:rPr lang="en-US" altLang="en-US" sz="2000" dirty="0"/>
            </a:br>
            <a:r>
              <a:rPr lang="en-US" altLang="en-US" sz="2000" dirty="0" err="1"/>
              <a:t>odbcClose</a:t>
            </a:r>
            <a:r>
              <a:rPr lang="en-US" altLang="en-US" sz="2000" dirty="0"/>
              <a:t>(channel)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From Excel</a:t>
            </a:r>
            <a:endParaRPr lang="en-US" sz="3600" dirty="0">
              <a:latin typeface="+mn-lt"/>
            </a:endParaRPr>
          </a:p>
        </p:txBody>
      </p:sp>
    </p:spTree>
    <p:extLst>
      <p:ext uri="{BB962C8B-B14F-4D97-AF65-F5344CB8AC3E}">
        <p14:creationId xmlns:p14="http://schemas.microsoft.com/office/powerpoint/2010/main" val="1117985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16F2D119-0C0D-4680-AE94-AF434741DAA8}" type="slidenum">
              <a:rPr lang="en-US" altLang="en-US"/>
              <a:pPr/>
              <a:t>56</a:t>
            </a:fld>
            <a:endParaRPr lang="en-US" altLang="en-US"/>
          </a:p>
        </p:txBody>
      </p:sp>
      <p:sp>
        <p:nvSpPr>
          <p:cNvPr id="1502211" name="Rectangle 3"/>
          <p:cNvSpPr>
            <a:spLocks noGrp="1" noChangeArrowheads="1"/>
          </p:cNvSpPr>
          <p:nvPr>
            <p:ph type="body" idx="4294967295"/>
          </p:nvPr>
        </p:nvSpPr>
        <p:spPr>
          <a:xfrm>
            <a:off x="237564" y="1299883"/>
            <a:ext cx="8458200" cy="2895600"/>
          </a:xfrm>
        </p:spPr>
        <p:txBody>
          <a:bodyPr>
            <a:normAutofit lnSpcReduction="10000"/>
          </a:bodyPr>
          <a:lstStyle/>
          <a:p>
            <a:pPr marL="0" lvl="2" indent="0">
              <a:buFont typeface="Wingdings" panose="05000000000000000000" pitchFamily="2" charset="2"/>
              <a:buNone/>
            </a:pPr>
            <a:r>
              <a:rPr lang="en-US" altLang="en-US" dirty="0"/>
              <a:t>Usually you will obtain a </a:t>
            </a:r>
            <a:r>
              <a:rPr lang="en-US" altLang="en-US" dirty="0" err="1"/>
              <a:t>dataframe</a:t>
            </a:r>
            <a:r>
              <a:rPr lang="en-US" altLang="en-US" dirty="0"/>
              <a:t> by importing it from </a:t>
            </a:r>
            <a:r>
              <a:rPr lang="en-US" altLang="en-US" b="1" dirty="0"/>
              <a:t>SAS</a:t>
            </a:r>
            <a:r>
              <a:rPr lang="en-US" altLang="en-US" dirty="0"/>
              <a:t>, </a:t>
            </a:r>
            <a:r>
              <a:rPr lang="en-US" altLang="en-US" b="1" dirty="0"/>
              <a:t>SPSS</a:t>
            </a:r>
            <a:r>
              <a:rPr lang="en-US" altLang="en-US" dirty="0"/>
              <a:t>, </a:t>
            </a:r>
            <a:r>
              <a:rPr lang="en-US" altLang="en-US" b="1" dirty="0"/>
              <a:t>Excel</a:t>
            </a:r>
            <a:r>
              <a:rPr lang="en-US" altLang="en-US" dirty="0"/>
              <a:t>, </a:t>
            </a:r>
            <a:r>
              <a:rPr lang="en-US" altLang="en-US" b="1" dirty="0"/>
              <a:t>Stata</a:t>
            </a:r>
            <a:r>
              <a:rPr lang="en-US" altLang="en-US" dirty="0"/>
              <a:t>, a database, or an ASCII file. To create it interactively, you can do something like the following. </a:t>
            </a:r>
          </a:p>
          <a:p>
            <a:pPr marL="0" lvl="2" indent="0">
              <a:buFont typeface="Wingdings" panose="05000000000000000000" pitchFamily="2" charset="2"/>
              <a:buNone/>
            </a:pPr>
            <a:r>
              <a:rPr lang="en-US" altLang="en-US" dirty="0"/>
              <a:t># create a </a:t>
            </a:r>
            <a:r>
              <a:rPr lang="en-US" altLang="en-US" dirty="0" err="1"/>
              <a:t>dataframe</a:t>
            </a:r>
            <a:r>
              <a:rPr lang="en-US" altLang="en-US" dirty="0"/>
              <a:t> from scratch </a:t>
            </a:r>
            <a:br>
              <a:rPr lang="en-US" altLang="en-US" dirty="0"/>
            </a:br>
            <a:r>
              <a:rPr lang="en-US" altLang="en-US" dirty="0"/>
              <a:t>age &lt;- c(25, 30, 56)</a:t>
            </a:r>
            <a:br>
              <a:rPr lang="en-US" altLang="en-US" dirty="0"/>
            </a:br>
            <a:r>
              <a:rPr lang="en-US" altLang="en-US" dirty="0"/>
              <a:t>gender &lt;- c("male", "female", "male")</a:t>
            </a:r>
            <a:br>
              <a:rPr lang="en-US" altLang="en-US" dirty="0"/>
            </a:br>
            <a:r>
              <a:rPr lang="en-US" altLang="en-US" dirty="0"/>
              <a:t>weight &lt;- c(160, 110, 220) </a:t>
            </a:r>
            <a:br>
              <a:rPr lang="en-US" altLang="en-US" dirty="0"/>
            </a:br>
            <a:r>
              <a:rPr lang="en-US" altLang="en-US" dirty="0" err="1"/>
              <a:t>mydata</a:t>
            </a:r>
            <a:r>
              <a:rPr lang="en-US" altLang="en-US" dirty="0"/>
              <a:t> &lt;- </a:t>
            </a:r>
            <a:r>
              <a:rPr lang="en-US" altLang="en-US" dirty="0" err="1"/>
              <a:t>data.frame</a:t>
            </a:r>
            <a:r>
              <a:rPr lang="en-US" altLang="en-US" dirty="0"/>
              <a:t>(</a:t>
            </a:r>
            <a:r>
              <a:rPr lang="en-US" altLang="en-US" dirty="0" err="1"/>
              <a:t>age,gender,weight</a:t>
            </a:r>
            <a:r>
              <a:rPr lang="en-US" altLang="en-US" dirty="0"/>
              <a:t>)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Keyboard Input</a:t>
            </a:r>
            <a:endParaRPr lang="en-US" sz="3600" dirty="0">
              <a:latin typeface="+mn-lt"/>
            </a:endParaRPr>
          </a:p>
        </p:txBody>
      </p:sp>
    </p:spTree>
    <p:extLst>
      <p:ext uri="{BB962C8B-B14F-4D97-AF65-F5344CB8AC3E}">
        <p14:creationId xmlns:p14="http://schemas.microsoft.com/office/powerpoint/2010/main" val="7204642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C61EEE69-6525-49AA-A825-BDA03578D77A}" type="slidenum">
              <a:rPr lang="en-US" altLang="en-US"/>
              <a:pPr/>
              <a:t>57</a:t>
            </a:fld>
            <a:endParaRPr lang="en-US" altLang="en-US"/>
          </a:p>
        </p:txBody>
      </p:sp>
      <p:sp>
        <p:nvSpPr>
          <p:cNvPr id="1504259" name="Rectangle 3"/>
          <p:cNvSpPr>
            <a:spLocks noGrp="1" noChangeArrowheads="1"/>
          </p:cNvSpPr>
          <p:nvPr>
            <p:ph type="body" idx="4294967295"/>
          </p:nvPr>
        </p:nvSpPr>
        <p:spPr>
          <a:xfrm>
            <a:off x="156882" y="1084729"/>
            <a:ext cx="8458200" cy="3827930"/>
          </a:xfrm>
        </p:spPr>
        <p:txBody>
          <a:bodyPr>
            <a:normAutofit fontScale="70000" lnSpcReduction="20000"/>
          </a:bodyPr>
          <a:lstStyle/>
          <a:p>
            <a:pPr marL="0" lvl="2" indent="0">
              <a:buFont typeface="Wingdings" panose="05000000000000000000" pitchFamily="2" charset="2"/>
              <a:buNone/>
            </a:pPr>
            <a:r>
              <a:rPr lang="en-US" altLang="en-US" sz="2600" dirty="0"/>
              <a:t>You can also use </a:t>
            </a:r>
            <a:r>
              <a:rPr lang="en-US" altLang="en-US" sz="2600" b="1" dirty="0"/>
              <a:t>R</a:t>
            </a:r>
            <a:r>
              <a:rPr lang="en-US" altLang="en-US" sz="2600" dirty="0"/>
              <a:t>'s built in spreadsheet to enter the data interactively, as in the following example. </a:t>
            </a:r>
          </a:p>
          <a:p>
            <a:pPr marL="0" lvl="2" indent="0">
              <a:buFont typeface="Wingdings" panose="05000000000000000000" pitchFamily="2" charset="2"/>
              <a:buNone/>
            </a:pPr>
            <a:endParaRPr lang="en-US" altLang="en-US" sz="2600" dirty="0" smtClean="0"/>
          </a:p>
          <a:p>
            <a:pPr marL="0" lvl="2" indent="0">
              <a:buFont typeface="Wingdings" panose="05000000000000000000" pitchFamily="2" charset="2"/>
              <a:buNone/>
            </a:pPr>
            <a:r>
              <a:rPr lang="en-US" altLang="en-US" sz="2600" dirty="0" smtClean="0"/>
              <a:t># </a:t>
            </a:r>
            <a:r>
              <a:rPr lang="en-US" altLang="en-US" sz="2600" dirty="0"/>
              <a:t>enter data using editor </a:t>
            </a:r>
            <a:br>
              <a:rPr lang="en-US" altLang="en-US" sz="2600" dirty="0"/>
            </a:br>
            <a:endParaRPr lang="en-US" altLang="en-US" sz="2600" dirty="0" smtClean="0"/>
          </a:p>
          <a:p>
            <a:pPr marL="0" lvl="2" indent="0">
              <a:buFont typeface="Wingdings" panose="05000000000000000000" pitchFamily="2" charset="2"/>
              <a:buNone/>
            </a:pPr>
            <a:r>
              <a:rPr lang="en-US" altLang="en-US" sz="2600" dirty="0" err="1" smtClean="0"/>
              <a:t>mydata</a:t>
            </a:r>
            <a:r>
              <a:rPr lang="en-US" altLang="en-US" sz="2600" dirty="0" smtClean="0"/>
              <a:t> </a:t>
            </a:r>
            <a:r>
              <a:rPr lang="en-US" altLang="en-US" sz="2600" dirty="0"/>
              <a:t>&lt;- </a:t>
            </a:r>
            <a:r>
              <a:rPr lang="en-US" altLang="en-US" sz="2600" dirty="0" err="1"/>
              <a:t>data.frame</a:t>
            </a:r>
            <a:r>
              <a:rPr lang="en-US" altLang="en-US" sz="2600" dirty="0"/>
              <a:t>(age=numeric(0), gender=character(0), weight=numeric(0))</a:t>
            </a:r>
            <a:br>
              <a:rPr lang="en-US" altLang="en-US" sz="2600" dirty="0"/>
            </a:br>
            <a:r>
              <a:rPr lang="en-US" altLang="en-US" sz="2600" dirty="0" err="1"/>
              <a:t>mydata</a:t>
            </a:r>
            <a:r>
              <a:rPr lang="en-US" altLang="en-US" sz="2600" dirty="0"/>
              <a:t> &lt;- edit(</a:t>
            </a:r>
            <a:r>
              <a:rPr lang="en-US" altLang="en-US" sz="2600" dirty="0" err="1"/>
              <a:t>mydata</a:t>
            </a:r>
            <a:r>
              <a:rPr lang="en-US" altLang="en-US" sz="2600" dirty="0"/>
              <a:t>)</a:t>
            </a:r>
            <a:br>
              <a:rPr lang="en-US" altLang="en-US" sz="2600" dirty="0"/>
            </a:br>
            <a:endParaRPr lang="en-US" altLang="en-US" sz="2600" dirty="0" smtClean="0"/>
          </a:p>
          <a:p>
            <a:pPr marL="0" lvl="2" indent="0">
              <a:buFont typeface="Wingdings" panose="05000000000000000000" pitchFamily="2" charset="2"/>
              <a:buNone/>
            </a:pPr>
            <a:r>
              <a:rPr lang="en-US" altLang="en-US" sz="2600" dirty="0" smtClean="0"/>
              <a:t># </a:t>
            </a:r>
            <a:r>
              <a:rPr lang="en-US" altLang="en-US" sz="2600" dirty="0"/>
              <a:t>note that without the assignment in the line above, </a:t>
            </a:r>
            <a:br>
              <a:rPr lang="en-US" altLang="en-US" sz="2600" dirty="0"/>
            </a:br>
            <a:endParaRPr lang="en-US" altLang="en-US" sz="2600" dirty="0" smtClean="0"/>
          </a:p>
          <a:p>
            <a:pPr marL="0" lvl="2" indent="0">
              <a:buFont typeface="Wingdings" panose="05000000000000000000" pitchFamily="2" charset="2"/>
              <a:buNone/>
            </a:pPr>
            <a:r>
              <a:rPr lang="en-US" altLang="en-US" sz="2600" dirty="0" smtClean="0"/>
              <a:t># </a:t>
            </a:r>
            <a:r>
              <a:rPr lang="en-US" altLang="en-US" sz="2600" dirty="0"/>
              <a:t>the edits are not saved! </a:t>
            </a:r>
            <a:r>
              <a:rPr lang="en-US" altLang="en-US" dirty="0"/>
              <a:t/>
            </a:r>
            <a:br>
              <a:rPr lang="en-US" altLang="en-US" dirty="0"/>
            </a:br>
            <a:endParaRPr lang="en-US" altLang="en-US" dirty="0"/>
          </a:p>
          <a:p>
            <a:pPr marL="1219200" lvl="2" indent="-304800">
              <a:buFont typeface="Wingdings" panose="05000000000000000000" pitchFamily="2" charset="2"/>
              <a:buNone/>
            </a:pPr>
            <a:r>
              <a:rPr lang="en-US" altLang="en-US" dirty="0"/>
              <a:t>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Keyboard Input</a:t>
            </a:r>
            <a:endParaRPr lang="en-US" sz="3600" dirty="0">
              <a:latin typeface="+mn-lt"/>
            </a:endParaRPr>
          </a:p>
        </p:txBody>
      </p:sp>
    </p:spTree>
    <p:extLst>
      <p:ext uri="{BB962C8B-B14F-4D97-AF65-F5344CB8AC3E}">
        <p14:creationId xmlns:p14="http://schemas.microsoft.com/office/powerpoint/2010/main" val="28866527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B34FCF48-82C2-4B71-AE56-4D435C3938EB}" type="slidenum">
              <a:rPr lang="en-US" altLang="en-US"/>
              <a:pPr/>
              <a:t>58</a:t>
            </a:fld>
            <a:endParaRPr lang="en-US" altLang="en-US"/>
          </a:p>
        </p:txBody>
      </p:sp>
      <p:sp>
        <p:nvSpPr>
          <p:cNvPr id="1506307" name="Rectangle 3"/>
          <p:cNvSpPr>
            <a:spLocks noGrp="1" noChangeArrowheads="1"/>
          </p:cNvSpPr>
          <p:nvPr>
            <p:ph type="body" idx="4294967295"/>
          </p:nvPr>
        </p:nvSpPr>
        <p:spPr>
          <a:xfrm>
            <a:off x="174813" y="1021976"/>
            <a:ext cx="8458200" cy="2895600"/>
          </a:xfrm>
        </p:spPr>
        <p:txBody>
          <a:bodyPr/>
          <a:lstStyle/>
          <a:p>
            <a:pPr marL="0" lvl="2" indent="0">
              <a:buFont typeface="Wingdings" panose="05000000000000000000" pitchFamily="2" charset="2"/>
              <a:buNone/>
            </a:pPr>
            <a:r>
              <a:rPr lang="en-US" altLang="en-US" dirty="0" smtClean="0"/>
              <a:t>There are numerous methods for exporting </a:t>
            </a:r>
            <a:r>
              <a:rPr lang="en-US" altLang="en-US" b="1" dirty="0" smtClean="0"/>
              <a:t>R</a:t>
            </a:r>
            <a:r>
              <a:rPr lang="en-US" altLang="en-US" dirty="0" smtClean="0"/>
              <a:t> objects into other formats . </a:t>
            </a:r>
          </a:p>
          <a:p>
            <a:pPr marL="0" lvl="2" indent="0">
              <a:buFont typeface="Wingdings" panose="05000000000000000000" pitchFamily="2" charset="2"/>
              <a:buNone/>
            </a:pPr>
            <a:r>
              <a:rPr lang="en-US" altLang="en-US" dirty="0" smtClean="0"/>
              <a:t>For SPSS, SAS and Stata. you will need to load the </a:t>
            </a:r>
            <a:r>
              <a:rPr lang="en-US" altLang="en-US" b="1" dirty="0" smtClean="0"/>
              <a:t>foreign</a:t>
            </a:r>
            <a:r>
              <a:rPr lang="en-US" altLang="en-US" dirty="0" smtClean="0"/>
              <a:t> packages. For Excel, you will need the </a:t>
            </a:r>
            <a:r>
              <a:rPr lang="en-US" altLang="en-US" dirty="0" err="1" smtClean="0"/>
              <a:t>xlsReadWrite</a:t>
            </a:r>
            <a:r>
              <a:rPr lang="en-US" altLang="en-US" dirty="0" smtClean="0"/>
              <a:t> package. </a:t>
            </a:r>
            <a:endParaRPr lang="en-US" altLang="en-US" b="1" dirty="0" smtClean="0"/>
          </a:p>
          <a:p>
            <a:pPr marL="1219200" lvl="2" indent="-304800">
              <a:buFont typeface="Wingdings" panose="05000000000000000000" pitchFamily="2" charset="2"/>
              <a:buNone/>
            </a:pPr>
            <a:endParaRPr lang="en-US" altLang="en-US" b="1"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Exporting Data</a:t>
            </a:r>
            <a:endParaRPr lang="en-US" sz="3600" dirty="0">
              <a:latin typeface="+mn-lt"/>
            </a:endParaRPr>
          </a:p>
        </p:txBody>
      </p:sp>
    </p:spTree>
    <p:extLst>
      <p:ext uri="{BB962C8B-B14F-4D97-AF65-F5344CB8AC3E}">
        <p14:creationId xmlns:p14="http://schemas.microsoft.com/office/powerpoint/2010/main" val="34482409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6256DCDD-1F5D-44DF-94A1-40AFED0CCDBF}" type="slidenum">
              <a:rPr lang="en-US" altLang="en-US"/>
              <a:pPr/>
              <a:t>59</a:t>
            </a:fld>
            <a:endParaRPr lang="en-US" altLang="en-US"/>
          </a:p>
        </p:txBody>
      </p:sp>
      <p:sp>
        <p:nvSpPr>
          <p:cNvPr id="1508355" name="Rectangle 3"/>
          <p:cNvSpPr>
            <a:spLocks noGrp="1" noChangeArrowheads="1"/>
          </p:cNvSpPr>
          <p:nvPr>
            <p:ph type="body" idx="4294967295"/>
          </p:nvPr>
        </p:nvSpPr>
        <p:spPr>
          <a:xfrm>
            <a:off x="165847" y="1080247"/>
            <a:ext cx="8458200" cy="3823448"/>
          </a:xfrm>
        </p:spPr>
        <p:txBody>
          <a:bodyPr>
            <a:noAutofit/>
          </a:bodyPr>
          <a:lstStyle/>
          <a:p>
            <a:pPr marL="0" lvl="2" indent="0">
              <a:buFont typeface="Wingdings" panose="05000000000000000000" pitchFamily="2" charset="2"/>
              <a:buNone/>
            </a:pPr>
            <a:r>
              <a:rPr lang="en-US" altLang="en-US" sz="2000" b="1" dirty="0"/>
              <a:t>To A Tab Delimited Text File</a:t>
            </a:r>
          </a:p>
          <a:p>
            <a:pPr marL="0" lvl="2" indent="0">
              <a:buFont typeface="Wingdings" panose="05000000000000000000" pitchFamily="2" charset="2"/>
              <a:buNone/>
            </a:pPr>
            <a:r>
              <a:rPr lang="en-US" altLang="en-US" sz="2000" dirty="0" err="1"/>
              <a:t>write.table</a:t>
            </a:r>
            <a:r>
              <a:rPr lang="en-US" altLang="en-US" sz="2000" dirty="0"/>
              <a:t>(</a:t>
            </a:r>
            <a:r>
              <a:rPr lang="en-US" altLang="en-US" sz="2000" dirty="0" err="1"/>
              <a:t>mydata</a:t>
            </a:r>
            <a:r>
              <a:rPr lang="en-US" altLang="en-US" sz="2000" dirty="0"/>
              <a:t>, "c:/mydata.txt", </a:t>
            </a:r>
            <a:r>
              <a:rPr lang="en-US" altLang="en-US" sz="2000" dirty="0" err="1"/>
              <a:t>sep</a:t>
            </a:r>
            <a:r>
              <a:rPr lang="en-US" altLang="en-US" sz="2000" dirty="0"/>
              <a:t>="\t") </a:t>
            </a:r>
            <a:endParaRPr lang="en-US" altLang="en-US" sz="2000" b="1" dirty="0"/>
          </a:p>
          <a:p>
            <a:pPr marL="0" lvl="2" indent="0">
              <a:buFont typeface="Wingdings" panose="05000000000000000000" pitchFamily="2" charset="2"/>
              <a:buNone/>
            </a:pPr>
            <a:endParaRPr lang="en-US" altLang="en-US" sz="2000" b="1" dirty="0" smtClean="0"/>
          </a:p>
          <a:p>
            <a:pPr marL="0" lvl="2" indent="0">
              <a:buFont typeface="Wingdings" panose="05000000000000000000" pitchFamily="2" charset="2"/>
              <a:buNone/>
            </a:pPr>
            <a:r>
              <a:rPr lang="en-US" altLang="en-US" sz="2000" b="1" dirty="0" smtClean="0"/>
              <a:t>To </a:t>
            </a:r>
            <a:r>
              <a:rPr lang="en-US" altLang="en-US" sz="2000" b="1" dirty="0"/>
              <a:t>an Excel Spreadsheet </a:t>
            </a:r>
          </a:p>
          <a:p>
            <a:pPr marL="0" lvl="2" indent="0">
              <a:buFont typeface="Wingdings" panose="05000000000000000000" pitchFamily="2" charset="2"/>
              <a:buNone/>
            </a:pPr>
            <a:r>
              <a:rPr lang="en-US" altLang="en-US" sz="2000" dirty="0"/>
              <a:t>library(</a:t>
            </a:r>
            <a:r>
              <a:rPr lang="en-US" altLang="en-US" sz="2000" dirty="0" err="1"/>
              <a:t>xlsReadWrite</a:t>
            </a:r>
            <a:r>
              <a:rPr lang="en-US" altLang="en-US" sz="2000" dirty="0"/>
              <a:t>)</a:t>
            </a:r>
            <a:br>
              <a:rPr lang="en-US" altLang="en-US" sz="2000" dirty="0"/>
            </a:br>
            <a:r>
              <a:rPr lang="en-US" altLang="en-US" sz="2000" dirty="0"/>
              <a:t>write.xls(</a:t>
            </a:r>
            <a:r>
              <a:rPr lang="en-US" altLang="en-US" sz="2000" dirty="0" err="1"/>
              <a:t>mydata</a:t>
            </a:r>
            <a:r>
              <a:rPr lang="en-US" altLang="en-US" sz="2000" dirty="0"/>
              <a:t>, "c:/mydata.xls") </a:t>
            </a:r>
            <a:endParaRPr lang="en-US" altLang="en-US" sz="2000" b="1" dirty="0"/>
          </a:p>
          <a:p>
            <a:pPr marL="0" lvl="2" indent="0">
              <a:buFont typeface="Wingdings" panose="05000000000000000000" pitchFamily="2" charset="2"/>
              <a:buNone/>
            </a:pPr>
            <a:endParaRPr lang="en-US" altLang="en-US" sz="2000" b="1" dirty="0" smtClean="0"/>
          </a:p>
          <a:p>
            <a:pPr marL="0" lvl="2" indent="0">
              <a:buFont typeface="Wingdings" panose="05000000000000000000" pitchFamily="2" charset="2"/>
              <a:buNone/>
            </a:pPr>
            <a:r>
              <a:rPr lang="en-US" altLang="en-US" sz="2000" b="1" dirty="0" smtClean="0"/>
              <a:t>To </a:t>
            </a:r>
            <a:r>
              <a:rPr lang="en-US" altLang="en-US" sz="2000" b="1" dirty="0"/>
              <a:t>SAS</a:t>
            </a:r>
          </a:p>
          <a:p>
            <a:pPr marL="0" lvl="2" indent="0">
              <a:buFont typeface="Wingdings" panose="05000000000000000000" pitchFamily="2" charset="2"/>
              <a:buNone/>
            </a:pPr>
            <a:r>
              <a:rPr lang="en-US" altLang="en-US" sz="2000" dirty="0"/>
              <a:t>library(foreign)</a:t>
            </a:r>
            <a:br>
              <a:rPr lang="en-US" altLang="en-US" sz="2000" dirty="0"/>
            </a:br>
            <a:r>
              <a:rPr lang="en-US" altLang="en-US" sz="2000" dirty="0" err="1"/>
              <a:t>write.foreign</a:t>
            </a:r>
            <a:r>
              <a:rPr lang="en-US" altLang="en-US" sz="2000" dirty="0"/>
              <a:t>(</a:t>
            </a:r>
            <a:r>
              <a:rPr lang="en-US" altLang="en-US" sz="2000" dirty="0" err="1"/>
              <a:t>mydata</a:t>
            </a:r>
            <a:r>
              <a:rPr lang="en-US" altLang="en-US" sz="2000" dirty="0"/>
              <a:t>, "c:/mydata.txt", "c:/mydata.sas",   package="SAS") </a:t>
            </a:r>
            <a:endParaRPr lang="en-US" altLang="en-US" sz="2000" b="1"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Exporting Data</a:t>
            </a:r>
            <a:endParaRPr lang="en-US" sz="3600" dirty="0">
              <a:latin typeface="+mn-lt"/>
            </a:endParaRPr>
          </a:p>
        </p:txBody>
      </p:sp>
    </p:spTree>
    <p:extLst>
      <p:ext uri="{BB962C8B-B14F-4D97-AF65-F5344CB8AC3E}">
        <p14:creationId xmlns:p14="http://schemas.microsoft.com/office/powerpoint/2010/main" val="313766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835" y="1027061"/>
            <a:ext cx="7751852" cy="4370427"/>
          </a:xfrm>
          <a:prstGeom prst="rect">
            <a:avLst/>
          </a:prstGeom>
          <a:noFill/>
        </p:spPr>
        <p:txBody>
          <a:bodyPr wrap="square" rtlCol="0">
            <a:spAutoFit/>
          </a:bodyPr>
          <a:lstStyle/>
          <a:p>
            <a:pPr marL="285750" indent="-285750">
              <a:buFont typeface="Arial" pitchFamily="34" charset="0"/>
              <a:buChar char="•"/>
              <a:defRPr/>
            </a:pPr>
            <a:r>
              <a:rPr lang="en-US" sz="2000" dirty="0" smtClean="0">
                <a:cs typeface="Adobe Garamond Pro"/>
              </a:rPr>
              <a:t>R is command-line driven (very little point-and-click)</a:t>
            </a:r>
          </a:p>
          <a:p>
            <a:pPr marL="285750" indent="-285750">
              <a:buFont typeface="Arial" pitchFamily="34" charset="0"/>
              <a:buChar char="•"/>
              <a:defRPr/>
            </a:pPr>
            <a:r>
              <a:rPr lang="en-US" sz="2000" dirty="0" smtClean="0">
                <a:cs typeface="Adobe Garamond Pro"/>
              </a:rPr>
              <a:t>You use “functions” to work with data</a:t>
            </a:r>
          </a:p>
          <a:p>
            <a:pPr marL="285750" indent="-285750">
              <a:buFont typeface="Arial" pitchFamily="34" charset="0"/>
              <a:buChar char="•"/>
              <a:defRPr/>
            </a:pPr>
            <a:r>
              <a:rPr lang="en-US" sz="2000" dirty="0" smtClean="0">
                <a:cs typeface="Adobe Garamond Pro"/>
              </a:rPr>
              <a:t>Most analyses require writing a script, which is sourced into the R console</a:t>
            </a:r>
          </a:p>
          <a:p>
            <a:pPr marL="285750" indent="-285750">
              <a:buFont typeface="Arial" pitchFamily="34" charset="0"/>
              <a:buChar char="•"/>
              <a:defRPr/>
            </a:pPr>
            <a:r>
              <a:rPr lang="en-US" sz="2000" dirty="0" smtClean="0">
                <a:cs typeface="Adobe Garamond Pro"/>
              </a:rPr>
              <a:t>R Studio makes this process easier</a:t>
            </a:r>
          </a:p>
          <a:p>
            <a:pPr marL="285750" indent="-285750">
              <a:buFont typeface="Arial" pitchFamily="34" charset="0"/>
              <a:buChar char="•"/>
              <a:defRPr/>
            </a:pPr>
            <a:endParaRPr lang="en-US" sz="2000" dirty="0">
              <a:cs typeface="Adobe Garamond Pro"/>
            </a:endParaRPr>
          </a:p>
          <a:p>
            <a:pPr>
              <a:defRPr/>
            </a:pPr>
            <a:r>
              <a:rPr lang="en-US" sz="2000" dirty="0" smtClean="0">
                <a:cs typeface="Adobe Garamond Pro"/>
              </a:rPr>
              <a:t>What’s so special about R?</a:t>
            </a:r>
          </a:p>
          <a:p>
            <a:pPr marL="742950" lvl="1" indent="-285750">
              <a:buFont typeface="Arial" pitchFamily="34" charset="0"/>
              <a:buChar char="•"/>
              <a:defRPr/>
            </a:pPr>
            <a:r>
              <a:rPr lang="en-US" sz="2000" dirty="0" smtClean="0">
                <a:cs typeface="Adobe Garamond Pro"/>
              </a:rPr>
              <a:t>Free</a:t>
            </a:r>
          </a:p>
          <a:p>
            <a:pPr marL="742950" lvl="1" indent="-285750">
              <a:buFont typeface="Arial" pitchFamily="34" charset="0"/>
              <a:buChar char="•"/>
              <a:defRPr/>
            </a:pPr>
            <a:r>
              <a:rPr lang="en-US" sz="2000" dirty="0" smtClean="0">
                <a:cs typeface="Adobe Garamond Pro"/>
              </a:rPr>
              <a:t>Over 4000 packages that add functionality (about 25 come with R)</a:t>
            </a:r>
          </a:p>
          <a:p>
            <a:pPr marL="742950" lvl="1" indent="-285750">
              <a:buFont typeface="Arial" pitchFamily="34" charset="0"/>
              <a:buChar char="•"/>
              <a:defRPr/>
            </a:pPr>
            <a:r>
              <a:rPr lang="en-US" sz="2000" dirty="0" smtClean="0">
                <a:cs typeface="Adobe Garamond Pro"/>
              </a:rPr>
              <a:t>Produces nice print-ready graphics</a:t>
            </a:r>
          </a:p>
          <a:p>
            <a:pPr marL="742950" lvl="1" indent="-285750">
              <a:buFont typeface="Arial" pitchFamily="34" charset="0"/>
              <a:buChar char="•"/>
              <a:defRPr/>
            </a:pPr>
            <a:r>
              <a:rPr lang="en-US" sz="2000" dirty="0">
                <a:cs typeface="Adobe Garamond Pro"/>
              </a:rPr>
              <a:t>Open-source (you can see how it does what it does</a:t>
            </a:r>
            <a:r>
              <a:rPr lang="en-US" sz="2000" dirty="0" smtClean="0">
                <a:cs typeface="Adobe Garamond Pro"/>
              </a:rPr>
              <a:t>)</a:t>
            </a:r>
          </a:p>
          <a:p>
            <a:pPr marL="742950" lvl="1" indent="-285750">
              <a:buFont typeface="Arial" pitchFamily="34" charset="0"/>
              <a:buChar char="•"/>
              <a:defRPr/>
            </a:pPr>
            <a:r>
              <a:rPr lang="en-US" sz="2000" dirty="0">
                <a:cs typeface="Adobe Garamond Pro"/>
              </a:rPr>
              <a:t>Easy to install and </a:t>
            </a:r>
            <a:r>
              <a:rPr lang="en-US" sz="2000" dirty="0" smtClean="0">
                <a:cs typeface="Adobe Garamond Pro"/>
              </a:rPr>
              <a:t>non-invasive</a:t>
            </a:r>
          </a:p>
          <a:p>
            <a:pPr>
              <a:defRPr/>
            </a:pPr>
            <a:endParaRPr lang="en-US" b="0" i="0" dirty="0">
              <a:latin typeface="Adobe Garamond Pro"/>
              <a:cs typeface="Adobe Garamond Pro"/>
            </a:endParaRPr>
          </a:p>
        </p:txBody>
      </p:sp>
      <p:sp>
        <p:nvSpPr>
          <p:cNvPr id="6"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Use R</a:t>
            </a:r>
            <a:endParaRPr lang="en-US" sz="3600" dirty="0">
              <a:latin typeface="+mn-lt"/>
            </a:endParaRPr>
          </a:p>
        </p:txBody>
      </p:sp>
    </p:spTree>
    <p:extLst>
      <p:ext uri="{BB962C8B-B14F-4D97-AF65-F5344CB8AC3E}">
        <p14:creationId xmlns:p14="http://schemas.microsoft.com/office/powerpoint/2010/main" val="41867810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561E15FA-58C2-41EC-9F14-B8CADE3F2EE5}" type="slidenum">
              <a:rPr lang="en-US" altLang="en-US"/>
              <a:pPr/>
              <a:t>60</a:t>
            </a:fld>
            <a:endParaRPr lang="en-US" altLang="en-US"/>
          </a:p>
        </p:txBody>
      </p:sp>
      <p:sp>
        <p:nvSpPr>
          <p:cNvPr id="1510403" name="Rectangle 3"/>
          <p:cNvSpPr>
            <a:spLocks noGrp="1" noChangeArrowheads="1"/>
          </p:cNvSpPr>
          <p:nvPr>
            <p:ph type="body" idx="4294967295"/>
          </p:nvPr>
        </p:nvSpPr>
        <p:spPr>
          <a:xfrm>
            <a:off x="244287" y="815788"/>
            <a:ext cx="8657665" cy="5540561"/>
          </a:xfrm>
        </p:spPr>
        <p:txBody>
          <a:bodyPr>
            <a:noAutofit/>
          </a:bodyPr>
          <a:lstStyle/>
          <a:p>
            <a:pPr marL="0" lvl="2" indent="0">
              <a:buFont typeface="Wingdings" panose="05000000000000000000" pitchFamily="2" charset="2"/>
              <a:buNone/>
            </a:pPr>
            <a:r>
              <a:rPr lang="en-US" altLang="en-US" sz="2000" b="1" dirty="0"/>
              <a:t>There are a number of functions for listing the contents of an object or dataset. </a:t>
            </a:r>
            <a:endParaRPr lang="en-US" altLang="en-US" sz="2000" dirty="0"/>
          </a:p>
          <a:p>
            <a:pPr marL="0" lvl="2" indent="0">
              <a:buFont typeface="Wingdings" panose="05000000000000000000" pitchFamily="2" charset="2"/>
              <a:buNone/>
            </a:pPr>
            <a:r>
              <a:rPr lang="en-US" altLang="en-US" sz="2000" dirty="0"/>
              <a:t># list objects in the working environment</a:t>
            </a:r>
            <a:br>
              <a:rPr lang="en-US" altLang="en-US" sz="2000" dirty="0"/>
            </a:br>
            <a:r>
              <a:rPr lang="en-US" altLang="en-US" sz="2000" dirty="0"/>
              <a:t>ls() </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list the variables in </a:t>
            </a:r>
            <a:r>
              <a:rPr lang="en-US" altLang="en-US" sz="2000" dirty="0" err="1"/>
              <a:t>mydata</a:t>
            </a:r>
            <a:r>
              <a:rPr lang="en-US" altLang="en-US" sz="2000" dirty="0"/>
              <a:t/>
            </a:r>
            <a:br>
              <a:rPr lang="en-US" altLang="en-US" sz="2000" dirty="0"/>
            </a:br>
            <a:r>
              <a:rPr lang="en-US" altLang="en-US" sz="2000" dirty="0"/>
              <a:t>names(</a:t>
            </a:r>
            <a:r>
              <a:rPr lang="en-US" altLang="en-US" sz="2000" dirty="0" err="1"/>
              <a:t>mydata</a:t>
            </a:r>
            <a:r>
              <a:rPr lang="en-US" altLang="en-US" sz="2000" dirty="0"/>
              <a:t>)</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list the structure of </a:t>
            </a:r>
            <a:r>
              <a:rPr lang="en-US" altLang="en-US" sz="2000" dirty="0" err="1"/>
              <a:t>mydata</a:t>
            </a:r>
            <a:r>
              <a:rPr lang="en-US" altLang="en-US" sz="2000" dirty="0"/>
              <a:t/>
            </a:r>
            <a:br>
              <a:rPr lang="en-US" altLang="en-US" sz="2000" dirty="0"/>
            </a:br>
            <a:r>
              <a:rPr lang="en-US" altLang="en-US" sz="2000" dirty="0" err="1"/>
              <a:t>str</a:t>
            </a:r>
            <a:r>
              <a:rPr lang="en-US" altLang="en-US" sz="2000" dirty="0"/>
              <a:t>(</a:t>
            </a:r>
            <a:r>
              <a:rPr lang="en-US" altLang="en-US" sz="2000" dirty="0" err="1"/>
              <a:t>mydata</a:t>
            </a:r>
            <a:r>
              <a:rPr lang="en-US" altLang="en-US" sz="2000" dirty="0"/>
              <a:t>) </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list levels of factor v1 in </a:t>
            </a:r>
            <a:r>
              <a:rPr lang="en-US" altLang="en-US" sz="2000" dirty="0" err="1"/>
              <a:t>mydata</a:t>
            </a:r>
            <a:r>
              <a:rPr lang="en-US" altLang="en-US" sz="2000" dirty="0"/>
              <a:t/>
            </a:r>
            <a:br>
              <a:rPr lang="en-US" altLang="en-US" sz="2000" dirty="0"/>
            </a:br>
            <a:r>
              <a:rPr lang="en-US" altLang="en-US" sz="2000" dirty="0"/>
              <a:t>levels(mydata$v1)</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dimensions of an object</a:t>
            </a:r>
            <a:br>
              <a:rPr lang="en-US" altLang="en-US" sz="2000" dirty="0"/>
            </a:br>
            <a:r>
              <a:rPr lang="en-US" altLang="en-US" sz="2000" dirty="0"/>
              <a:t>dim(object)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Viewing Data</a:t>
            </a:r>
            <a:endParaRPr lang="en-US" sz="3600" dirty="0">
              <a:latin typeface="+mn-lt"/>
            </a:endParaRPr>
          </a:p>
        </p:txBody>
      </p:sp>
    </p:spTree>
    <p:extLst>
      <p:ext uri="{BB962C8B-B14F-4D97-AF65-F5344CB8AC3E}">
        <p14:creationId xmlns:p14="http://schemas.microsoft.com/office/powerpoint/2010/main" val="28456067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208DEDA3-FB95-42D9-9FFF-2CDB88555CB6}" type="slidenum">
              <a:rPr lang="en-US" altLang="en-US"/>
              <a:pPr/>
              <a:t>61</a:t>
            </a:fld>
            <a:endParaRPr lang="en-US" altLang="en-US"/>
          </a:p>
        </p:txBody>
      </p:sp>
      <p:sp>
        <p:nvSpPr>
          <p:cNvPr id="1512451" name="Rectangle 3"/>
          <p:cNvSpPr>
            <a:spLocks noGrp="1" noChangeArrowheads="1"/>
          </p:cNvSpPr>
          <p:nvPr>
            <p:ph type="body" idx="4294967295"/>
          </p:nvPr>
        </p:nvSpPr>
        <p:spPr>
          <a:xfrm>
            <a:off x="235324" y="1035424"/>
            <a:ext cx="8458200" cy="4710952"/>
          </a:xfrm>
        </p:spPr>
        <p:txBody>
          <a:bodyPr>
            <a:noAutofit/>
          </a:bodyPr>
          <a:lstStyle/>
          <a:p>
            <a:pPr marL="0" lvl="2" indent="0">
              <a:buFont typeface="Wingdings" panose="05000000000000000000" pitchFamily="2" charset="2"/>
              <a:buNone/>
            </a:pPr>
            <a:r>
              <a:rPr lang="en-US" altLang="en-US" sz="2000" b="1" dirty="0"/>
              <a:t>There are a number of functions for listing the contents of an object or dataset. </a:t>
            </a:r>
            <a:endParaRPr lang="en-US" altLang="en-US" sz="2000" dirty="0"/>
          </a:p>
          <a:p>
            <a:pPr marL="0" lvl="2" indent="0">
              <a:buFont typeface="Wingdings" panose="05000000000000000000" pitchFamily="2" charset="2"/>
              <a:buNone/>
            </a:pPr>
            <a:r>
              <a:rPr lang="en-US" altLang="en-US" sz="2000" dirty="0"/>
              <a:t># class of an object (numeric, matrix, </a:t>
            </a:r>
            <a:r>
              <a:rPr lang="en-US" altLang="en-US" sz="2000" dirty="0" err="1"/>
              <a:t>dataframe</a:t>
            </a:r>
            <a:r>
              <a:rPr lang="en-US" altLang="en-US" sz="2000" dirty="0"/>
              <a:t>, </a:t>
            </a:r>
            <a:r>
              <a:rPr lang="en-US" altLang="en-US" sz="2000" dirty="0" err="1"/>
              <a:t>etc</a:t>
            </a:r>
            <a:r>
              <a:rPr lang="en-US" altLang="en-US" sz="2000" dirty="0"/>
              <a:t>)</a:t>
            </a:r>
            <a:br>
              <a:rPr lang="en-US" altLang="en-US" sz="2000" dirty="0"/>
            </a:br>
            <a:r>
              <a:rPr lang="en-US" altLang="en-US" sz="2000" dirty="0"/>
              <a:t>class(object)</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print </a:t>
            </a:r>
            <a:r>
              <a:rPr lang="en-US" altLang="en-US" sz="2000" dirty="0" err="1"/>
              <a:t>mydata</a:t>
            </a:r>
            <a:r>
              <a:rPr lang="en-US" altLang="en-US" sz="2000" dirty="0"/>
              <a:t> </a:t>
            </a:r>
            <a:br>
              <a:rPr lang="en-US" altLang="en-US" sz="2000" dirty="0"/>
            </a:br>
            <a:r>
              <a:rPr lang="en-US" altLang="en-US" sz="2000" dirty="0" err="1"/>
              <a:t>mydata</a:t>
            </a:r>
            <a:endParaRPr lang="en-US" altLang="en-US" sz="2000" dirty="0"/>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print first 10 rows of </a:t>
            </a:r>
            <a:r>
              <a:rPr lang="en-US" altLang="en-US" sz="2000" dirty="0" err="1"/>
              <a:t>mydata</a:t>
            </a:r>
            <a:r>
              <a:rPr lang="en-US" altLang="en-US" sz="2000" dirty="0"/>
              <a:t/>
            </a:r>
            <a:br>
              <a:rPr lang="en-US" altLang="en-US" sz="2000" dirty="0"/>
            </a:br>
            <a:r>
              <a:rPr lang="en-US" altLang="en-US" sz="2000" dirty="0"/>
              <a:t>head(</a:t>
            </a:r>
            <a:r>
              <a:rPr lang="en-US" altLang="en-US" sz="2000" dirty="0" err="1"/>
              <a:t>mydata</a:t>
            </a:r>
            <a:r>
              <a:rPr lang="en-US" altLang="en-US" sz="2000" dirty="0"/>
              <a:t>, n=10)</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print last 5 rows of </a:t>
            </a:r>
            <a:r>
              <a:rPr lang="en-US" altLang="en-US" sz="2000" dirty="0" err="1"/>
              <a:t>mydata</a:t>
            </a:r>
            <a:r>
              <a:rPr lang="en-US" altLang="en-US" sz="2000" dirty="0"/>
              <a:t/>
            </a:r>
            <a:br>
              <a:rPr lang="en-US" altLang="en-US" sz="2000" dirty="0"/>
            </a:br>
            <a:r>
              <a:rPr lang="en-US" altLang="en-US" sz="2000" dirty="0"/>
              <a:t>tail(</a:t>
            </a:r>
            <a:r>
              <a:rPr lang="en-US" altLang="en-US" sz="2000" dirty="0" err="1"/>
              <a:t>mydata</a:t>
            </a:r>
            <a:r>
              <a:rPr lang="en-US" altLang="en-US" sz="2000" dirty="0"/>
              <a:t>, n=5)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Viewing Data</a:t>
            </a:r>
            <a:endParaRPr lang="en-US" sz="3600" dirty="0">
              <a:latin typeface="+mn-lt"/>
            </a:endParaRPr>
          </a:p>
        </p:txBody>
      </p:sp>
    </p:spTree>
    <p:extLst>
      <p:ext uri="{BB962C8B-B14F-4D97-AF65-F5344CB8AC3E}">
        <p14:creationId xmlns:p14="http://schemas.microsoft.com/office/powerpoint/2010/main" val="2641938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82CFC30D-89D0-41A9-B1A1-CEF52043B789}" type="slidenum">
              <a:rPr lang="en-US" altLang="en-US"/>
              <a:pPr/>
              <a:t>62</a:t>
            </a:fld>
            <a:endParaRPr lang="en-US" altLang="en-US"/>
          </a:p>
        </p:txBody>
      </p:sp>
      <p:sp>
        <p:nvSpPr>
          <p:cNvPr id="1514499" name="Rectangle 3"/>
          <p:cNvSpPr>
            <a:spLocks noGrp="1" noChangeArrowheads="1"/>
          </p:cNvSpPr>
          <p:nvPr>
            <p:ph type="body" idx="4294967295"/>
          </p:nvPr>
        </p:nvSpPr>
        <p:spPr>
          <a:xfrm>
            <a:off x="264459" y="999564"/>
            <a:ext cx="8458200" cy="2895600"/>
          </a:xfrm>
        </p:spPr>
        <p:txBody>
          <a:bodyPr>
            <a:normAutofit fontScale="92500" lnSpcReduction="10000"/>
          </a:bodyPr>
          <a:lstStyle/>
          <a:p>
            <a:pPr marL="0" lvl="2" indent="0">
              <a:buFont typeface="Wingdings" panose="05000000000000000000" pitchFamily="2" charset="2"/>
              <a:buNone/>
            </a:pPr>
            <a:r>
              <a:rPr lang="en-US" altLang="en-US" b="1" dirty="0"/>
              <a:t>R</a:t>
            </a:r>
            <a:r>
              <a:rPr lang="en-US" altLang="en-US" dirty="0"/>
              <a:t>'s ability to handle variable labels is somewhat unsatisfying. </a:t>
            </a:r>
          </a:p>
          <a:p>
            <a:pPr marL="0" lvl="2" indent="0">
              <a:buFont typeface="Wingdings" panose="05000000000000000000" pitchFamily="2" charset="2"/>
              <a:buNone/>
            </a:pPr>
            <a:endParaRPr lang="en-US" altLang="en-US" dirty="0" smtClean="0"/>
          </a:p>
          <a:p>
            <a:pPr marL="0" lvl="2" indent="0">
              <a:buFont typeface="Wingdings" panose="05000000000000000000" pitchFamily="2" charset="2"/>
              <a:buNone/>
            </a:pPr>
            <a:r>
              <a:rPr lang="en-US" altLang="en-US" dirty="0" smtClean="0"/>
              <a:t>If </a:t>
            </a:r>
            <a:r>
              <a:rPr lang="en-US" altLang="en-US" dirty="0"/>
              <a:t>you use </a:t>
            </a:r>
            <a:r>
              <a:rPr lang="en-US" altLang="en-US" dirty="0" smtClean="0"/>
              <a:t>the </a:t>
            </a:r>
            <a:r>
              <a:rPr lang="en-US" altLang="en-US" dirty="0" err="1" smtClean="0"/>
              <a:t>Hmisc</a:t>
            </a:r>
            <a:r>
              <a:rPr lang="en-US" altLang="en-US" dirty="0" smtClean="0"/>
              <a:t> </a:t>
            </a:r>
            <a:r>
              <a:rPr lang="en-US" altLang="en-US" dirty="0"/>
              <a:t>package, you can take advantage of some labeling features. </a:t>
            </a:r>
          </a:p>
          <a:p>
            <a:pPr marL="0" lvl="2" indent="0">
              <a:buFont typeface="Wingdings" panose="05000000000000000000" pitchFamily="2" charset="2"/>
              <a:buNone/>
            </a:pPr>
            <a:endParaRPr lang="en-US" altLang="en-US" dirty="0" smtClean="0"/>
          </a:p>
          <a:p>
            <a:pPr marL="0" lvl="2" indent="0">
              <a:buFont typeface="Wingdings" panose="05000000000000000000" pitchFamily="2" charset="2"/>
              <a:buNone/>
            </a:pPr>
            <a:r>
              <a:rPr lang="en-US" altLang="en-US" dirty="0" smtClean="0"/>
              <a:t>library(</a:t>
            </a:r>
            <a:r>
              <a:rPr lang="en-US" altLang="en-US" dirty="0" err="1" smtClean="0"/>
              <a:t>Hmisc</a:t>
            </a:r>
            <a:r>
              <a:rPr lang="en-US" altLang="en-US" dirty="0"/>
              <a:t>)</a:t>
            </a:r>
            <a:br>
              <a:rPr lang="en-US" altLang="en-US" dirty="0"/>
            </a:br>
            <a:r>
              <a:rPr lang="en-US" altLang="en-US" dirty="0"/>
              <a:t>label(</a:t>
            </a:r>
            <a:r>
              <a:rPr lang="en-US" altLang="en-US" dirty="0" err="1"/>
              <a:t>mydata$myvar</a:t>
            </a:r>
            <a:r>
              <a:rPr lang="en-US" altLang="en-US" dirty="0"/>
              <a:t>) &lt;- "Variable label for variable </a:t>
            </a:r>
            <a:r>
              <a:rPr lang="en-US" altLang="en-US" i="1" dirty="0" err="1"/>
              <a:t>myvar</a:t>
            </a:r>
            <a:r>
              <a:rPr lang="en-US" altLang="en-US" dirty="0"/>
              <a:t>" </a:t>
            </a:r>
            <a:br>
              <a:rPr lang="en-US" altLang="en-US" dirty="0"/>
            </a:br>
            <a:r>
              <a:rPr lang="en-US" altLang="en-US" dirty="0"/>
              <a:t>describe(</a:t>
            </a:r>
            <a:r>
              <a:rPr lang="en-US" altLang="en-US" dirty="0" err="1"/>
              <a:t>mydata</a:t>
            </a:r>
            <a:r>
              <a:rPr lang="en-US" altLang="en-US" dirty="0"/>
              <a:t>)</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Variable Labels</a:t>
            </a:r>
            <a:endParaRPr lang="en-US" sz="3600" dirty="0">
              <a:latin typeface="+mn-lt"/>
            </a:endParaRPr>
          </a:p>
        </p:txBody>
      </p:sp>
    </p:spTree>
    <p:extLst>
      <p:ext uri="{BB962C8B-B14F-4D97-AF65-F5344CB8AC3E}">
        <p14:creationId xmlns:p14="http://schemas.microsoft.com/office/powerpoint/2010/main" val="25716303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015D8BC6-D037-44AF-AFD9-516C28F81130}" type="slidenum">
              <a:rPr lang="en-US" altLang="en-US"/>
              <a:pPr/>
              <a:t>63</a:t>
            </a:fld>
            <a:endParaRPr lang="en-US" altLang="en-US"/>
          </a:p>
        </p:txBody>
      </p:sp>
      <p:sp>
        <p:nvSpPr>
          <p:cNvPr id="1516547" name="Rectangle 3"/>
          <p:cNvSpPr>
            <a:spLocks noGrp="1" noChangeArrowheads="1"/>
          </p:cNvSpPr>
          <p:nvPr>
            <p:ph type="body" idx="4294967295"/>
          </p:nvPr>
        </p:nvSpPr>
        <p:spPr>
          <a:xfrm>
            <a:off x="246529" y="1071282"/>
            <a:ext cx="8458200" cy="3303493"/>
          </a:xfrm>
        </p:spPr>
        <p:txBody>
          <a:bodyPr>
            <a:normAutofit/>
          </a:bodyPr>
          <a:lstStyle/>
          <a:p>
            <a:pPr marL="0" lvl="2" indent="0">
              <a:buFont typeface="Wingdings" panose="05000000000000000000" pitchFamily="2" charset="2"/>
              <a:buNone/>
            </a:pPr>
            <a:r>
              <a:rPr lang="en-US" altLang="en-US" sz="2000" dirty="0"/>
              <a:t>Unfortunately the label is only in effect for functions provided by the </a:t>
            </a:r>
            <a:r>
              <a:rPr lang="en-US" altLang="en-US" sz="2000" dirty="0" err="1"/>
              <a:t>Hmisc</a:t>
            </a:r>
            <a:r>
              <a:rPr lang="en-US" altLang="en-US" sz="2000" dirty="0"/>
              <a:t> package, such as describe(). </a:t>
            </a:r>
            <a:endParaRPr lang="en-US" altLang="en-US" sz="2000" dirty="0" smtClean="0"/>
          </a:p>
          <a:p>
            <a:pPr marL="0" lvl="2" indent="0">
              <a:buFont typeface="Wingdings" panose="05000000000000000000" pitchFamily="2" charset="2"/>
              <a:buNone/>
            </a:pPr>
            <a:endParaRPr lang="en-US" altLang="en-US" sz="2000" dirty="0"/>
          </a:p>
          <a:p>
            <a:pPr marL="0" lvl="2" indent="0">
              <a:buFont typeface="Wingdings" panose="05000000000000000000" pitchFamily="2" charset="2"/>
              <a:buNone/>
            </a:pPr>
            <a:r>
              <a:rPr lang="en-US" altLang="en-US" sz="2000" dirty="0" smtClean="0"/>
              <a:t>Your </a:t>
            </a:r>
            <a:r>
              <a:rPr lang="en-US" altLang="en-US" sz="2000" dirty="0"/>
              <a:t>other option is to use the variable label as the variable name and then refer to the variable by position index.</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names(</a:t>
            </a:r>
            <a:r>
              <a:rPr lang="en-US" altLang="en-US" sz="2000" dirty="0" err="1" smtClean="0"/>
              <a:t>mydata</a:t>
            </a:r>
            <a:r>
              <a:rPr lang="en-US" altLang="en-US" sz="2000" dirty="0"/>
              <a:t>)[3] &lt;- "This is the label for variable 3"</a:t>
            </a:r>
            <a:br>
              <a:rPr lang="en-US" altLang="en-US" sz="2000" dirty="0"/>
            </a:br>
            <a:r>
              <a:rPr lang="en-US" altLang="en-US" sz="2000" dirty="0" err="1"/>
              <a:t>mydata</a:t>
            </a:r>
            <a:r>
              <a:rPr lang="en-US" altLang="en-US" sz="2000" dirty="0"/>
              <a:t>[3] # list the variable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Variable Labels</a:t>
            </a:r>
            <a:endParaRPr lang="en-US" sz="3600" dirty="0">
              <a:latin typeface="+mn-lt"/>
            </a:endParaRPr>
          </a:p>
        </p:txBody>
      </p:sp>
    </p:spTree>
    <p:extLst>
      <p:ext uri="{BB962C8B-B14F-4D97-AF65-F5344CB8AC3E}">
        <p14:creationId xmlns:p14="http://schemas.microsoft.com/office/powerpoint/2010/main" val="15940023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482B4B8E-C72D-45C4-B588-F5A8CD7A6311}" type="slidenum">
              <a:rPr lang="en-US" altLang="en-US"/>
              <a:pPr/>
              <a:t>64</a:t>
            </a:fld>
            <a:endParaRPr lang="en-US" altLang="en-US"/>
          </a:p>
        </p:txBody>
      </p:sp>
      <p:sp>
        <p:nvSpPr>
          <p:cNvPr id="1518595" name="Rectangle 3"/>
          <p:cNvSpPr>
            <a:spLocks noGrp="1" noChangeArrowheads="1"/>
          </p:cNvSpPr>
          <p:nvPr>
            <p:ph type="body" idx="4294967295"/>
          </p:nvPr>
        </p:nvSpPr>
        <p:spPr>
          <a:xfrm>
            <a:off x="228600" y="1066799"/>
            <a:ext cx="8915400" cy="4634754"/>
          </a:xfrm>
        </p:spPr>
        <p:txBody>
          <a:bodyPr>
            <a:normAutofit fontScale="40000" lnSpcReduction="20000"/>
          </a:bodyPr>
          <a:lstStyle/>
          <a:p>
            <a:pPr marL="0" lvl="2" indent="0">
              <a:buFont typeface="Wingdings" panose="05000000000000000000" pitchFamily="2" charset="2"/>
              <a:buNone/>
            </a:pPr>
            <a:r>
              <a:rPr lang="en-US" altLang="en-US" sz="5000" dirty="0"/>
              <a:t>To understand value labels in </a:t>
            </a:r>
            <a:r>
              <a:rPr lang="en-US" altLang="en-US" sz="5000" b="1" dirty="0"/>
              <a:t>R</a:t>
            </a:r>
            <a:r>
              <a:rPr lang="en-US" altLang="en-US" sz="5000" dirty="0"/>
              <a:t>, you need to understand the data </a:t>
            </a:r>
            <a:r>
              <a:rPr lang="en-US" altLang="en-US" sz="5000" dirty="0" smtClean="0"/>
              <a:t>structure factor. </a:t>
            </a:r>
            <a:endParaRPr lang="en-US" altLang="en-US" sz="5000" dirty="0"/>
          </a:p>
          <a:p>
            <a:pPr marL="0" lvl="2" indent="0">
              <a:buFont typeface="Wingdings" panose="05000000000000000000" pitchFamily="2" charset="2"/>
              <a:buNone/>
            </a:pPr>
            <a:r>
              <a:rPr lang="en-US" altLang="en-US" sz="5000" dirty="0"/>
              <a:t>You can use the factor function to create your own value </a:t>
            </a:r>
            <a:r>
              <a:rPr lang="en-US" altLang="en-US" sz="5000" dirty="0" err="1"/>
              <a:t>lables</a:t>
            </a:r>
            <a:r>
              <a:rPr lang="en-US" altLang="en-US" sz="5000" dirty="0"/>
              <a:t>. </a:t>
            </a:r>
          </a:p>
          <a:p>
            <a:pPr marL="0" lvl="2" indent="0">
              <a:buFont typeface="Wingdings" panose="05000000000000000000" pitchFamily="2" charset="2"/>
              <a:buNone/>
            </a:pPr>
            <a:endParaRPr lang="en-US" altLang="en-US" sz="5000" dirty="0" smtClean="0"/>
          </a:p>
          <a:p>
            <a:pPr marL="0" lvl="2" indent="0">
              <a:buFont typeface="Wingdings" panose="05000000000000000000" pitchFamily="2" charset="2"/>
              <a:buNone/>
            </a:pPr>
            <a:r>
              <a:rPr lang="en-US" altLang="en-US" sz="5000" dirty="0" smtClean="0"/>
              <a:t># </a:t>
            </a:r>
            <a:r>
              <a:rPr lang="en-US" altLang="en-US" sz="5000" dirty="0"/>
              <a:t>variable v1 is coded 1, 2 or 3</a:t>
            </a:r>
          </a:p>
          <a:p>
            <a:pPr marL="0" lvl="2" indent="0">
              <a:buFont typeface="Wingdings" panose="05000000000000000000" pitchFamily="2" charset="2"/>
              <a:buNone/>
            </a:pPr>
            <a:endParaRPr lang="en-US" altLang="en-US" sz="5000" dirty="0" smtClean="0"/>
          </a:p>
          <a:p>
            <a:pPr marL="0" lvl="2" indent="0">
              <a:buFont typeface="Wingdings" panose="05000000000000000000" pitchFamily="2" charset="2"/>
              <a:buNone/>
            </a:pPr>
            <a:r>
              <a:rPr lang="en-US" altLang="en-US" sz="5000" dirty="0" smtClean="0"/>
              <a:t># </a:t>
            </a:r>
            <a:r>
              <a:rPr lang="en-US" altLang="en-US" sz="5000" dirty="0"/>
              <a:t>we want to attach value labels 1=red, 2=blue,3=green</a:t>
            </a:r>
            <a:br>
              <a:rPr lang="en-US" altLang="en-US" sz="5000" dirty="0"/>
            </a:br>
            <a:r>
              <a:rPr lang="en-US" altLang="en-US" sz="5000" dirty="0"/>
              <a:t>mydata$v1 &lt;- factor(mydata$v1,</a:t>
            </a:r>
            <a:br>
              <a:rPr lang="en-US" altLang="en-US" sz="5000" dirty="0"/>
            </a:br>
            <a:r>
              <a:rPr lang="en-US" altLang="en-US" sz="5000" dirty="0"/>
              <a:t>levels = c(1,2,3),</a:t>
            </a:r>
            <a:br>
              <a:rPr lang="en-US" altLang="en-US" sz="5000" dirty="0"/>
            </a:br>
            <a:r>
              <a:rPr lang="en-US" altLang="en-US" sz="5000" dirty="0"/>
              <a:t>labels = c("red", "blue", "green")) </a:t>
            </a:r>
          </a:p>
          <a:p>
            <a:pPr marL="0" lvl="2" indent="0">
              <a:buFont typeface="Wingdings" panose="05000000000000000000" pitchFamily="2" charset="2"/>
              <a:buNone/>
            </a:pPr>
            <a:endParaRPr lang="en-US" altLang="en-US" sz="5000" dirty="0" smtClean="0"/>
          </a:p>
          <a:p>
            <a:pPr marL="0" lvl="2" indent="0">
              <a:buFont typeface="Wingdings" panose="05000000000000000000" pitchFamily="2" charset="2"/>
              <a:buNone/>
            </a:pPr>
            <a:r>
              <a:rPr lang="en-US" altLang="en-US" sz="5000" dirty="0" smtClean="0"/>
              <a:t># </a:t>
            </a:r>
            <a:r>
              <a:rPr lang="en-US" altLang="en-US" sz="5000" dirty="0"/>
              <a:t>variable y is coded 1, 3 or 5 </a:t>
            </a:r>
          </a:p>
          <a:p>
            <a:pPr marL="0" lvl="2" indent="0">
              <a:buFont typeface="Wingdings" panose="05000000000000000000" pitchFamily="2" charset="2"/>
              <a:buNone/>
            </a:pPr>
            <a:endParaRPr lang="en-US" altLang="en-US" sz="5000" dirty="0" smtClean="0"/>
          </a:p>
          <a:p>
            <a:pPr marL="0" lvl="2" indent="0">
              <a:buFont typeface="Wingdings" panose="05000000000000000000" pitchFamily="2" charset="2"/>
              <a:buNone/>
            </a:pPr>
            <a:r>
              <a:rPr lang="en-US" altLang="en-US" sz="5000" dirty="0" smtClean="0"/>
              <a:t># </a:t>
            </a:r>
            <a:r>
              <a:rPr lang="en-US" altLang="en-US" sz="5000" dirty="0"/>
              <a:t>we want to attach value labels 1=Low, 3=Medium, 5=High</a:t>
            </a:r>
            <a:r>
              <a:rPr lang="en-US" altLang="en-US" sz="2000" dirty="0"/>
              <a:t/>
            </a:r>
            <a:br>
              <a:rPr lang="en-US" altLang="en-US" sz="2000" dirty="0"/>
            </a:br>
            <a:r>
              <a:rPr lang="en-US" altLang="en-US" dirty="0"/>
              <a:t/>
            </a:r>
            <a:br>
              <a:rPr lang="en-US" altLang="en-US" dirty="0"/>
            </a:br>
            <a:endParaRPr lang="en-US" altLang="en-US"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Value Labels</a:t>
            </a:r>
            <a:endParaRPr lang="en-US" sz="3600" dirty="0">
              <a:latin typeface="+mn-lt"/>
            </a:endParaRPr>
          </a:p>
        </p:txBody>
      </p:sp>
    </p:spTree>
    <p:extLst>
      <p:ext uri="{BB962C8B-B14F-4D97-AF65-F5344CB8AC3E}">
        <p14:creationId xmlns:p14="http://schemas.microsoft.com/office/powerpoint/2010/main" val="42131622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24D67093-883D-49AB-A79A-61C4E2A9EA86}" type="slidenum">
              <a:rPr lang="en-US" altLang="en-US"/>
              <a:pPr/>
              <a:t>65</a:t>
            </a:fld>
            <a:endParaRPr lang="en-US" altLang="en-US"/>
          </a:p>
        </p:txBody>
      </p:sp>
      <p:sp>
        <p:nvSpPr>
          <p:cNvPr id="1520643" name="Rectangle 3"/>
          <p:cNvSpPr>
            <a:spLocks noGrp="1" noChangeArrowheads="1"/>
          </p:cNvSpPr>
          <p:nvPr>
            <p:ph type="body" idx="4294967295"/>
          </p:nvPr>
        </p:nvSpPr>
        <p:spPr>
          <a:xfrm>
            <a:off x="342900" y="990599"/>
            <a:ext cx="8458200" cy="4961965"/>
          </a:xfrm>
        </p:spPr>
        <p:txBody>
          <a:bodyPr>
            <a:normAutofit/>
          </a:bodyPr>
          <a:lstStyle/>
          <a:p>
            <a:pPr marL="0" lvl="2" indent="0">
              <a:buFont typeface="Wingdings" panose="05000000000000000000" pitchFamily="2" charset="2"/>
              <a:buNone/>
            </a:pPr>
            <a:r>
              <a:rPr lang="en-US" altLang="en-US" sz="2000" dirty="0"/>
              <a:t>mydata$v1 &lt;- ordered(</a:t>
            </a:r>
            <a:r>
              <a:rPr lang="en-US" altLang="en-US" sz="2000" dirty="0" err="1"/>
              <a:t>mydata$y</a:t>
            </a:r>
            <a:r>
              <a:rPr lang="en-US" altLang="en-US" sz="2000" dirty="0"/>
              <a:t>,</a:t>
            </a:r>
            <a:br>
              <a:rPr lang="en-US" altLang="en-US" sz="2000" dirty="0"/>
            </a:br>
            <a:r>
              <a:rPr lang="en-US" altLang="en-US" sz="2000" dirty="0"/>
              <a:t>levels = c(1,3, 5),</a:t>
            </a:r>
            <a:br>
              <a:rPr lang="en-US" altLang="en-US" sz="2000" dirty="0"/>
            </a:br>
            <a:r>
              <a:rPr lang="en-US" altLang="en-US" sz="2000" dirty="0"/>
              <a:t>labels = c("Low", "Medium", "High")) </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Use </a:t>
            </a:r>
            <a:r>
              <a:rPr lang="en-US" altLang="en-US" sz="2000" dirty="0"/>
              <a:t>the </a:t>
            </a:r>
            <a:r>
              <a:rPr lang="en-US" altLang="en-US" sz="2000" b="1" dirty="0"/>
              <a:t>factor()</a:t>
            </a:r>
            <a:r>
              <a:rPr lang="en-US" altLang="en-US" sz="2000" dirty="0"/>
              <a:t> function for </a:t>
            </a:r>
            <a:r>
              <a:rPr lang="en-US" altLang="en-US" sz="2000" b="1" dirty="0"/>
              <a:t>nominal data</a:t>
            </a:r>
            <a:r>
              <a:rPr lang="en-US" altLang="en-US" sz="2000" dirty="0"/>
              <a:t> and the </a:t>
            </a:r>
            <a:r>
              <a:rPr lang="en-US" altLang="en-US" sz="2000" b="1" dirty="0"/>
              <a:t>ordered()</a:t>
            </a:r>
            <a:r>
              <a:rPr lang="en-US" altLang="en-US" sz="2000" dirty="0"/>
              <a:t> function for </a:t>
            </a:r>
            <a:r>
              <a:rPr lang="en-US" altLang="en-US" sz="2000" b="1" dirty="0"/>
              <a:t>ordinal data</a:t>
            </a:r>
            <a:r>
              <a:rPr lang="en-US" altLang="en-US" sz="2000" dirty="0"/>
              <a:t>. </a:t>
            </a:r>
            <a:r>
              <a:rPr lang="en-US" altLang="en-US" sz="2000" b="1" dirty="0"/>
              <a:t>R</a:t>
            </a:r>
            <a:r>
              <a:rPr lang="en-US" altLang="en-US" sz="2000" dirty="0"/>
              <a:t> statistical and graphic functions will then treat the data appropriately.</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Note</a:t>
            </a:r>
            <a:r>
              <a:rPr lang="en-US" altLang="en-US" sz="2000" dirty="0"/>
              <a:t>: factor and ordered are used the same way, with the same arguments. The former creates factors and the later creates ordered factors.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Value Labels</a:t>
            </a:r>
            <a:endParaRPr lang="en-US" sz="3600" dirty="0">
              <a:latin typeface="+mn-lt"/>
            </a:endParaRPr>
          </a:p>
        </p:txBody>
      </p:sp>
    </p:spTree>
    <p:extLst>
      <p:ext uri="{BB962C8B-B14F-4D97-AF65-F5344CB8AC3E}">
        <p14:creationId xmlns:p14="http://schemas.microsoft.com/office/powerpoint/2010/main" val="12777805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493813F2-3E74-4A37-838F-18527EEF73F8}" type="slidenum">
              <a:rPr lang="en-US" altLang="en-US"/>
              <a:pPr/>
              <a:t>66</a:t>
            </a:fld>
            <a:endParaRPr lang="en-US" altLang="en-US"/>
          </a:p>
        </p:txBody>
      </p:sp>
      <p:sp>
        <p:nvSpPr>
          <p:cNvPr id="1522691" name="Rectangle 3"/>
          <p:cNvSpPr>
            <a:spLocks noGrp="1" noChangeArrowheads="1"/>
          </p:cNvSpPr>
          <p:nvPr>
            <p:ph type="body" idx="4294967295"/>
          </p:nvPr>
        </p:nvSpPr>
        <p:spPr>
          <a:xfrm>
            <a:off x="273423" y="1044387"/>
            <a:ext cx="8458200" cy="4809565"/>
          </a:xfrm>
        </p:spPr>
        <p:txBody>
          <a:bodyPr>
            <a:normAutofit/>
          </a:bodyPr>
          <a:lstStyle/>
          <a:p>
            <a:pPr marL="0" lvl="2" indent="0">
              <a:buFont typeface="Wingdings" panose="05000000000000000000" pitchFamily="2" charset="2"/>
              <a:buNone/>
            </a:pPr>
            <a:r>
              <a:rPr lang="en-US" altLang="en-US" sz="2000" dirty="0"/>
              <a:t>In </a:t>
            </a:r>
            <a:r>
              <a:rPr lang="en-US" altLang="en-US" sz="2000" b="1" dirty="0"/>
              <a:t>R</a:t>
            </a:r>
            <a:r>
              <a:rPr lang="en-US" altLang="en-US" sz="2000" dirty="0"/>
              <a:t>, missing values are represented by the symbol </a:t>
            </a:r>
            <a:r>
              <a:rPr lang="en-US" altLang="en-US" sz="2000" b="1" dirty="0"/>
              <a:t>NA</a:t>
            </a:r>
            <a:r>
              <a:rPr lang="en-US" altLang="en-US" sz="2000" dirty="0"/>
              <a:t> (not available) . Impossible values (e.g., dividing by zero) are represented by the symbol </a:t>
            </a:r>
            <a:r>
              <a:rPr lang="en-US" altLang="en-US" sz="2000" b="1" dirty="0" err="1"/>
              <a:t>NaN</a:t>
            </a:r>
            <a:r>
              <a:rPr lang="en-US" altLang="en-US" sz="2000" dirty="0"/>
              <a:t> (not a number). </a:t>
            </a:r>
            <a:endParaRPr lang="en-US" altLang="en-US" sz="2000" dirty="0" smtClean="0"/>
          </a:p>
          <a:p>
            <a:pPr marL="0" lvl="2" indent="0">
              <a:buFont typeface="Wingdings" panose="05000000000000000000" pitchFamily="2" charset="2"/>
              <a:buNone/>
            </a:pPr>
            <a:endParaRPr lang="en-US" altLang="en-US" sz="2000" dirty="0"/>
          </a:p>
          <a:p>
            <a:pPr marL="0" lvl="2" indent="0">
              <a:buFont typeface="Wingdings" panose="05000000000000000000" pitchFamily="2" charset="2"/>
              <a:buNone/>
            </a:pPr>
            <a:r>
              <a:rPr lang="en-US" altLang="en-US" sz="2000" dirty="0" smtClean="0"/>
              <a:t>Unlike </a:t>
            </a:r>
            <a:r>
              <a:rPr lang="en-US" altLang="en-US" sz="2000" dirty="0"/>
              <a:t>SAS, </a:t>
            </a:r>
            <a:r>
              <a:rPr lang="en-US" altLang="en-US" sz="2000" b="1" dirty="0"/>
              <a:t>R</a:t>
            </a:r>
            <a:r>
              <a:rPr lang="en-US" altLang="en-US" sz="2000" dirty="0"/>
              <a:t> uses the same symbol for character and numeric data. </a:t>
            </a:r>
            <a:endParaRPr lang="en-US" altLang="en-US" sz="2000" b="1" dirty="0"/>
          </a:p>
          <a:p>
            <a:pPr marL="0" lvl="2" indent="0">
              <a:buFont typeface="Wingdings" panose="05000000000000000000" pitchFamily="2" charset="2"/>
              <a:buNone/>
            </a:pPr>
            <a:endParaRPr lang="en-US" altLang="en-US" sz="2000" b="1" dirty="0" smtClean="0"/>
          </a:p>
          <a:p>
            <a:pPr marL="0" lvl="2" indent="0">
              <a:buFont typeface="Wingdings" panose="05000000000000000000" pitchFamily="2" charset="2"/>
              <a:buNone/>
            </a:pPr>
            <a:r>
              <a:rPr lang="en-US" altLang="en-US" sz="2000" b="1" dirty="0" smtClean="0"/>
              <a:t>Testing </a:t>
            </a:r>
            <a:r>
              <a:rPr lang="en-US" altLang="en-US" sz="2000" b="1" dirty="0"/>
              <a:t>for Missing Values</a:t>
            </a:r>
          </a:p>
          <a:p>
            <a:pPr marL="0" lvl="2" indent="0">
              <a:buFont typeface="Wingdings" panose="05000000000000000000" pitchFamily="2" charset="2"/>
              <a:buNone/>
            </a:pPr>
            <a:r>
              <a:rPr lang="en-US" altLang="en-US" sz="2000" dirty="0"/>
              <a:t>is.na(x) # returns TRUE of x is missing</a:t>
            </a:r>
          </a:p>
          <a:p>
            <a:pPr marL="0" lvl="2" indent="0">
              <a:buFont typeface="Wingdings" panose="05000000000000000000" pitchFamily="2" charset="2"/>
              <a:buNone/>
            </a:pPr>
            <a:r>
              <a:rPr lang="en-US" altLang="en-US" sz="2000" dirty="0"/>
              <a:t>y &lt;- c(1,2,3,NA)</a:t>
            </a:r>
          </a:p>
          <a:p>
            <a:pPr marL="0" lvl="2" indent="0">
              <a:buFont typeface="Wingdings" panose="05000000000000000000" pitchFamily="2" charset="2"/>
              <a:buNone/>
            </a:pPr>
            <a:r>
              <a:rPr lang="en-US" altLang="en-US" sz="2000" dirty="0"/>
              <a:t>is.na(y) # returns a vector (F </a:t>
            </a:r>
            <a:r>
              <a:rPr lang="en-US" altLang="en-US" sz="2000" dirty="0" err="1"/>
              <a:t>F</a:t>
            </a:r>
            <a:r>
              <a:rPr lang="en-US" altLang="en-US" sz="2000" dirty="0"/>
              <a:t> </a:t>
            </a:r>
            <a:r>
              <a:rPr lang="en-US" altLang="en-US" sz="2000" dirty="0" err="1"/>
              <a:t>F</a:t>
            </a:r>
            <a:r>
              <a:rPr lang="en-US" altLang="en-US" sz="2000" dirty="0"/>
              <a:t> T) </a:t>
            </a:r>
            <a:endParaRPr lang="en-US" altLang="en-US" sz="2000" b="1"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Missing Data</a:t>
            </a:r>
            <a:endParaRPr lang="en-US" sz="3600" dirty="0">
              <a:latin typeface="+mn-lt"/>
            </a:endParaRPr>
          </a:p>
        </p:txBody>
      </p:sp>
    </p:spTree>
    <p:extLst>
      <p:ext uri="{BB962C8B-B14F-4D97-AF65-F5344CB8AC3E}">
        <p14:creationId xmlns:p14="http://schemas.microsoft.com/office/powerpoint/2010/main" val="33045825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8AC24881-809D-42CF-A813-D0A2B8F466C9}" type="slidenum">
              <a:rPr lang="en-US" altLang="en-US"/>
              <a:pPr/>
              <a:t>67</a:t>
            </a:fld>
            <a:endParaRPr lang="en-US" altLang="en-US"/>
          </a:p>
        </p:txBody>
      </p:sp>
      <p:sp>
        <p:nvSpPr>
          <p:cNvPr id="1524739" name="Rectangle 3"/>
          <p:cNvSpPr>
            <a:spLocks noGrp="1" noChangeArrowheads="1"/>
          </p:cNvSpPr>
          <p:nvPr>
            <p:ph type="body" idx="4294967295"/>
          </p:nvPr>
        </p:nvSpPr>
        <p:spPr>
          <a:xfrm>
            <a:off x="183776" y="990600"/>
            <a:ext cx="8458200" cy="5159188"/>
          </a:xfrm>
        </p:spPr>
        <p:txBody>
          <a:bodyPr>
            <a:normAutofit/>
          </a:bodyPr>
          <a:lstStyle/>
          <a:p>
            <a:pPr marL="0" lvl="2" indent="0">
              <a:buFont typeface="Wingdings" panose="05000000000000000000" pitchFamily="2" charset="2"/>
              <a:buNone/>
            </a:pPr>
            <a:r>
              <a:rPr lang="en-US" altLang="en-US" sz="1800" b="1" dirty="0"/>
              <a:t>Recoding Values to Missing</a:t>
            </a:r>
          </a:p>
          <a:p>
            <a:pPr marL="0" lvl="2" indent="0">
              <a:buFont typeface="Wingdings" panose="05000000000000000000" pitchFamily="2" charset="2"/>
              <a:buNone/>
            </a:pPr>
            <a:r>
              <a:rPr lang="en-US" altLang="en-US" sz="1800" dirty="0"/>
              <a:t># recode 99 to missing for variable v1</a:t>
            </a:r>
          </a:p>
          <a:p>
            <a:pPr marL="0" lvl="2" indent="0">
              <a:buFont typeface="Wingdings" panose="05000000000000000000" pitchFamily="2" charset="2"/>
              <a:buNone/>
            </a:pPr>
            <a:r>
              <a:rPr lang="en-US" altLang="en-US" sz="1800" dirty="0"/>
              <a:t># select rows where v1 is 99 and recode column v1 </a:t>
            </a:r>
          </a:p>
          <a:p>
            <a:pPr marL="0" lvl="2" indent="0">
              <a:buFont typeface="Wingdings" panose="05000000000000000000" pitchFamily="2" charset="2"/>
              <a:buNone/>
            </a:pPr>
            <a:endParaRPr lang="en-US" altLang="en-US" sz="1800" dirty="0" smtClean="0"/>
          </a:p>
          <a:p>
            <a:pPr marL="0" lvl="2" indent="0">
              <a:buFont typeface="Wingdings" panose="05000000000000000000" pitchFamily="2" charset="2"/>
              <a:buNone/>
            </a:pPr>
            <a:r>
              <a:rPr lang="en-US" altLang="en-US" sz="1800" dirty="0" err="1" smtClean="0"/>
              <a:t>mydata</a:t>
            </a:r>
            <a:r>
              <a:rPr lang="en-US" altLang="en-US" sz="1800" dirty="0" smtClean="0"/>
              <a:t>[mydata$v1</a:t>
            </a:r>
            <a:r>
              <a:rPr lang="en-US" altLang="en-US" sz="1800" dirty="0"/>
              <a:t>==99,"v1"] &lt;- NA </a:t>
            </a:r>
            <a:endParaRPr lang="en-US" altLang="en-US" sz="1800" b="1" dirty="0"/>
          </a:p>
          <a:p>
            <a:pPr marL="0" lvl="2" indent="0">
              <a:buFont typeface="Wingdings" panose="05000000000000000000" pitchFamily="2" charset="2"/>
              <a:buNone/>
            </a:pPr>
            <a:endParaRPr lang="en-US" altLang="en-US" sz="1800" b="1" dirty="0" smtClean="0"/>
          </a:p>
          <a:p>
            <a:pPr marL="0" lvl="2" indent="0">
              <a:buFont typeface="Wingdings" panose="05000000000000000000" pitchFamily="2" charset="2"/>
              <a:buNone/>
            </a:pPr>
            <a:r>
              <a:rPr lang="en-US" altLang="en-US" sz="1800" b="1" dirty="0" smtClean="0"/>
              <a:t>Excluding </a:t>
            </a:r>
            <a:r>
              <a:rPr lang="en-US" altLang="en-US" sz="1800" b="1" dirty="0"/>
              <a:t>Missing Values from Analyses</a:t>
            </a:r>
          </a:p>
          <a:p>
            <a:pPr marL="0" lvl="2" indent="0">
              <a:buFont typeface="Wingdings" panose="05000000000000000000" pitchFamily="2" charset="2"/>
              <a:buNone/>
            </a:pPr>
            <a:r>
              <a:rPr lang="en-US" altLang="en-US" sz="1800" dirty="0"/>
              <a:t>Arithmetic functions on missing values yield missing values. </a:t>
            </a:r>
          </a:p>
          <a:p>
            <a:pPr marL="0" lvl="2" indent="0">
              <a:buFont typeface="Wingdings" panose="05000000000000000000" pitchFamily="2" charset="2"/>
              <a:buNone/>
            </a:pPr>
            <a:r>
              <a:rPr lang="en-US" altLang="en-US" sz="1800" dirty="0"/>
              <a:t>x &lt;- c(1,2,NA,3)</a:t>
            </a:r>
          </a:p>
          <a:p>
            <a:pPr marL="0" lvl="2" indent="0">
              <a:buFont typeface="Wingdings" panose="05000000000000000000" pitchFamily="2" charset="2"/>
              <a:buNone/>
            </a:pPr>
            <a:r>
              <a:rPr lang="en-US" altLang="en-US" sz="1800" dirty="0"/>
              <a:t>mean(x)          # returns NA</a:t>
            </a:r>
          </a:p>
          <a:p>
            <a:pPr marL="0" lvl="2" indent="0">
              <a:buFont typeface="Wingdings" panose="05000000000000000000" pitchFamily="2" charset="2"/>
              <a:buNone/>
            </a:pPr>
            <a:r>
              <a:rPr lang="en-US" altLang="en-US" sz="1800" dirty="0"/>
              <a:t>mean(x, na.rm=TRUE) # returns 2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Missing Data</a:t>
            </a:r>
            <a:endParaRPr lang="en-US" sz="3600" dirty="0">
              <a:latin typeface="+mn-lt"/>
            </a:endParaRPr>
          </a:p>
        </p:txBody>
      </p:sp>
    </p:spTree>
    <p:extLst>
      <p:ext uri="{BB962C8B-B14F-4D97-AF65-F5344CB8AC3E}">
        <p14:creationId xmlns:p14="http://schemas.microsoft.com/office/powerpoint/2010/main" val="26794599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C73340BF-9A9F-4796-8C08-4F08BC7D5320}" type="slidenum">
              <a:rPr lang="en-US" altLang="en-US"/>
              <a:pPr/>
              <a:t>68</a:t>
            </a:fld>
            <a:endParaRPr lang="en-US" altLang="en-US"/>
          </a:p>
        </p:txBody>
      </p:sp>
      <p:sp>
        <p:nvSpPr>
          <p:cNvPr id="1526787" name="Rectangle 3"/>
          <p:cNvSpPr>
            <a:spLocks noGrp="1" noChangeArrowheads="1"/>
          </p:cNvSpPr>
          <p:nvPr>
            <p:ph type="body" idx="4294967295"/>
          </p:nvPr>
        </p:nvSpPr>
        <p:spPr>
          <a:xfrm>
            <a:off x="201706" y="932329"/>
            <a:ext cx="8610600" cy="5127812"/>
          </a:xfrm>
        </p:spPr>
        <p:txBody>
          <a:bodyPr>
            <a:normAutofit/>
          </a:bodyPr>
          <a:lstStyle/>
          <a:p>
            <a:pPr marL="0" lvl="2" indent="0">
              <a:buFont typeface="Wingdings" panose="05000000000000000000" pitchFamily="2" charset="2"/>
              <a:buNone/>
            </a:pPr>
            <a:r>
              <a:rPr lang="en-US" altLang="en-US" sz="2000" dirty="0"/>
              <a:t>The function </a:t>
            </a:r>
            <a:r>
              <a:rPr lang="en-US" altLang="en-US" sz="2000" b="1" dirty="0" err="1"/>
              <a:t>complete.cases</a:t>
            </a:r>
            <a:r>
              <a:rPr lang="en-US" altLang="en-US" sz="2000" b="1" dirty="0"/>
              <a:t>()</a:t>
            </a:r>
            <a:r>
              <a:rPr lang="en-US" altLang="en-US" sz="2000" dirty="0"/>
              <a:t> returns a logical vector indicating which cases are complete. </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list rows of data that have missing values </a:t>
            </a:r>
            <a:br>
              <a:rPr lang="en-US" altLang="en-US" sz="2000" dirty="0"/>
            </a:br>
            <a:r>
              <a:rPr lang="en-US" altLang="en-US" sz="2000" dirty="0" err="1"/>
              <a:t>mydata</a:t>
            </a:r>
            <a:r>
              <a:rPr lang="en-US" altLang="en-US" sz="2000" dirty="0"/>
              <a:t>[!</a:t>
            </a:r>
            <a:r>
              <a:rPr lang="en-US" altLang="en-US" sz="2000" dirty="0" err="1"/>
              <a:t>complete.cases</a:t>
            </a:r>
            <a:r>
              <a:rPr lang="en-US" altLang="en-US" sz="2000" dirty="0"/>
              <a:t>(</a:t>
            </a:r>
            <a:r>
              <a:rPr lang="en-US" altLang="en-US" sz="2000" dirty="0" err="1"/>
              <a:t>mydata</a:t>
            </a:r>
            <a:r>
              <a:rPr lang="en-US" altLang="en-US" sz="2000" dirty="0"/>
              <a:t>),]</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The </a:t>
            </a:r>
            <a:r>
              <a:rPr lang="en-US" altLang="en-US" sz="2000" dirty="0"/>
              <a:t>function </a:t>
            </a:r>
            <a:r>
              <a:rPr lang="en-US" altLang="en-US" sz="2000" b="1" dirty="0" err="1"/>
              <a:t>na.omit</a:t>
            </a:r>
            <a:r>
              <a:rPr lang="en-US" altLang="en-US" sz="2000" b="1" dirty="0"/>
              <a:t>()</a:t>
            </a:r>
            <a:r>
              <a:rPr lang="en-US" altLang="en-US" sz="2000" dirty="0"/>
              <a:t> returns the object with </a:t>
            </a:r>
            <a:r>
              <a:rPr lang="en-US" altLang="en-US" sz="2000" dirty="0" err="1"/>
              <a:t>listwise</a:t>
            </a:r>
            <a:r>
              <a:rPr lang="en-US" altLang="en-US" sz="2000" dirty="0"/>
              <a:t> deletion of missing values. </a:t>
            </a:r>
          </a:p>
          <a:p>
            <a:pPr marL="0" lvl="2" indent="0">
              <a:buFont typeface="Wingdings" panose="05000000000000000000" pitchFamily="2" charset="2"/>
              <a:buNone/>
            </a:pPr>
            <a:endParaRPr lang="en-US" altLang="en-US" sz="2000" dirty="0" smtClean="0"/>
          </a:p>
          <a:p>
            <a:pPr marL="0" lvl="2" indent="0">
              <a:buFont typeface="Wingdings" panose="05000000000000000000" pitchFamily="2" charset="2"/>
              <a:buNone/>
            </a:pPr>
            <a:r>
              <a:rPr lang="en-US" altLang="en-US" sz="2000" dirty="0" smtClean="0"/>
              <a:t># </a:t>
            </a:r>
            <a:r>
              <a:rPr lang="en-US" altLang="en-US" sz="2000" dirty="0"/>
              <a:t>create new dataset without missing data </a:t>
            </a:r>
            <a:br>
              <a:rPr lang="en-US" altLang="en-US" sz="2000" dirty="0"/>
            </a:br>
            <a:r>
              <a:rPr lang="en-US" altLang="en-US" sz="2000" dirty="0" err="1"/>
              <a:t>newdata</a:t>
            </a:r>
            <a:r>
              <a:rPr lang="en-US" altLang="en-US" sz="2000" dirty="0"/>
              <a:t> &lt;- </a:t>
            </a:r>
            <a:r>
              <a:rPr lang="en-US" altLang="en-US" sz="2000" dirty="0" err="1"/>
              <a:t>na.omit</a:t>
            </a:r>
            <a:r>
              <a:rPr lang="en-US" altLang="en-US" sz="2000" dirty="0"/>
              <a:t>(</a:t>
            </a:r>
            <a:r>
              <a:rPr lang="en-US" altLang="en-US" sz="2000" dirty="0" err="1"/>
              <a:t>mydata</a:t>
            </a:r>
            <a:r>
              <a:rPr lang="en-US" altLang="en-US" sz="2000" dirty="0"/>
              <a:t>) </a:t>
            </a:r>
            <a:endParaRPr lang="en-US" altLang="en-US" sz="2000" b="1"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Missing Data</a:t>
            </a:r>
            <a:endParaRPr lang="en-US" sz="3600" dirty="0">
              <a:latin typeface="+mn-lt"/>
            </a:endParaRPr>
          </a:p>
        </p:txBody>
      </p:sp>
    </p:spTree>
    <p:extLst>
      <p:ext uri="{BB962C8B-B14F-4D97-AF65-F5344CB8AC3E}">
        <p14:creationId xmlns:p14="http://schemas.microsoft.com/office/powerpoint/2010/main" val="37502204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BC6167D2-C7D2-4BA9-8D45-6DDB81FA792D}" type="slidenum">
              <a:rPr lang="en-US" altLang="en-US"/>
              <a:pPr/>
              <a:t>69</a:t>
            </a:fld>
            <a:endParaRPr lang="en-US" altLang="en-US"/>
          </a:p>
        </p:txBody>
      </p:sp>
      <p:sp>
        <p:nvSpPr>
          <p:cNvPr id="1528835" name="Rectangle 3"/>
          <p:cNvSpPr>
            <a:spLocks noGrp="1" noChangeArrowheads="1"/>
          </p:cNvSpPr>
          <p:nvPr>
            <p:ph type="body" idx="4294967295"/>
          </p:nvPr>
        </p:nvSpPr>
        <p:spPr>
          <a:xfrm>
            <a:off x="192741" y="918882"/>
            <a:ext cx="8458200" cy="2895600"/>
          </a:xfrm>
        </p:spPr>
        <p:txBody>
          <a:bodyPr>
            <a:normAutofit/>
          </a:bodyPr>
          <a:lstStyle/>
          <a:p>
            <a:pPr marL="0" lvl="2" indent="0">
              <a:buFont typeface="Wingdings" panose="05000000000000000000" pitchFamily="2" charset="2"/>
              <a:buNone/>
            </a:pPr>
            <a:r>
              <a:rPr lang="en-US" altLang="en-US" sz="2000" b="1" dirty="0"/>
              <a:t>Advanced Handling of Missing Data </a:t>
            </a:r>
          </a:p>
          <a:p>
            <a:pPr marL="0" lvl="2" indent="0">
              <a:buFont typeface="Wingdings" panose="05000000000000000000" pitchFamily="2" charset="2"/>
              <a:buNone/>
            </a:pPr>
            <a:r>
              <a:rPr lang="en-US" altLang="en-US" sz="2000" dirty="0"/>
              <a:t>Most modeling functions in </a:t>
            </a:r>
            <a:r>
              <a:rPr lang="en-US" altLang="en-US" sz="2000" b="1" dirty="0"/>
              <a:t>R</a:t>
            </a:r>
            <a:r>
              <a:rPr lang="en-US" altLang="en-US" sz="2000" dirty="0"/>
              <a:t> offer options for dealing with missing values. You can go beyond pairwise of </a:t>
            </a:r>
            <a:r>
              <a:rPr lang="en-US" altLang="en-US" sz="2000" dirty="0" err="1"/>
              <a:t>listwise</a:t>
            </a:r>
            <a:r>
              <a:rPr lang="en-US" altLang="en-US" sz="2000" dirty="0"/>
              <a:t> deletion of missing values through methods such as multiple imputation. Good implementations that can be accessed through </a:t>
            </a:r>
            <a:r>
              <a:rPr lang="en-US" altLang="en-US" sz="2000" b="1" dirty="0"/>
              <a:t>R</a:t>
            </a:r>
            <a:r>
              <a:rPr lang="en-US" altLang="en-US" sz="2000" dirty="0"/>
              <a:t> include </a:t>
            </a:r>
            <a:r>
              <a:rPr lang="en-US" altLang="en-US" sz="2000" dirty="0" smtClean="0"/>
              <a:t>Amelia II, Mice, and </a:t>
            </a:r>
            <a:r>
              <a:rPr lang="en-US" altLang="en-US" sz="2000" dirty="0" err="1" smtClean="0"/>
              <a:t>mitools</a:t>
            </a:r>
            <a:r>
              <a:rPr lang="en-US" altLang="en-US" sz="2000" dirty="0" smtClean="0"/>
              <a:t>.</a:t>
            </a:r>
            <a:endParaRPr lang="en-US" altLang="en-US" sz="2000"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Missing Data</a:t>
            </a:r>
            <a:endParaRPr lang="en-US" sz="3600" dirty="0">
              <a:latin typeface="+mn-lt"/>
            </a:endParaRPr>
          </a:p>
        </p:txBody>
      </p:sp>
    </p:spTree>
    <p:extLst>
      <p:ext uri="{BB962C8B-B14F-4D97-AF65-F5344CB8AC3E}">
        <p14:creationId xmlns:p14="http://schemas.microsoft.com/office/powerpoint/2010/main" val="282348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2728" y="1009131"/>
            <a:ext cx="8113059" cy="3785652"/>
          </a:xfrm>
          <a:prstGeom prst="rect">
            <a:avLst/>
          </a:prstGeom>
          <a:noFill/>
        </p:spPr>
        <p:txBody>
          <a:bodyPr wrap="square" rtlCol="0">
            <a:spAutoFit/>
          </a:bodyPr>
          <a:lstStyle/>
          <a:p>
            <a:pPr>
              <a:defRPr/>
            </a:pPr>
            <a:r>
              <a:rPr lang="en-US" sz="2000" b="1" dirty="0" smtClean="0">
                <a:cs typeface="Adobe Garamond Pro"/>
              </a:rPr>
              <a:t>Assumptions</a:t>
            </a:r>
          </a:p>
          <a:p>
            <a:pPr marL="742950" lvl="1" indent="-285750">
              <a:buFont typeface="Arial" pitchFamily="34" charset="0"/>
              <a:buChar char="•"/>
              <a:defRPr/>
            </a:pPr>
            <a:r>
              <a:rPr lang="en-US" sz="2000" dirty="0" smtClean="0">
                <a:cs typeface="Adobe Garamond Pro"/>
              </a:rPr>
              <a:t>No experience with R</a:t>
            </a:r>
          </a:p>
          <a:p>
            <a:pPr marL="742950" lvl="1" indent="-285750">
              <a:buFont typeface="Arial" pitchFamily="34" charset="0"/>
              <a:buChar char="•"/>
              <a:defRPr/>
            </a:pPr>
            <a:r>
              <a:rPr lang="en-US" sz="2000" dirty="0" smtClean="0">
                <a:cs typeface="Adobe Garamond Pro"/>
              </a:rPr>
              <a:t>Familiarity with basic statistical concepts</a:t>
            </a:r>
          </a:p>
          <a:p>
            <a:pPr marL="285750" indent="-285750">
              <a:buFont typeface="Arial" pitchFamily="34" charset="0"/>
              <a:buChar char="•"/>
              <a:defRPr/>
            </a:pPr>
            <a:endParaRPr lang="en-US" sz="2000" dirty="0" smtClean="0">
              <a:cs typeface="Adobe Garamond Pro"/>
            </a:endParaRPr>
          </a:p>
          <a:p>
            <a:pPr>
              <a:defRPr/>
            </a:pPr>
            <a:r>
              <a:rPr lang="en-US" sz="2000" b="1" dirty="0" smtClean="0">
                <a:cs typeface="Adobe Garamond Pro"/>
              </a:rPr>
              <a:t>Goals</a:t>
            </a:r>
          </a:p>
          <a:p>
            <a:pPr marL="742950" lvl="1" indent="-285750">
              <a:buFont typeface="Arial" pitchFamily="34" charset="0"/>
              <a:buChar char="•"/>
              <a:defRPr/>
            </a:pPr>
            <a:r>
              <a:rPr lang="en-US" sz="2000" dirty="0" smtClean="0">
                <a:cs typeface="Adobe Garamond Pro"/>
              </a:rPr>
              <a:t>Get you comfortable enough to start using R</a:t>
            </a:r>
          </a:p>
          <a:p>
            <a:pPr marL="742950" lvl="1" indent="-285750">
              <a:buFont typeface="Arial" pitchFamily="34" charset="0"/>
              <a:buChar char="•"/>
              <a:defRPr/>
            </a:pPr>
            <a:r>
              <a:rPr lang="en-US" sz="2000" dirty="0" smtClean="0">
                <a:cs typeface="Adobe Garamond Pro"/>
              </a:rPr>
              <a:t>Give you with example code you can use and </a:t>
            </a:r>
            <a:br>
              <a:rPr lang="en-US" sz="2000" dirty="0" smtClean="0">
                <a:cs typeface="Adobe Garamond Pro"/>
              </a:rPr>
            </a:br>
            <a:r>
              <a:rPr lang="en-US" sz="2000" dirty="0" smtClean="0">
                <a:cs typeface="Adobe Garamond Pro"/>
              </a:rPr>
              <a:t>resources to learn more</a:t>
            </a:r>
          </a:p>
          <a:p>
            <a:pPr marL="285750" indent="-285750">
              <a:buFont typeface="Arial" pitchFamily="34" charset="0"/>
              <a:buChar char="•"/>
              <a:defRPr/>
            </a:pPr>
            <a:endParaRPr lang="en-US" sz="2000" dirty="0">
              <a:cs typeface="Adobe Garamond Pro"/>
            </a:endParaRPr>
          </a:p>
          <a:p>
            <a:pPr>
              <a:defRPr/>
            </a:pPr>
            <a:r>
              <a:rPr lang="en-US" sz="2000" b="1" dirty="0" smtClean="0">
                <a:cs typeface="Adobe Garamond Pro"/>
              </a:rPr>
              <a:t>Expectations</a:t>
            </a:r>
          </a:p>
          <a:p>
            <a:pPr marL="742950" lvl="1" indent="-285750">
              <a:buFont typeface="Arial" pitchFamily="34" charset="0"/>
              <a:buChar char="•"/>
              <a:defRPr/>
            </a:pPr>
            <a:r>
              <a:rPr lang="en-US" sz="2000" dirty="0" smtClean="0">
                <a:cs typeface="Adobe Garamond Pro"/>
              </a:rPr>
              <a:t>You will not be an expert after a 3 day workshop</a:t>
            </a:r>
          </a:p>
          <a:p>
            <a:pPr marL="742950" lvl="1" indent="-285750">
              <a:buFont typeface="Arial" pitchFamily="34" charset="0"/>
              <a:buChar char="•"/>
              <a:defRPr/>
            </a:pPr>
            <a:r>
              <a:rPr lang="en-US" sz="2000" dirty="0" smtClean="0">
                <a:cs typeface="Adobe Garamond Pro"/>
              </a:rPr>
              <a:t>You must use R to learn R</a:t>
            </a:r>
          </a:p>
        </p:txBody>
      </p:sp>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Assumptions, Goals and Expectations</a:t>
            </a:r>
            <a:endParaRPr lang="en-US" sz="3600" dirty="0">
              <a:latin typeface="+mn-lt"/>
            </a:endParaRPr>
          </a:p>
        </p:txBody>
      </p:sp>
    </p:spTree>
    <p:extLst>
      <p:ext uri="{BB962C8B-B14F-4D97-AF65-F5344CB8AC3E}">
        <p14:creationId xmlns:p14="http://schemas.microsoft.com/office/powerpoint/2010/main" val="5894272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6C8AFFA0-F6AB-4080-9998-5AC769BEBCBC}" type="slidenum">
              <a:rPr lang="en-US" altLang="en-US"/>
              <a:pPr/>
              <a:t>70</a:t>
            </a:fld>
            <a:endParaRPr lang="en-US" altLang="en-US"/>
          </a:p>
        </p:txBody>
      </p:sp>
      <p:sp>
        <p:nvSpPr>
          <p:cNvPr id="1530883" name="Rectangle 3"/>
          <p:cNvSpPr>
            <a:spLocks noGrp="1" noChangeArrowheads="1"/>
          </p:cNvSpPr>
          <p:nvPr>
            <p:ph type="body" idx="4294967295"/>
          </p:nvPr>
        </p:nvSpPr>
        <p:spPr>
          <a:xfrm>
            <a:off x="156882" y="1107142"/>
            <a:ext cx="8458200" cy="2895600"/>
          </a:xfrm>
        </p:spPr>
        <p:txBody>
          <a:bodyPr>
            <a:normAutofit/>
          </a:bodyPr>
          <a:lstStyle/>
          <a:p>
            <a:pPr marL="0" lvl="2" indent="0">
              <a:buFont typeface="Wingdings" panose="05000000000000000000" pitchFamily="2" charset="2"/>
              <a:buNone/>
            </a:pPr>
            <a:r>
              <a:rPr lang="en-US" altLang="en-US" sz="2000" b="1" dirty="0"/>
              <a:t>Dates are represented as the number of days since 1970-01-01, with negative values for earlier dates. </a:t>
            </a:r>
            <a:endParaRPr lang="en-US" altLang="en-US" sz="2000" dirty="0"/>
          </a:p>
          <a:p>
            <a:pPr marL="0" lvl="2" indent="0">
              <a:buFont typeface="Wingdings" panose="05000000000000000000" pitchFamily="2" charset="2"/>
              <a:buNone/>
            </a:pPr>
            <a:r>
              <a:rPr lang="en-US" altLang="en-US" sz="2000" dirty="0"/>
              <a:t># use </a:t>
            </a:r>
            <a:r>
              <a:rPr lang="en-US" altLang="en-US" sz="2000" dirty="0" err="1"/>
              <a:t>as.Date</a:t>
            </a:r>
            <a:r>
              <a:rPr lang="en-US" altLang="en-US" sz="2000" dirty="0"/>
              <a:t>( ) to convert strings to dates </a:t>
            </a:r>
          </a:p>
          <a:p>
            <a:pPr marL="0" lvl="2" indent="0">
              <a:buFont typeface="Wingdings" panose="05000000000000000000" pitchFamily="2" charset="2"/>
              <a:buNone/>
            </a:pPr>
            <a:r>
              <a:rPr lang="en-US" altLang="en-US" sz="2000" dirty="0" err="1"/>
              <a:t>mydates</a:t>
            </a:r>
            <a:r>
              <a:rPr lang="en-US" altLang="en-US" sz="2000" dirty="0"/>
              <a:t> &lt;- </a:t>
            </a:r>
            <a:r>
              <a:rPr lang="en-US" altLang="en-US" sz="2000" dirty="0" err="1"/>
              <a:t>as.Date</a:t>
            </a:r>
            <a:r>
              <a:rPr lang="en-US" altLang="en-US" sz="2000" dirty="0"/>
              <a:t>(c("2007-06-22", "2004-02-13"))</a:t>
            </a:r>
          </a:p>
          <a:p>
            <a:pPr marL="0" lvl="2" indent="0">
              <a:buFont typeface="Wingdings" panose="05000000000000000000" pitchFamily="2" charset="2"/>
              <a:buNone/>
            </a:pPr>
            <a:r>
              <a:rPr lang="en-US" altLang="en-US" sz="2000" dirty="0"/>
              <a:t># number of days between 6/22/07 and 2/13/04 </a:t>
            </a:r>
            <a:br>
              <a:rPr lang="en-US" altLang="en-US" sz="2000" dirty="0"/>
            </a:br>
            <a:r>
              <a:rPr lang="en-US" altLang="en-US" sz="2000" dirty="0"/>
              <a:t>days &lt;- </a:t>
            </a:r>
            <a:r>
              <a:rPr lang="en-US" altLang="en-US" sz="2000" dirty="0" err="1"/>
              <a:t>mydates</a:t>
            </a:r>
            <a:r>
              <a:rPr lang="en-US" altLang="en-US" sz="2000" dirty="0"/>
              <a:t>[1] - </a:t>
            </a:r>
            <a:r>
              <a:rPr lang="en-US" altLang="en-US" sz="2000" dirty="0" err="1"/>
              <a:t>mydates</a:t>
            </a:r>
            <a:r>
              <a:rPr lang="en-US" altLang="en-US" sz="2000" dirty="0"/>
              <a:t>[2]</a:t>
            </a:r>
            <a:endParaRPr lang="en-US" altLang="en-US" sz="2000" b="1" dirty="0"/>
          </a:p>
          <a:p>
            <a:pPr marL="0" lvl="2" indent="0">
              <a:buFont typeface="Wingdings" panose="05000000000000000000" pitchFamily="2" charset="2"/>
              <a:buNone/>
            </a:pPr>
            <a:r>
              <a:rPr lang="en-US" altLang="en-US" sz="2000" b="1" dirty="0" err="1"/>
              <a:t>Sys.Date</a:t>
            </a:r>
            <a:r>
              <a:rPr lang="en-US" altLang="en-US" sz="2000" b="1" dirty="0"/>
              <a:t>( ) returns today's date. </a:t>
            </a:r>
          </a:p>
          <a:p>
            <a:pPr marL="0" lvl="2" indent="0">
              <a:buFont typeface="Wingdings" panose="05000000000000000000" pitchFamily="2" charset="2"/>
              <a:buNone/>
            </a:pPr>
            <a:r>
              <a:rPr lang="en-US" altLang="en-US" sz="2000" b="1" dirty="0"/>
              <a:t>Date() returns the current date and time. </a:t>
            </a:r>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Date Values</a:t>
            </a:r>
            <a:endParaRPr lang="en-US" sz="3600" dirty="0">
              <a:latin typeface="+mn-lt"/>
            </a:endParaRPr>
          </a:p>
        </p:txBody>
      </p:sp>
    </p:spTree>
    <p:extLst>
      <p:ext uri="{BB962C8B-B14F-4D97-AF65-F5344CB8AC3E}">
        <p14:creationId xmlns:p14="http://schemas.microsoft.com/office/powerpoint/2010/main" val="3793887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30" name="Slide Number Placeholder 5"/>
          <p:cNvSpPr>
            <a:spLocks noGrp="1"/>
          </p:cNvSpPr>
          <p:nvPr>
            <p:ph type="sldNum" sz="quarter" idx="4294967295"/>
          </p:nvPr>
        </p:nvSpPr>
        <p:spPr>
          <a:xfrm>
            <a:off x="7010400" y="6356350"/>
            <a:ext cx="2133600" cy="365125"/>
          </a:xfrm>
        </p:spPr>
        <p:txBody>
          <a:bodyPr/>
          <a:lstStyle/>
          <a:p>
            <a:fld id="{52E74D89-4093-4324-A677-FEDC16AC7FB0}" type="slidenum">
              <a:rPr lang="en-US" altLang="en-US"/>
              <a:pPr/>
              <a:t>71</a:t>
            </a:fld>
            <a:endParaRPr lang="en-US" altLang="en-US"/>
          </a:p>
        </p:txBody>
      </p:sp>
      <p:sp>
        <p:nvSpPr>
          <p:cNvPr id="1532931" name="Rectangle 3"/>
          <p:cNvSpPr>
            <a:spLocks noGrp="1" noChangeArrowheads="1"/>
          </p:cNvSpPr>
          <p:nvPr>
            <p:ph type="body" idx="4294967295"/>
          </p:nvPr>
        </p:nvSpPr>
        <p:spPr>
          <a:xfrm>
            <a:off x="228600" y="884238"/>
            <a:ext cx="8458200" cy="884239"/>
          </a:xfrm>
        </p:spPr>
        <p:txBody>
          <a:bodyPr/>
          <a:lstStyle/>
          <a:p>
            <a:pPr marL="0" lvl="2" indent="0">
              <a:buFont typeface="Wingdings" panose="05000000000000000000" pitchFamily="2" charset="2"/>
              <a:buNone/>
            </a:pPr>
            <a:r>
              <a:rPr lang="en-US" altLang="en-US" dirty="0"/>
              <a:t>The following symbols can be used with the format( ) function to print dates. </a:t>
            </a:r>
          </a:p>
          <a:p>
            <a:pPr marL="1371600" lvl="2" indent="-457200">
              <a:buFont typeface="Wingdings" panose="05000000000000000000" pitchFamily="2" charset="2"/>
              <a:buNone/>
            </a:pPr>
            <a:endParaRPr lang="en-US" altLang="en-US" b="1" dirty="0"/>
          </a:p>
        </p:txBody>
      </p:sp>
      <p:sp>
        <p:nvSpPr>
          <p:cNvPr id="1532932" name="Rectangle 4"/>
          <p:cNvSpPr>
            <a:spLocks noChangeArrowheads="1"/>
          </p:cNvSpPr>
          <p:nvPr/>
        </p:nvSpPr>
        <p:spPr bwMode="auto">
          <a:xfrm>
            <a:off x="457200" y="2332038"/>
            <a:ext cx="82296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32933" name="Group 5"/>
          <p:cNvGraphicFramePr>
            <a:graphicFrameLocks noGrp="1"/>
          </p:cNvGraphicFramePr>
          <p:nvPr>
            <p:extLst>
              <p:ext uri="{D42A27DB-BD31-4B8C-83A1-F6EECF244321}">
                <p14:modId xmlns:p14="http://schemas.microsoft.com/office/powerpoint/2010/main" val="2634183678"/>
              </p:ext>
            </p:extLst>
          </p:nvPr>
        </p:nvGraphicFramePr>
        <p:xfrm>
          <a:off x="304800" y="1940149"/>
          <a:ext cx="6804213" cy="3291840"/>
        </p:xfrm>
        <a:graphic>
          <a:graphicData uri="http://schemas.openxmlformats.org/drawingml/2006/table">
            <a:tbl>
              <a:tblPr/>
              <a:tblGrid>
                <a:gridCol w="1625344">
                  <a:extLst>
                    <a:ext uri="{9D8B030D-6E8A-4147-A177-3AD203B41FA5}">
                      <a16:colId xmlns:a16="http://schemas.microsoft.com/office/drawing/2014/main" val="3704249056"/>
                    </a:ext>
                  </a:extLst>
                </a:gridCol>
                <a:gridCol w="3046109">
                  <a:extLst>
                    <a:ext uri="{9D8B030D-6E8A-4147-A177-3AD203B41FA5}">
                      <a16:colId xmlns:a16="http://schemas.microsoft.com/office/drawing/2014/main" val="4159898891"/>
                    </a:ext>
                  </a:extLst>
                </a:gridCol>
                <a:gridCol w="2132760">
                  <a:extLst>
                    <a:ext uri="{9D8B030D-6E8A-4147-A177-3AD203B41FA5}">
                      <a16:colId xmlns:a16="http://schemas.microsoft.com/office/drawing/2014/main" val="2019317074"/>
                    </a:ext>
                  </a:extLst>
                </a:gridCol>
              </a:tblGrid>
              <a:tr h="342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Symbol</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Meaning</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Example</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326438246"/>
                  </a:ext>
                </a:extLst>
              </a:tr>
              <a:tr h="342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%d</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day as a number (0-31) </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01-31</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305605223"/>
                  </a:ext>
                </a:extLst>
              </a:tr>
              <a:tr h="5715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%a</a:t>
                      </a:r>
                      <a:b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%A</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abbreviated weekday </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unabbreviated weekday </a:t>
                      </a:r>
                      <a:endParaRPr kumimoji="0" lang="en-US" altLang="en-US" sz="2000" b="0" i="0" u="none" strike="noStrike" cap="none" normalizeH="0" baseline="0" dirty="0" smtClean="0">
                        <a:ln>
                          <a:noFill/>
                        </a:ln>
                        <a:solidFill>
                          <a:schemeClr val="tx1"/>
                        </a:solidFill>
                        <a:effectLst/>
                        <a:latin typeface="+mn-lt"/>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Mon</a:t>
                      </a:r>
                      <a:b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Monday</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027519535"/>
                  </a:ext>
                </a:extLst>
              </a:tr>
              <a:tr h="342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%m</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month (00-12) </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00-12</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759142676"/>
                  </a:ext>
                </a:extLst>
              </a:tr>
              <a:tr h="5715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%b</a:t>
                      </a:r>
                      <a:b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%B</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abbreviated month</a:t>
                      </a:r>
                      <a:b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unabbreviated month </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Jan</a:t>
                      </a:r>
                      <a:b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smtClean="0">
                          <a:ln>
                            <a:noFill/>
                          </a:ln>
                          <a:solidFill>
                            <a:schemeClr val="tx1"/>
                          </a:solidFill>
                          <a:effectLst/>
                          <a:latin typeface="+mn-lt"/>
                          <a:cs typeface="Times New Roman" panose="02020603050405020304" pitchFamily="18" charset="0"/>
                        </a:rPr>
                        <a:t>January</a:t>
                      </a:r>
                      <a:endParaRPr kumimoji="0" lang="en-US" altLang="en-US" sz="2000" b="0" i="0" u="none" strike="noStrike" cap="none" normalizeH="0" baseline="0" smtClean="0">
                        <a:ln>
                          <a:noFill/>
                        </a:ln>
                        <a:solidFill>
                          <a:schemeClr val="tx1"/>
                        </a:solidFill>
                        <a:effectLst/>
                        <a:latin typeface="+mn-lt"/>
                      </a:endParaRPr>
                    </a:p>
                  </a:txBody>
                  <a:tcPr horzOverflow="overflow">
                    <a:lnL>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339137639"/>
                  </a:ext>
                </a:extLst>
              </a:tr>
              <a:tr h="5715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%y</a:t>
                      </a:r>
                      <a:b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br>
                      <a:r>
                        <a:rPr kumimoji="0" lang="en-US" altLang="en-US" sz="2000" b="1" i="0" u="none" strike="noStrike" cap="none" normalizeH="0" baseline="0" smtClean="0">
                          <a:ln>
                            <a:noFill/>
                          </a:ln>
                          <a:solidFill>
                            <a:schemeClr val="tx1"/>
                          </a:solidFill>
                          <a:effectLst/>
                          <a:latin typeface="+mn-lt"/>
                          <a:cs typeface="Times New Roman" panose="02020603050405020304" pitchFamily="18" charset="0"/>
                        </a:rPr>
                        <a:t>%Y</a:t>
                      </a:r>
                      <a:endParaRPr kumimoji="0" lang="en-US" altLang="en-US" sz="2000" b="0" i="0" u="none" strike="noStrike" cap="none" normalizeH="0" baseline="0" smtClean="0">
                        <a:ln>
                          <a:noFill/>
                        </a:ln>
                        <a:solidFill>
                          <a:schemeClr val="tx1"/>
                        </a:solidFill>
                        <a:effectLst/>
                        <a:latin typeface="+mn-lt"/>
                      </a:endParaRPr>
                    </a:p>
                  </a:txBody>
                  <a:tcPr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2-digit year </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4-digit year </a:t>
                      </a:r>
                      <a:endParaRPr kumimoji="0" lang="en-US" altLang="en-US" sz="2000" b="0" i="0" u="none" strike="noStrike" cap="none" normalizeH="0" baseline="0" dirty="0" smtClean="0">
                        <a:ln>
                          <a:noFill/>
                        </a:ln>
                        <a:solidFill>
                          <a:schemeClr val="tx1"/>
                        </a:solidFill>
                        <a:effectLst/>
                        <a:latin typeface="+mn-lt"/>
                      </a:endParaRPr>
                    </a:p>
                  </a:txBody>
                  <a:tcPr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07</a:t>
                      </a:r>
                      <a:b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rPr>
                        <a:t>2007</a:t>
                      </a:r>
                      <a:endParaRPr kumimoji="0" lang="en-US" altLang="en-US" sz="2000" b="0" i="0" u="none" strike="noStrike" cap="none" normalizeH="0" baseline="0" dirty="0" smtClean="0">
                        <a:ln>
                          <a:noFill/>
                        </a:ln>
                        <a:solidFill>
                          <a:schemeClr val="tx1"/>
                        </a:solidFill>
                        <a:effectLst/>
                        <a:latin typeface="+mn-lt"/>
                      </a:endParaRPr>
                    </a:p>
                  </a:txBody>
                  <a:tcPr horzOverflow="overflow">
                    <a:lnL>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620103682"/>
                  </a:ext>
                </a:extLst>
              </a:tr>
            </a:tbl>
          </a:graphicData>
        </a:graphic>
      </p:graphicFrame>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Date Values</a:t>
            </a:r>
            <a:endParaRPr lang="en-US" sz="3600" dirty="0">
              <a:latin typeface="+mn-lt"/>
            </a:endParaRPr>
          </a:p>
        </p:txBody>
      </p:sp>
    </p:spTree>
    <p:extLst>
      <p:ext uri="{BB962C8B-B14F-4D97-AF65-F5344CB8AC3E}">
        <p14:creationId xmlns:p14="http://schemas.microsoft.com/office/powerpoint/2010/main" val="36838313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6" name="Slide Number Placeholder 5"/>
          <p:cNvSpPr>
            <a:spLocks noGrp="1"/>
          </p:cNvSpPr>
          <p:nvPr>
            <p:ph type="sldNum" sz="quarter" idx="4294967295"/>
          </p:nvPr>
        </p:nvSpPr>
        <p:spPr>
          <a:xfrm>
            <a:off x="7010400" y="6356350"/>
            <a:ext cx="2133600" cy="365125"/>
          </a:xfrm>
        </p:spPr>
        <p:txBody>
          <a:bodyPr/>
          <a:lstStyle/>
          <a:p>
            <a:fld id="{333AACF6-372E-4BA5-AA63-48577BDE8FCF}" type="slidenum">
              <a:rPr lang="en-US" altLang="en-US"/>
              <a:pPr/>
              <a:t>72</a:t>
            </a:fld>
            <a:endParaRPr lang="en-US" altLang="en-US"/>
          </a:p>
        </p:txBody>
      </p:sp>
      <p:sp>
        <p:nvSpPr>
          <p:cNvPr id="1534979" name="Rectangle 3"/>
          <p:cNvSpPr>
            <a:spLocks noGrp="1" noChangeArrowheads="1"/>
          </p:cNvSpPr>
          <p:nvPr>
            <p:ph type="body" idx="4294967295"/>
          </p:nvPr>
        </p:nvSpPr>
        <p:spPr>
          <a:xfrm>
            <a:off x="197223" y="1134035"/>
            <a:ext cx="8749553" cy="2895600"/>
          </a:xfrm>
        </p:spPr>
        <p:txBody>
          <a:bodyPr>
            <a:normAutofit/>
          </a:bodyPr>
          <a:lstStyle/>
          <a:p>
            <a:pPr marL="0" lvl="2" indent="0">
              <a:buFont typeface="Wingdings" panose="05000000000000000000" pitchFamily="2" charset="2"/>
              <a:buNone/>
            </a:pPr>
            <a:r>
              <a:rPr lang="en-US" altLang="en-US" sz="2000" dirty="0"/>
              <a:t># print today's date</a:t>
            </a:r>
          </a:p>
          <a:p>
            <a:pPr marL="0" lvl="2" indent="0">
              <a:buFont typeface="Wingdings" panose="05000000000000000000" pitchFamily="2" charset="2"/>
              <a:buNone/>
            </a:pPr>
            <a:r>
              <a:rPr lang="en-US" altLang="en-US" sz="2000" dirty="0"/>
              <a:t>today &lt;- </a:t>
            </a:r>
            <a:r>
              <a:rPr lang="en-US" altLang="en-US" sz="2000" dirty="0" err="1"/>
              <a:t>Sys.Date</a:t>
            </a:r>
            <a:r>
              <a:rPr lang="en-US" altLang="en-US" sz="2000" dirty="0"/>
              <a:t>()</a:t>
            </a:r>
          </a:p>
          <a:p>
            <a:pPr marL="0" lvl="2" indent="0">
              <a:buFont typeface="Wingdings" panose="05000000000000000000" pitchFamily="2" charset="2"/>
              <a:buNone/>
            </a:pPr>
            <a:r>
              <a:rPr lang="en-US" altLang="en-US" sz="2000" dirty="0"/>
              <a:t>format(today, format="%B %d %Y")</a:t>
            </a:r>
            <a:br>
              <a:rPr lang="en-US" altLang="en-US" sz="2000" dirty="0"/>
            </a:br>
            <a:r>
              <a:rPr lang="en-US" altLang="en-US" sz="2000" dirty="0"/>
              <a:t>"June 20 2007"</a:t>
            </a:r>
            <a:endParaRPr lang="en-US" altLang="en-US" sz="2000" b="1" dirty="0"/>
          </a:p>
        </p:txBody>
      </p:sp>
      <p:sp>
        <p:nvSpPr>
          <p:cNvPr id="7"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Date Values</a:t>
            </a:r>
            <a:endParaRPr lang="en-US" sz="3600" dirty="0">
              <a:latin typeface="+mn-lt"/>
            </a:endParaRPr>
          </a:p>
        </p:txBody>
      </p:sp>
    </p:spTree>
    <p:extLst>
      <p:ext uri="{BB962C8B-B14F-4D97-AF65-F5344CB8AC3E}">
        <p14:creationId xmlns:p14="http://schemas.microsoft.com/office/powerpoint/2010/main" val="23417082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ctrTitle" idx="4294967295"/>
          </p:nvPr>
        </p:nvSpPr>
        <p:spPr>
          <a:xfrm>
            <a:off x="0" y="2130425"/>
            <a:ext cx="7772400" cy="1470025"/>
          </a:xfrm>
        </p:spPr>
        <p:txBody>
          <a:bodyPr/>
          <a:lstStyle/>
          <a:p>
            <a:r>
              <a:rPr lang="en-US" altLang="en-US" sz="4800" dirty="0" smtClean="0"/>
              <a:t>Data </a:t>
            </a:r>
            <a:r>
              <a:rPr lang="en-US" altLang="en-US" sz="4800" dirty="0"/>
              <a:t>Manipulation</a:t>
            </a:r>
          </a:p>
        </p:txBody>
      </p:sp>
    </p:spTree>
    <p:extLst>
      <p:ext uri="{BB962C8B-B14F-4D97-AF65-F5344CB8AC3E}">
        <p14:creationId xmlns:p14="http://schemas.microsoft.com/office/powerpoint/2010/main" val="16334407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2311E548-DB77-435D-B41A-6D1706FD4143}" type="slidenum">
              <a:rPr lang="en-US" altLang="en-US"/>
              <a:pPr/>
              <a:t>74</a:t>
            </a:fld>
            <a:endParaRPr lang="en-US" altLang="en-US"/>
          </a:p>
        </p:txBody>
      </p:sp>
      <p:sp>
        <p:nvSpPr>
          <p:cNvPr id="1537027" name="Rectangle 3"/>
          <p:cNvSpPr>
            <a:spLocks noGrp="1" noChangeArrowheads="1"/>
          </p:cNvSpPr>
          <p:nvPr>
            <p:ph type="body" idx="4294967295"/>
          </p:nvPr>
        </p:nvSpPr>
        <p:spPr>
          <a:xfrm>
            <a:off x="304800" y="1308847"/>
            <a:ext cx="7772400" cy="3886200"/>
          </a:xfrm>
        </p:spPr>
        <p:txBody>
          <a:bodyPr>
            <a:normAutofit fontScale="85000" lnSpcReduction="10000"/>
          </a:bodyPr>
          <a:lstStyle/>
          <a:p>
            <a:pPr marL="0" lvl="2" indent="0">
              <a:buFont typeface="Wingdings" panose="05000000000000000000" pitchFamily="2" charset="2"/>
              <a:buNone/>
            </a:pPr>
            <a:r>
              <a:rPr lang="en-US" altLang="en-US" dirty="0" smtClean="0"/>
              <a:t>Once </a:t>
            </a:r>
            <a:r>
              <a:rPr lang="en-US" altLang="en-US" dirty="0"/>
              <a:t>you have access to your data, you will want to massage it into useful form. This includes creating new variables (including recoding and renaming existing variables), sorting</a:t>
            </a:r>
            <a:r>
              <a:rPr lang="en-US" altLang="en-US" dirty="0">
                <a:hlinkClick r:id="rId3"/>
              </a:rPr>
              <a:t> </a:t>
            </a:r>
            <a:r>
              <a:rPr lang="en-US" altLang="en-US" dirty="0"/>
              <a:t>and merging datasets, aggregating data, reshaping data, </a:t>
            </a:r>
            <a:r>
              <a:rPr lang="en-US" altLang="en-US" dirty="0" smtClean="0"/>
              <a:t>and </a:t>
            </a:r>
            <a:r>
              <a:rPr lang="en-US" altLang="en-US" dirty="0" err="1" smtClean="0"/>
              <a:t>subsetting</a:t>
            </a:r>
            <a:r>
              <a:rPr lang="en-US" altLang="en-US" dirty="0" smtClean="0"/>
              <a:t> datasets </a:t>
            </a:r>
            <a:r>
              <a:rPr lang="en-US" altLang="en-US" dirty="0"/>
              <a:t>(including selecting observations that meet criteria, randomly sampling observation, and dropping or keeping variables). </a:t>
            </a:r>
            <a:endParaRPr lang="en-US" altLang="en-US" dirty="0" smtClean="0"/>
          </a:p>
          <a:p>
            <a:pPr marL="0" lvl="2" indent="0">
              <a:buNone/>
            </a:pPr>
            <a:endParaRPr lang="en-US" altLang="en-US" dirty="0" smtClean="0"/>
          </a:p>
          <a:p>
            <a:pPr marL="0" lvl="2" indent="0">
              <a:buNone/>
            </a:pPr>
            <a:r>
              <a:rPr lang="en-US" altLang="en-US" dirty="0" smtClean="0"/>
              <a:t>Each </a:t>
            </a:r>
            <a:r>
              <a:rPr lang="en-US" altLang="en-US" dirty="0"/>
              <a:t>of these activities usually involve the use of </a:t>
            </a:r>
            <a:r>
              <a:rPr lang="en-US" altLang="en-US" b="1" dirty="0"/>
              <a:t>R</a:t>
            </a:r>
            <a:r>
              <a:rPr lang="en-US" altLang="en-US" dirty="0"/>
              <a:t>'s built-in operators (arithmetic and logical) and functions (numeric, character, and statistical). Additionally, you may need to use control structures (if-then, for, while, switch) in your programs and/or create your own functions. Finally you may need to convert</a:t>
            </a:r>
            <a:r>
              <a:rPr lang="en-US" altLang="en-US" dirty="0">
                <a:hlinkClick r:id="rId4"/>
              </a:rPr>
              <a:t> </a:t>
            </a:r>
            <a:r>
              <a:rPr lang="en-US" altLang="en-US" dirty="0"/>
              <a:t>variables or datasets from one type to another (e.g. numeric to character or matrix to </a:t>
            </a:r>
            <a:r>
              <a:rPr lang="en-US" altLang="en-US" dirty="0" err="1"/>
              <a:t>dataframe</a:t>
            </a:r>
            <a:r>
              <a:rPr lang="en-US" altLang="en-US" dirty="0"/>
              <a:t>). </a:t>
            </a:r>
          </a:p>
          <a:p>
            <a:pPr marL="0" lvl="2" indent="0">
              <a:buFont typeface="Wingdings" panose="05000000000000000000" pitchFamily="2" charset="2"/>
              <a:buNone/>
            </a:pPr>
            <a:endParaRPr lang="en-US" altLang="en-US" dirty="0"/>
          </a:p>
        </p:txBody>
      </p:sp>
      <p:sp>
        <p:nvSpPr>
          <p:cNvPr id="1537028"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Data Manipulation</a:t>
            </a:r>
            <a:endParaRPr lang="en-US" sz="3600" dirty="0">
              <a:latin typeface="+mn-lt"/>
            </a:endParaRPr>
          </a:p>
        </p:txBody>
      </p:sp>
    </p:spTree>
    <p:extLst>
      <p:ext uri="{BB962C8B-B14F-4D97-AF65-F5344CB8AC3E}">
        <p14:creationId xmlns:p14="http://schemas.microsoft.com/office/powerpoint/2010/main" val="38373968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FC978E7C-B017-47E1-868D-9DB00075949F}" type="slidenum">
              <a:rPr lang="en-US" altLang="en-US"/>
              <a:pPr/>
              <a:t>75</a:t>
            </a:fld>
            <a:endParaRPr lang="en-US" altLang="en-US"/>
          </a:p>
        </p:txBody>
      </p:sp>
      <p:sp>
        <p:nvSpPr>
          <p:cNvPr id="1606659" name="Rectangle 3"/>
          <p:cNvSpPr>
            <a:spLocks noGrp="1" noChangeArrowheads="1"/>
          </p:cNvSpPr>
          <p:nvPr>
            <p:ph type="body" idx="4294967295"/>
          </p:nvPr>
        </p:nvSpPr>
        <p:spPr>
          <a:xfrm>
            <a:off x="582706" y="1102659"/>
            <a:ext cx="7772400" cy="3886200"/>
          </a:xfrm>
        </p:spPr>
        <p:txBody>
          <a:bodyPr/>
          <a:lstStyle/>
          <a:p>
            <a:pPr marL="0" lvl="2" indent="0">
              <a:lnSpc>
                <a:spcPct val="80000"/>
              </a:lnSpc>
            </a:pPr>
            <a:r>
              <a:rPr lang="en-US" altLang="en-US" sz="2000" dirty="0"/>
              <a:t>Use the assignment operator </a:t>
            </a:r>
            <a:r>
              <a:rPr lang="en-US" altLang="en-US" sz="2000" b="1" dirty="0"/>
              <a:t>&lt;-</a:t>
            </a:r>
            <a:r>
              <a:rPr lang="en-US" altLang="en-US" sz="2000" dirty="0"/>
              <a:t> to create new variables. A wide array of operators and functions are available here.</a:t>
            </a:r>
          </a:p>
          <a:p>
            <a:pPr marL="0" lvl="2" indent="0">
              <a:lnSpc>
                <a:spcPct val="80000"/>
              </a:lnSpc>
            </a:pPr>
            <a:r>
              <a:rPr lang="en-US" altLang="en-US" sz="2000" dirty="0"/>
              <a:t># Three examples for doing the same computations</a:t>
            </a:r>
            <a:br>
              <a:rPr lang="en-US" altLang="en-US" sz="2000" dirty="0"/>
            </a:br>
            <a:r>
              <a:rPr lang="en-US" altLang="en-US" sz="2000" dirty="0"/>
              <a:t/>
            </a:r>
            <a:br>
              <a:rPr lang="en-US" altLang="en-US" sz="2000" dirty="0"/>
            </a:br>
            <a:r>
              <a:rPr lang="en-US" altLang="en-US" sz="2000" dirty="0" err="1"/>
              <a:t>mydata$sum</a:t>
            </a:r>
            <a:r>
              <a:rPr lang="en-US" altLang="en-US" sz="2000" dirty="0"/>
              <a:t> &lt;- mydata$x1 + mydata$x2</a:t>
            </a:r>
            <a:br>
              <a:rPr lang="en-US" altLang="en-US" sz="2000" dirty="0"/>
            </a:br>
            <a:r>
              <a:rPr lang="en-US" altLang="en-US" sz="2000" dirty="0" err="1"/>
              <a:t>mydata$mean</a:t>
            </a:r>
            <a:r>
              <a:rPr lang="en-US" altLang="en-US" sz="2000" dirty="0"/>
              <a:t> &lt;- (mydata$x1 + mydata$x2)/2</a:t>
            </a:r>
            <a:br>
              <a:rPr lang="en-US" altLang="en-US" sz="2000" dirty="0"/>
            </a:br>
            <a:r>
              <a:rPr lang="en-US" altLang="en-US" sz="2000" dirty="0"/>
              <a:t/>
            </a:r>
            <a:br>
              <a:rPr lang="en-US" altLang="en-US" sz="2000" dirty="0"/>
            </a:br>
            <a:r>
              <a:rPr lang="en-US" altLang="en-US" sz="2000" dirty="0"/>
              <a:t>attach(</a:t>
            </a:r>
            <a:r>
              <a:rPr lang="en-US" altLang="en-US" sz="2000" dirty="0" err="1"/>
              <a:t>mydata</a:t>
            </a:r>
            <a:r>
              <a:rPr lang="en-US" altLang="en-US" sz="2000" dirty="0"/>
              <a:t>)</a:t>
            </a:r>
            <a:br>
              <a:rPr lang="en-US" altLang="en-US" sz="2000" dirty="0"/>
            </a:br>
            <a:r>
              <a:rPr lang="en-US" altLang="en-US" sz="2000" dirty="0" err="1"/>
              <a:t>mydata$sum</a:t>
            </a:r>
            <a:r>
              <a:rPr lang="en-US" altLang="en-US" sz="2000" dirty="0"/>
              <a:t> &lt;- x1 + x2</a:t>
            </a:r>
            <a:br>
              <a:rPr lang="en-US" altLang="en-US" sz="2000" dirty="0"/>
            </a:br>
            <a:r>
              <a:rPr lang="en-US" altLang="en-US" sz="2000" dirty="0" err="1"/>
              <a:t>mydata$mean</a:t>
            </a:r>
            <a:r>
              <a:rPr lang="en-US" altLang="en-US" sz="2000" dirty="0"/>
              <a:t> &lt;- (x1 + x2)/2</a:t>
            </a:r>
            <a:br>
              <a:rPr lang="en-US" altLang="en-US" sz="2000" dirty="0"/>
            </a:br>
            <a:r>
              <a:rPr lang="en-US" altLang="en-US" sz="2000" dirty="0"/>
              <a:t>detach(</a:t>
            </a:r>
            <a:r>
              <a:rPr lang="en-US" altLang="en-US" sz="2000" dirty="0" err="1"/>
              <a:t>mydata</a:t>
            </a:r>
            <a:r>
              <a:rPr lang="en-US" altLang="en-US" sz="2000" dirty="0"/>
              <a:t>)</a:t>
            </a:r>
          </a:p>
          <a:p>
            <a:pPr marL="0" lvl="2" indent="0">
              <a:lnSpc>
                <a:spcPct val="80000"/>
              </a:lnSpc>
            </a:pPr>
            <a:r>
              <a:rPr lang="en-US" altLang="en-US" sz="2000" dirty="0" err="1"/>
              <a:t>mydata</a:t>
            </a:r>
            <a:r>
              <a:rPr lang="en-US" altLang="en-US" sz="2000" dirty="0"/>
              <a:t> &lt;- transform( </a:t>
            </a:r>
            <a:r>
              <a:rPr lang="en-US" altLang="en-US" sz="2000" dirty="0" err="1"/>
              <a:t>mydata</a:t>
            </a:r>
            <a:r>
              <a:rPr lang="en-US" altLang="en-US" sz="2000" dirty="0"/>
              <a:t>,</a:t>
            </a:r>
            <a:br>
              <a:rPr lang="en-US" altLang="en-US" sz="2000" dirty="0"/>
            </a:br>
            <a:r>
              <a:rPr lang="en-US" altLang="en-US" sz="2000" dirty="0"/>
              <a:t>sum = x1 + x2,</a:t>
            </a:r>
            <a:br>
              <a:rPr lang="en-US" altLang="en-US" sz="2000" dirty="0"/>
            </a:br>
            <a:r>
              <a:rPr lang="en-US" altLang="en-US" sz="2000" dirty="0"/>
              <a:t>mean = (x1 + x2)/2 </a:t>
            </a:r>
            <a:br>
              <a:rPr lang="en-US" altLang="en-US" sz="2000" dirty="0"/>
            </a:br>
            <a:r>
              <a:rPr lang="en-US" altLang="en-US" sz="2000" dirty="0"/>
              <a:t>)</a:t>
            </a:r>
          </a:p>
        </p:txBody>
      </p:sp>
      <p:sp>
        <p:nvSpPr>
          <p:cNvPr id="1606660"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Creating new variables</a:t>
            </a:r>
            <a:endParaRPr lang="en-US" sz="3600" dirty="0">
              <a:latin typeface="+mn-lt"/>
            </a:endParaRPr>
          </a:p>
        </p:txBody>
      </p:sp>
    </p:spTree>
    <p:extLst>
      <p:ext uri="{BB962C8B-B14F-4D97-AF65-F5344CB8AC3E}">
        <p14:creationId xmlns:p14="http://schemas.microsoft.com/office/powerpoint/2010/main" val="27785964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32C51EBC-1A8A-42E0-BF66-2736BC6D1886}" type="slidenum">
              <a:rPr lang="en-US" altLang="en-US"/>
              <a:pPr/>
              <a:t>76</a:t>
            </a:fld>
            <a:endParaRPr lang="en-US" altLang="en-US"/>
          </a:p>
        </p:txBody>
      </p:sp>
      <p:sp>
        <p:nvSpPr>
          <p:cNvPr id="1631235" name="Rectangle 3"/>
          <p:cNvSpPr>
            <a:spLocks noGrp="1" noChangeArrowheads="1"/>
          </p:cNvSpPr>
          <p:nvPr>
            <p:ph type="body" idx="4294967295"/>
          </p:nvPr>
        </p:nvSpPr>
        <p:spPr>
          <a:xfrm>
            <a:off x="304800" y="982381"/>
            <a:ext cx="7772400" cy="3886200"/>
          </a:xfrm>
        </p:spPr>
        <p:txBody>
          <a:bodyPr>
            <a:normAutofit lnSpcReduction="10000"/>
          </a:bodyPr>
          <a:lstStyle/>
          <a:p>
            <a:pPr marL="0" lvl="2" indent="0"/>
            <a:r>
              <a:rPr lang="en-US" altLang="en-US" dirty="0" smtClean="0"/>
              <a:t>In </a:t>
            </a:r>
            <a:r>
              <a:rPr lang="en-US" altLang="en-US" dirty="0"/>
              <a:t>order to recode data, you will probably use one or more of R's control structures. </a:t>
            </a:r>
          </a:p>
          <a:p>
            <a:pPr marL="0" lvl="2" indent="0"/>
            <a:r>
              <a:rPr lang="en-US" altLang="en-US" dirty="0"/>
              <a:t># create 2 age categories </a:t>
            </a:r>
            <a:br>
              <a:rPr lang="en-US" altLang="en-US" dirty="0"/>
            </a:br>
            <a:r>
              <a:rPr lang="en-US" altLang="en-US" dirty="0" err="1"/>
              <a:t>mydata$agecat</a:t>
            </a:r>
            <a:r>
              <a:rPr lang="en-US" altLang="en-US" dirty="0"/>
              <a:t> &lt;- </a:t>
            </a:r>
            <a:r>
              <a:rPr lang="en-US" altLang="en-US" dirty="0" err="1"/>
              <a:t>ifelse</a:t>
            </a:r>
            <a:r>
              <a:rPr lang="en-US" altLang="en-US" dirty="0"/>
              <a:t>(</a:t>
            </a:r>
            <a:r>
              <a:rPr lang="en-US" altLang="en-US" dirty="0" err="1"/>
              <a:t>mydata$age</a:t>
            </a:r>
            <a:r>
              <a:rPr lang="en-US" altLang="en-US" dirty="0"/>
              <a:t> &gt; 70, </a:t>
            </a:r>
            <a:br>
              <a:rPr lang="en-US" altLang="en-US" dirty="0"/>
            </a:br>
            <a:r>
              <a:rPr lang="en-US" altLang="en-US" dirty="0"/>
              <a:t>c("older"), c("younger")) </a:t>
            </a:r>
            <a:br>
              <a:rPr lang="en-US" altLang="en-US" dirty="0"/>
            </a:br>
            <a:r>
              <a:rPr lang="en-US" altLang="en-US" dirty="0"/>
              <a:t># another example: create 3 age categories </a:t>
            </a:r>
            <a:br>
              <a:rPr lang="en-US" altLang="en-US" dirty="0"/>
            </a:br>
            <a:r>
              <a:rPr lang="en-US" altLang="en-US" dirty="0"/>
              <a:t>attach(</a:t>
            </a:r>
            <a:r>
              <a:rPr lang="en-US" altLang="en-US" dirty="0" err="1"/>
              <a:t>mydata</a:t>
            </a:r>
            <a:r>
              <a:rPr lang="en-US" altLang="en-US" dirty="0"/>
              <a:t>)</a:t>
            </a:r>
            <a:br>
              <a:rPr lang="en-US" altLang="en-US" dirty="0"/>
            </a:br>
            <a:r>
              <a:rPr lang="en-US" altLang="en-US" dirty="0" err="1"/>
              <a:t>mydata$agecat</a:t>
            </a:r>
            <a:r>
              <a:rPr lang="en-US" altLang="en-US" dirty="0"/>
              <a:t>[age &gt; 75] &lt;- "Elder"</a:t>
            </a:r>
            <a:br>
              <a:rPr lang="en-US" altLang="en-US" dirty="0"/>
            </a:br>
            <a:r>
              <a:rPr lang="en-US" altLang="en-US" dirty="0" err="1"/>
              <a:t>mydata$agecat</a:t>
            </a:r>
            <a:r>
              <a:rPr lang="en-US" altLang="en-US" dirty="0"/>
              <a:t>[age &gt; 45 &amp; age &lt;= 75] &lt;- "Middle Aged"</a:t>
            </a:r>
            <a:br>
              <a:rPr lang="en-US" altLang="en-US" dirty="0"/>
            </a:br>
            <a:r>
              <a:rPr lang="en-US" altLang="en-US" dirty="0" err="1"/>
              <a:t>mydata$agecat</a:t>
            </a:r>
            <a:r>
              <a:rPr lang="en-US" altLang="en-US" dirty="0"/>
              <a:t>[age &lt;= 45] &lt;- "Young"</a:t>
            </a:r>
            <a:br>
              <a:rPr lang="en-US" altLang="en-US" dirty="0"/>
            </a:br>
            <a:r>
              <a:rPr lang="en-US" altLang="en-US" dirty="0"/>
              <a:t>detach(</a:t>
            </a:r>
            <a:r>
              <a:rPr lang="en-US" altLang="en-US" dirty="0" err="1"/>
              <a:t>mydata</a:t>
            </a:r>
            <a:r>
              <a:rPr lang="en-US" altLang="en-US" dirty="0"/>
              <a:t>) </a:t>
            </a:r>
            <a:endParaRPr lang="en-US" altLang="en-US" b="1" dirty="0"/>
          </a:p>
        </p:txBody>
      </p:sp>
      <p:sp>
        <p:nvSpPr>
          <p:cNvPr id="1631236"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Recoding variables</a:t>
            </a:r>
            <a:endParaRPr lang="en-US" sz="3600" dirty="0">
              <a:latin typeface="+mn-lt"/>
            </a:endParaRPr>
          </a:p>
        </p:txBody>
      </p:sp>
    </p:spTree>
    <p:extLst>
      <p:ext uri="{BB962C8B-B14F-4D97-AF65-F5344CB8AC3E}">
        <p14:creationId xmlns:p14="http://schemas.microsoft.com/office/powerpoint/2010/main" val="38855481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60691693-AE2A-4F4A-8A1B-6804A23873AE}" type="slidenum">
              <a:rPr lang="en-US" altLang="en-US"/>
              <a:pPr/>
              <a:t>77</a:t>
            </a:fld>
            <a:endParaRPr lang="en-US" altLang="en-US"/>
          </a:p>
        </p:txBody>
      </p:sp>
      <p:sp>
        <p:nvSpPr>
          <p:cNvPr id="1633283" name="Rectangle 3"/>
          <p:cNvSpPr>
            <a:spLocks noGrp="1" noChangeArrowheads="1"/>
          </p:cNvSpPr>
          <p:nvPr>
            <p:ph type="body" idx="4294967295"/>
          </p:nvPr>
        </p:nvSpPr>
        <p:spPr>
          <a:xfrm>
            <a:off x="161365" y="964452"/>
            <a:ext cx="7772400" cy="3886200"/>
          </a:xfrm>
        </p:spPr>
        <p:txBody>
          <a:bodyPr>
            <a:normAutofit/>
          </a:bodyPr>
          <a:lstStyle/>
          <a:p>
            <a:pPr marL="0" lvl="2" indent="0"/>
            <a:r>
              <a:rPr lang="en-US" altLang="en-US" sz="2000" dirty="0" smtClean="0"/>
              <a:t>In </a:t>
            </a:r>
            <a:r>
              <a:rPr lang="en-US" altLang="en-US" sz="2000" dirty="0"/>
              <a:t>order to recode data, you will probably use one or more of R's control structures. </a:t>
            </a:r>
          </a:p>
          <a:p>
            <a:pPr marL="0" lvl="2" indent="0"/>
            <a:r>
              <a:rPr lang="en-US" altLang="en-US" sz="2000" dirty="0"/>
              <a:t># create 2 age categories </a:t>
            </a:r>
            <a:br>
              <a:rPr lang="en-US" altLang="en-US" sz="2000" dirty="0"/>
            </a:br>
            <a:r>
              <a:rPr lang="en-US" altLang="en-US" sz="2000" dirty="0" err="1"/>
              <a:t>mydata$agecat</a:t>
            </a:r>
            <a:r>
              <a:rPr lang="en-US" altLang="en-US" sz="2000" dirty="0"/>
              <a:t> &lt;- </a:t>
            </a:r>
            <a:r>
              <a:rPr lang="en-US" altLang="en-US" sz="2000" dirty="0" err="1"/>
              <a:t>ifelse</a:t>
            </a:r>
            <a:r>
              <a:rPr lang="en-US" altLang="en-US" sz="2000" dirty="0"/>
              <a:t>(</a:t>
            </a:r>
            <a:r>
              <a:rPr lang="en-US" altLang="en-US" sz="2000" dirty="0" err="1"/>
              <a:t>mydata$age</a:t>
            </a:r>
            <a:r>
              <a:rPr lang="en-US" altLang="en-US" sz="2000" dirty="0"/>
              <a:t> &gt; 70, </a:t>
            </a:r>
            <a:br>
              <a:rPr lang="en-US" altLang="en-US" sz="2000" dirty="0"/>
            </a:br>
            <a:r>
              <a:rPr lang="en-US" altLang="en-US" sz="2000" dirty="0"/>
              <a:t>c("older"), c("younger")) </a:t>
            </a:r>
            <a:br>
              <a:rPr lang="en-US" altLang="en-US" sz="2000" dirty="0"/>
            </a:br>
            <a:r>
              <a:rPr lang="en-US" altLang="en-US" sz="2000" dirty="0"/>
              <a:t/>
            </a:r>
            <a:br>
              <a:rPr lang="en-US" altLang="en-US" sz="2000" dirty="0"/>
            </a:br>
            <a:r>
              <a:rPr lang="en-US" altLang="en-US" sz="2000" dirty="0"/>
              <a:t># another example: create 3 age categories </a:t>
            </a:r>
            <a:br>
              <a:rPr lang="en-US" altLang="en-US" sz="2000" dirty="0"/>
            </a:br>
            <a:r>
              <a:rPr lang="en-US" altLang="en-US" sz="2000" dirty="0"/>
              <a:t>attach(</a:t>
            </a:r>
            <a:r>
              <a:rPr lang="en-US" altLang="en-US" sz="2000" dirty="0" err="1"/>
              <a:t>mydata</a:t>
            </a:r>
            <a:r>
              <a:rPr lang="en-US" altLang="en-US" sz="2000" dirty="0"/>
              <a:t>)</a:t>
            </a:r>
            <a:br>
              <a:rPr lang="en-US" altLang="en-US" sz="2000" dirty="0"/>
            </a:br>
            <a:r>
              <a:rPr lang="en-US" altLang="en-US" sz="2000" dirty="0" err="1"/>
              <a:t>mydata$agecat</a:t>
            </a:r>
            <a:r>
              <a:rPr lang="en-US" altLang="en-US" sz="2000" dirty="0"/>
              <a:t>[age &gt; 75] &lt;- "Elder"</a:t>
            </a:r>
            <a:br>
              <a:rPr lang="en-US" altLang="en-US" sz="2000" dirty="0"/>
            </a:br>
            <a:r>
              <a:rPr lang="en-US" altLang="en-US" sz="2000" dirty="0" err="1"/>
              <a:t>mydata$agecat</a:t>
            </a:r>
            <a:r>
              <a:rPr lang="en-US" altLang="en-US" sz="2000" dirty="0"/>
              <a:t>[age &gt; 45 &amp; age &lt;= 75] &lt;- "Middle Aged"</a:t>
            </a:r>
            <a:br>
              <a:rPr lang="en-US" altLang="en-US" sz="2000" dirty="0"/>
            </a:br>
            <a:r>
              <a:rPr lang="en-US" altLang="en-US" sz="2000" dirty="0" err="1"/>
              <a:t>mydata$agecat</a:t>
            </a:r>
            <a:r>
              <a:rPr lang="en-US" altLang="en-US" sz="2000" dirty="0"/>
              <a:t>[age &lt;= 45] &lt;- "Young"</a:t>
            </a:r>
            <a:br>
              <a:rPr lang="en-US" altLang="en-US" sz="2000" dirty="0"/>
            </a:br>
            <a:r>
              <a:rPr lang="en-US" altLang="en-US" sz="2000" dirty="0"/>
              <a:t>detach(</a:t>
            </a:r>
            <a:r>
              <a:rPr lang="en-US" altLang="en-US" sz="2000" dirty="0" err="1"/>
              <a:t>mydata</a:t>
            </a:r>
            <a:r>
              <a:rPr lang="en-US" altLang="en-US" sz="2000" dirty="0"/>
              <a:t>) </a:t>
            </a:r>
            <a:endParaRPr lang="en-US" altLang="en-US" sz="2000" b="1" dirty="0"/>
          </a:p>
        </p:txBody>
      </p:sp>
      <p:sp>
        <p:nvSpPr>
          <p:cNvPr id="1633284"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Recoding Variables</a:t>
            </a:r>
            <a:endParaRPr lang="en-US" sz="3600" dirty="0">
              <a:latin typeface="+mn-lt"/>
            </a:endParaRPr>
          </a:p>
        </p:txBody>
      </p:sp>
    </p:spTree>
    <p:extLst>
      <p:ext uri="{BB962C8B-B14F-4D97-AF65-F5344CB8AC3E}">
        <p14:creationId xmlns:p14="http://schemas.microsoft.com/office/powerpoint/2010/main" val="16705031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A4E7943C-2F05-4F8D-A96C-0FECCFAB41BF}" type="slidenum">
              <a:rPr lang="en-US" altLang="en-US"/>
              <a:pPr/>
              <a:t>78</a:t>
            </a:fld>
            <a:endParaRPr lang="en-US" altLang="en-US"/>
          </a:p>
        </p:txBody>
      </p:sp>
      <p:sp>
        <p:nvSpPr>
          <p:cNvPr id="1635331" name="Rectangle 3"/>
          <p:cNvSpPr>
            <a:spLocks noGrp="1" noChangeArrowheads="1"/>
          </p:cNvSpPr>
          <p:nvPr>
            <p:ph type="body" idx="4294967295"/>
          </p:nvPr>
        </p:nvSpPr>
        <p:spPr>
          <a:xfrm>
            <a:off x="304800" y="1030941"/>
            <a:ext cx="7772400" cy="3886200"/>
          </a:xfrm>
        </p:spPr>
        <p:txBody>
          <a:bodyPr>
            <a:normAutofit/>
          </a:bodyPr>
          <a:lstStyle/>
          <a:p>
            <a:pPr marL="0" lvl="2" indent="0"/>
            <a:r>
              <a:rPr lang="en-US" altLang="en-US" sz="2000" dirty="0" smtClean="0"/>
              <a:t>You </a:t>
            </a:r>
            <a:r>
              <a:rPr lang="en-US" altLang="en-US" sz="2000" dirty="0"/>
              <a:t>can rename variables programmatically or interactively. </a:t>
            </a:r>
          </a:p>
          <a:p>
            <a:pPr marL="0" lvl="2" indent="0"/>
            <a:r>
              <a:rPr lang="en-US" altLang="en-US" sz="2000" dirty="0"/>
              <a:t># rename interactively </a:t>
            </a:r>
            <a:br>
              <a:rPr lang="en-US" altLang="en-US" sz="2000" dirty="0"/>
            </a:br>
            <a:r>
              <a:rPr lang="en-US" altLang="en-US" sz="2000" dirty="0"/>
              <a:t>fix(</a:t>
            </a:r>
            <a:r>
              <a:rPr lang="en-US" altLang="en-US" sz="2000" dirty="0" err="1"/>
              <a:t>mydata</a:t>
            </a:r>
            <a:r>
              <a:rPr lang="en-US" altLang="en-US" sz="2000" dirty="0"/>
              <a:t>) # results are saved on close </a:t>
            </a:r>
            <a:br>
              <a:rPr lang="en-US" altLang="en-US" sz="2000" dirty="0"/>
            </a:br>
            <a:r>
              <a:rPr lang="en-US" altLang="en-US" sz="2000" dirty="0"/>
              <a:t/>
            </a:r>
            <a:br>
              <a:rPr lang="en-US" altLang="en-US" sz="2000" dirty="0"/>
            </a:br>
            <a:r>
              <a:rPr lang="en-US" altLang="en-US" sz="2000" dirty="0"/>
              <a:t># rename programmatically </a:t>
            </a:r>
            <a:br>
              <a:rPr lang="en-US" altLang="en-US" sz="2000" dirty="0"/>
            </a:br>
            <a:r>
              <a:rPr lang="en-US" altLang="en-US" sz="2000" dirty="0"/>
              <a:t>library(reshape)</a:t>
            </a:r>
            <a:br>
              <a:rPr lang="en-US" altLang="en-US" sz="2000" dirty="0"/>
            </a:br>
            <a:r>
              <a:rPr lang="en-US" altLang="en-US" sz="2000" dirty="0" err="1"/>
              <a:t>mydata</a:t>
            </a:r>
            <a:r>
              <a:rPr lang="en-US" altLang="en-US" sz="2000" dirty="0"/>
              <a:t> &lt;- rename(</a:t>
            </a:r>
            <a:r>
              <a:rPr lang="en-US" altLang="en-US" sz="2000" dirty="0" err="1"/>
              <a:t>mydata</a:t>
            </a:r>
            <a:r>
              <a:rPr lang="en-US" altLang="en-US" sz="2000" dirty="0"/>
              <a:t>, c(</a:t>
            </a:r>
            <a:r>
              <a:rPr lang="en-US" altLang="en-US" sz="2000" dirty="0" err="1"/>
              <a:t>oldname</a:t>
            </a:r>
            <a:r>
              <a:rPr lang="en-US" altLang="en-US" sz="2000" dirty="0"/>
              <a:t>="</a:t>
            </a:r>
            <a:r>
              <a:rPr lang="en-US" altLang="en-US" sz="2000" dirty="0" err="1"/>
              <a:t>newname</a:t>
            </a:r>
            <a:r>
              <a:rPr lang="en-US" altLang="en-US" sz="2000" dirty="0"/>
              <a:t>"))</a:t>
            </a:r>
            <a:br>
              <a:rPr lang="en-US" altLang="en-US" sz="2000" dirty="0"/>
            </a:br>
            <a:r>
              <a:rPr lang="en-US" altLang="en-US" sz="2000" dirty="0"/>
              <a:t/>
            </a:r>
            <a:br>
              <a:rPr lang="en-US" altLang="en-US" sz="2000" dirty="0"/>
            </a:br>
            <a:r>
              <a:rPr lang="en-US" altLang="en-US" sz="2000" dirty="0"/>
              <a:t># you can re-enter all the variable names in order</a:t>
            </a:r>
            <a:br>
              <a:rPr lang="en-US" altLang="en-US" sz="2000" dirty="0"/>
            </a:br>
            <a:r>
              <a:rPr lang="en-US" altLang="en-US" sz="2000" dirty="0"/>
              <a:t># changing the ones you need to </a:t>
            </a:r>
            <a:r>
              <a:rPr lang="en-US" altLang="en-US" sz="2000" dirty="0" err="1"/>
              <a:t>change.the</a:t>
            </a:r>
            <a:r>
              <a:rPr lang="en-US" altLang="en-US" sz="2000" dirty="0"/>
              <a:t> limitation</a:t>
            </a:r>
            <a:br>
              <a:rPr lang="en-US" altLang="en-US" sz="2000" dirty="0"/>
            </a:br>
            <a:r>
              <a:rPr lang="en-US" altLang="en-US" sz="2000" dirty="0"/>
              <a:t># is that you need to enter all of them!</a:t>
            </a:r>
            <a:br>
              <a:rPr lang="en-US" altLang="en-US" sz="2000" dirty="0"/>
            </a:br>
            <a:r>
              <a:rPr lang="en-US" altLang="en-US" sz="2000" dirty="0"/>
              <a:t>names(</a:t>
            </a:r>
            <a:r>
              <a:rPr lang="en-US" altLang="en-US" sz="2000" dirty="0" err="1"/>
              <a:t>mydata</a:t>
            </a:r>
            <a:r>
              <a:rPr lang="en-US" altLang="en-US" sz="2000" dirty="0"/>
              <a:t>) &lt;- c("x1","age","y", "</a:t>
            </a:r>
            <a:r>
              <a:rPr lang="en-US" altLang="en-US" sz="2000" dirty="0" err="1"/>
              <a:t>ses</a:t>
            </a:r>
            <a:r>
              <a:rPr lang="en-US" altLang="en-US" sz="2000" dirty="0"/>
              <a:t>") </a:t>
            </a:r>
          </a:p>
        </p:txBody>
      </p:sp>
      <p:sp>
        <p:nvSpPr>
          <p:cNvPr id="1635332"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Renaming Variables</a:t>
            </a:r>
            <a:endParaRPr lang="en-US" sz="3600" dirty="0">
              <a:latin typeface="+mn-lt"/>
            </a:endParaRPr>
          </a:p>
        </p:txBody>
      </p:sp>
    </p:spTree>
    <p:extLst>
      <p:ext uri="{BB962C8B-B14F-4D97-AF65-F5344CB8AC3E}">
        <p14:creationId xmlns:p14="http://schemas.microsoft.com/office/powerpoint/2010/main" val="19891322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5DA34ED6-F616-4D8D-9CAF-A870DC3A2D7D}" type="slidenum">
              <a:rPr lang="en-US" altLang="en-US"/>
              <a:pPr/>
              <a:t>79</a:t>
            </a:fld>
            <a:endParaRPr lang="en-US" altLang="en-US"/>
          </a:p>
        </p:txBody>
      </p:sp>
      <p:sp>
        <p:nvSpPr>
          <p:cNvPr id="1639427" name="Rectangle 3"/>
          <p:cNvSpPr>
            <a:spLocks noGrp="1" noChangeArrowheads="1"/>
          </p:cNvSpPr>
          <p:nvPr>
            <p:ph type="body" idx="4294967295"/>
          </p:nvPr>
        </p:nvSpPr>
        <p:spPr>
          <a:xfrm>
            <a:off x="161364" y="1075764"/>
            <a:ext cx="7772400" cy="3886200"/>
          </a:xfrm>
        </p:spPr>
        <p:txBody>
          <a:bodyPr/>
          <a:lstStyle/>
          <a:p>
            <a:pPr marL="0" lvl="2" indent="0"/>
            <a:r>
              <a:rPr lang="en-US" altLang="en-US" sz="2000" dirty="0"/>
              <a:t>To sort a </a:t>
            </a:r>
            <a:r>
              <a:rPr lang="en-US" altLang="en-US" sz="2000" dirty="0" err="1"/>
              <a:t>dataframe</a:t>
            </a:r>
            <a:r>
              <a:rPr lang="en-US" altLang="en-US" sz="2000" dirty="0"/>
              <a:t> in R, use the </a:t>
            </a:r>
            <a:r>
              <a:rPr lang="en-US" altLang="en-US" sz="2000" b="1" dirty="0"/>
              <a:t>order( ) </a:t>
            </a:r>
            <a:r>
              <a:rPr lang="en-US" altLang="en-US" sz="2000" dirty="0"/>
              <a:t>function. By default, sorting is ASCENDING. Prepend the sorting variable by a minus sign to indicate DESCENDING order. Here are some examples.</a:t>
            </a:r>
          </a:p>
          <a:p>
            <a:pPr marL="0" lvl="2" indent="0"/>
            <a:r>
              <a:rPr lang="en-US" altLang="en-US" sz="2000" dirty="0"/>
              <a:t># sorting examples using the </a:t>
            </a:r>
            <a:r>
              <a:rPr lang="en-US" altLang="en-US" sz="2000" dirty="0" err="1"/>
              <a:t>mtcars</a:t>
            </a:r>
            <a:r>
              <a:rPr lang="en-US" altLang="en-US" sz="2000" dirty="0"/>
              <a:t> dataset</a:t>
            </a:r>
            <a:br>
              <a:rPr lang="en-US" altLang="en-US" sz="2000" dirty="0"/>
            </a:br>
            <a:r>
              <a:rPr lang="en-US" altLang="en-US" sz="2000" dirty="0"/>
              <a:t>data(</a:t>
            </a:r>
            <a:r>
              <a:rPr lang="en-US" altLang="en-US" sz="2000" dirty="0" err="1"/>
              <a:t>mtcars</a:t>
            </a:r>
            <a:r>
              <a:rPr lang="en-US" altLang="en-US" sz="2000" dirty="0"/>
              <a:t>)</a:t>
            </a:r>
            <a:br>
              <a:rPr lang="en-US" altLang="en-US" sz="2000" dirty="0"/>
            </a:br>
            <a:r>
              <a:rPr lang="en-US" altLang="en-US" sz="2000" dirty="0"/>
              <a:t># sort by mpg</a:t>
            </a:r>
            <a:br>
              <a:rPr lang="en-US" altLang="en-US" sz="2000" dirty="0"/>
            </a:br>
            <a:r>
              <a:rPr lang="en-US" altLang="en-US" sz="2000" dirty="0" err="1"/>
              <a:t>newdata</a:t>
            </a:r>
            <a:r>
              <a:rPr lang="en-US" altLang="en-US" sz="2000" dirty="0"/>
              <a:t> = </a:t>
            </a:r>
            <a:r>
              <a:rPr lang="en-US" altLang="en-US" sz="2000" dirty="0" err="1"/>
              <a:t>mtcars</a:t>
            </a:r>
            <a:r>
              <a:rPr lang="en-US" altLang="en-US" sz="2000" dirty="0"/>
              <a:t>[order(</a:t>
            </a:r>
            <a:r>
              <a:rPr lang="en-US" altLang="en-US" sz="2000" dirty="0" err="1"/>
              <a:t>mtcars$mpg</a:t>
            </a:r>
            <a:r>
              <a:rPr lang="en-US" altLang="en-US" sz="2000" dirty="0"/>
              <a:t>),] </a:t>
            </a:r>
            <a:br>
              <a:rPr lang="en-US" altLang="en-US" sz="2000" dirty="0"/>
            </a:br>
            <a:r>
              <a:rPr lang="en-US" altLang="en-US" sz="2000" dirty="0"/>
              <a:t># sort by mpg and </a:t>
            </a:r>
            <a:r>
              <a:rPr lang="en-US" altLang="en-US" sz="2000" dirty="0" err="1"/>
              <a:t>cyl</a:t>
            </a:r>
            <a:r>
              <a:rPr lang="en-US" altLang="en-US" sz="2000" dirty="0"/>
              <a:t/>
            </a:r>
            <a:br>
              <a:rPr lang="en-US" altLang="en-US" sz="2000" dirty="0"/>
            </a:br>
            <a:r>
              <a:rPr lang="en-US" altLang="en-US" sz="2000" dirty="0" err="1"/>
              <a:t>newdata</a:t>
            </a:r>
            <a:r>
              <a:rPr lang="en-US" altLang="en-US" sz="2000" dirty="0"/>
              <a:t> &lt;- </a:t>
            </a:r>
            <a:r>
              <a:rPr lang="en-US" altLang="en-US" sz="2000" dirty="0" err="1"/>
              <a:t>mtcars</a:t>
            </a:r>
            <a:r>
              <a:rPr lang="en-US" altLang="en-US" sz="2000" dirty="0"/>
              <a:t>[order(</a:t>
            </a:r>
            <a:r>
              <a:rPr lang="en-US" altLang="en-US" sz="2000" dirty="0" err="1"/>
              <a:t>mtcars$mpg</a:t>
            </a:r>
            <a:r>
              <a:rPr lang="en-US" altLang="en-US" sz="2000" dirty="0"/>
              <a:t>, </a:t>
            </a:r>
            <a:r>
              <a:rPr lang="en-US" altLang="en-US" sz="2000" dirty="0" err="1"/>
              <a:t>mtcars$cyl</a:t>
            </a:r>
            <a:r>
              <a:rPr lang="en-US" altLang="en-US" sz="2000" dirty="0"/>
              <a:t>),]</a:t>
            </a:r>
            <a:br>
              <a:rPr lang="en-US" altLang="en-US" sz="2000" dirty="0"/>
            </a:br>
            <a:r>
              <a:rPr lang="en-US" altLang="en-US" sz="2000" dirty="0"/>
              <a:t>#sort by mpg (ascending) and </a:t>
            </a:r>
            <a:r>
              <a:rPr lang="en-US" altLang="en-US" sz="2000" dirty="0" err="1"/>
              <a:t>cyl</a:t>
            </a:r>
            <a:r>
              <a:rPr lang="en-US" altLang="en-US" sz="2000" dirty="0"/>
              <a:t> (descending)</a:t>
            </a:r>
            <a:br>
              <a:rPr lang="en-US" altLang="en-US" sz="2000" dirty="0"/>
            </a:br>
            <a:r>
              <a:rPr lang="en-US" altLang="en-US" sz="2000" dirty="0" err="1"/>
              <a:t>newdata</a:t>
            </a:r>
            <a:r>
              <a:rPr lang="en-US" altLang="en-US" sz="2000" dirty="0"/>
              <a:t> &lt;- </a:t>
            </a:r>
            <a:r>
              <a:rPr lang="en-US" altLang="en-US" sz="2000" dirty="0" err="1"/>
              <a:t>mtcars</a:t>
            </a:r>
            <a:r>
              <a:rPr lang="en-US" altLang="en-US" sz="2000" dirty="0"/>
              <a:t>[order(</a:t>
            </a:r>
            <a:r>
              <a:rPr lang="en-US" altLang="en-US" sz="2000" dirty="0" err="1"/>
              <a:t>mtcars$mpg</a:t>
            </a:r>
            <a:r>
              <a:rPr lang="en-US" altLang="en-US" sz="2000" dirty="0"/>
              <a:t>, -</a:t>
            </a:r>
            <a:r>
              <a:rPr lang="en-US" altLang="en-US" sz="2000" dirty="0" err="1"/>
              <a:t>mtcars$cyl</a:t>
            </a:r>
            <a:r>
              <a:rPr lang="en-US" altLang="en-US" sz="2000" dirty="0"/>
              <a:t>),] </a:t>
            </a:r>
          </a:p>
        </p:txBody>
      </p:sp>
      <p:sp>
        <p:nvSpPr>
          <p:cNvPr id="1639428"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Sorting</a:t>
            </a:r>
            <a:endParaRPr lang="en-US" sz="3600" dirty="0">
              <a:latin typeface="+mn-lt"/>
            </a:endParaRPr>
          </a:p>
        </p:txBody>
      </p:sp>
    </p:spTree>
    <p:extLst>
      <p:ext uri="{BB962C8B-B14F-4D97-AF65-F5344CB8AC3E}">
        <p14:creationId xmlns:p14="http://schemas.microsoft.com/office/powerpoint/2010/main" val="2558313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1627" y="960723"/>
            <a:ext cx="8376207" cy="3416320"/>
          </a:xfrm>
          <a:prstGeom prst="rect">
            <a:avLst/>
          </a:prstGeom>
          <a:noFill/>
        </p:spPr>
        <p:txBody>
          <a:bodyPr wrap="square" rtlCol="0">
            <a:spAutoFit/>
          </a:bodyPr>
          <a:lstStyle/>
          <a:p>
            <a:pPr>
              <a:defRPr/>
            </a:pPr>
            <a:r>
              <a:rPr lang="en-US" dirty="0" smtClean="0">
                <a:latin typeface="Adobe Garamond Pro"/>
                <a:cs typeface="Adobe Garamond Pro"/>
              </a:rPr>
              <a:t>Once you have R and R Studio installed, please do the following:</a:t>
            </a:r>
          </a:p>
          <a:p>
            <a:pPr>
              <a:defRPr/>
            </a:pPr>
            <a:endParaRPr lang="en-US" dirty="0" smtClean="0">
              <a:latin typeface="Adobe Garamond Pro"/>
              <a:cs typeface="Adobe Garamond Pro"/>
            </a:endParaRPr>
          </a:p>
          <a:p>
            <a:pPr marL="342900" indent="-342900">
              <a:buFont typeface="+mj-lt"/>
              <a:buAutoNum type="arabicPeriod"/>
              <a:defRPr/>
            </a:pPr>
            <a:r>
              <a:rPr lang="en-US" dirty="0" smtClean="0">
                <a:latin typeface="Adobe Garamond Pro"/>
                <a:cs typeface="Adobe Garamond Pro"/>
              </a:rPr>
              <a:t>Download R script (the file with .R extension):</a:t>
            </a:r>
          </a:p>
          <a:p>
            <a:pPr marL="857250" lvl="1" indent="-400050">
              <a:buFont typeface="+mj-lt"/>
              <a:buAutoNum type="alphaLcPeriod"/>
              <a:defRPr/>
            </a:pPr>
            <a:r>
              <a:rPr lang="en-US" dirty="0" smtClean="0">
                <a:latin typeface="Adobe Garamond Pro"/>
                <a:cs typeface="Adobe Garamond Pro"/>
              </a:rPr>
              <a:t>Go </a:t>
            </a:r>
            <a:r>
              <a:rPr lang="en-US" dirty="0">
                <a:latin typeface="Adobe Garamond Pro"/>
                <a:cs typeface="Adobe Garamond Pro"/>
              </a:rPr>
              <a:t>to </a:t>
            </a:r>
            <a:r>
              <a:rPr lang="en-US" dirty="0" smtClean="0">
                <a:latin typeface="Adobe Garamond Pro"/>
                <a:cs typeface="Adobe Garamond Pro"/>
              </a:rPr>
              <a:t>https</a:t>
            </a:r>
            <a:r>
              <a:rPr lang="en-US" dirty="0">
                <a:latin typeface="Adobe Garamond Pro"/>
                <a:cs typeface="Adobe Garamond Pro"/>
              </a:rPr>
              <a:t>://github.com/jmonroe252/R_Workshop</a:t>
            </a:r>
            <a:endParaRPr lang="en-US" dirty="0" smtClean="0">
              <a:latin typeface="Adobe Garamond Pro"/>
              <a:cs typeface="Adobe Garamond Pro"/>
            </a:endParaRPr>
          </a:p>
          <a:p>
            <a:pPr marL="857250" lvl="1" indent="-400050">
              <a:buFont typeface="+mj-lt"/>
              <a:buAutoNum type="alphaLcPeriod"/>
              <a:defRPr/>
            </a:pPr>
            <a:r>
              <a:rPr lang="en-US" dirty="0" smtClean="0">
                <a:latin typeface="Adobe Garamond Pro"/>
                <a:cs typeface="Adobe Garamond Pro"/>
              </a:rPr>
              <a:t>Download the files with a .R extension </a:t>
            </a:r>
          </a:p>
          <a:p>
            <a:pPr marL="857250" lvl="1" indent="-400050">
              <a:buFont typeface="+mj-lt"/>
              <a:buAutoNum type="alphaLcPeriod"/>
              <a:defRPr/>
            </a:pPr>
            <a:r>
              <a:rPr lang="en-US" dirty="0" smtClean="0">
                <a:latin typeface="Adobe Garamond Pro"/>
                <a:cs typeface="Adobe Garamond Pro"/>
              </a:rPr>
              <a:t>Save the files to an easily accessible location.</a:t>
            </a:r>
          </a:p>
          <a:p>
            <a:pPr marL="342900" indent="-342900">
              <a:buFont typeface="+mj-lt"/>
              <a:buAutoNum type="arabicPeriod"/>
              <a:defRPr/>
            </a:pPr>
            <a:r>
              <a:rPr lang="en-US" dirty="0" smtClean="0">
                <a:latin typeface="Adobe Garamond Pro"/>
                <a:cs typeface="Adobe Garamond Pro"/>
              </a:rPr>
              <a:t>Open R Studio only (do not need to open R)</a:t>
            </a:r>
          </a:p>
          <a:p>
            <a:pPr marL="342900" indent="-342900">
              <a:buFont typeface="+mj-lt"/>
              <a:buAutoNum type="arabicPeriod"/>
              <a:defRPr/>
            </a:pPr>
            <a:r>
              <a:rPr lang="en-US" dirty="0" smtClean="0">
                <a:latin typeface="Adobe Garamond Pro"/>
                <a:cs typeface="Adobe Garamond Pro"/>
              </a:rPr>
              <a:t>Open </a:t>
            </a:r>
            <a:r>
              <a:rPr lang="en-US" dirty="0" smtClean="0">
                <a:latin typeface="Adobe Garamond Pro"/>
                <a:cs typeface="Adobe Garamond Pro"/>
              </a:rPr>
              <a:t>R script in R Studio. File…Open File…</a:t>
            </a:r>
          </a:p>
          <a:p>
            <a:pPr marL="342900" indent="-342900">
              <a:buFont typeface="+mj-lt"/>
              <a:buAutoNum type="arabicPeriod"/>
              <a:defRPr/>
            </a:pPr>
            <a:r>
              <a:rPr lang="en-US" dirty="0" smtClean="0">
                <a:latin typeface="Adobe Garamond Pro"/>
                <a:cs typeface="Adobe Garamond Pro"/>
              </a:rPr>
              <a:t>Follow along with presentation</a:t>
            </a:r>
          </a:p>
          <a:p>
            <a:pPr>
              <a:defRPr/>
            </a:pPr>
            <a:endParaRPr lang="en-US" b="0" i="0" dirty="0" smtClean="0">
              <a:latin typeface="Adobe Garamond Pro"/>
              <a:cs typeface="Adobe Garamond Pro"/>
            </a:endParaRPr>
          </a:p>
          <a:p>
            <a:pPr>
              <a:defRPr/>
            </a:pPr>
            <a:r>
              <a:rPr lang="en-US" dirty="0">
                <a:latin typeface="Adobe Garamond Pro"/>
                <a:cs typeface="Adobe Garamond Pro"/>
              </a:rPr>
              <a:t>Let’s go use R!</a:t>
            </a:r>
          </a:p>
          <a:p>
            <a:pPr>
              <a:defRPr/>
            </a:pPr>
            <a:endParaRPr lang="en-US" b="0" i="0" dirty="0">
              <a:latin typeface="Adobe Garamond Pro"/>
              <a:cs typeface="Adobe Garamond Pro"/>
            </a:endParaRPr>
          </a:p>
        </p:txBody>
      </p:sp>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Workshop Plan</a:t>
            </a:r>
            <a:endParaRPr lang="en-US" sz="3600" dirty="0">
              <a:latin typeface="+mn-lt"/>
            </a:endParaRPr>
          </a:p>
        </p:txBody>
      </p:sp>
    </p:spTree>
    <p:extLst>
      <p:ext uri="{BB962C8B-B14F-4D97-AF65-F5344CB8AC3E}">
        <p14:creationId xmlns:p14="http://schemas.microsoft.com/office/powerpoint/2010/main" val="263282145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DAEDD072-0EE8-427D-BA67-643405F20654}" type="slidenum">
              <a:rPr lang="en-US" altLang="en-US"/>
              <a:pPr/>
              <a:t>80</a:t>
            </a:fld>
            <a:endParaRPr lang="en-US" altLang="en-US"/>
          </a:p>
        </p:txBody>
      </p:sp>
      <p:sp>
        <p:nvSpPr>
          <p:cNvPr id="1618947" name="Rectangle 3"/>
          <p:cNvSpPr>
            <a:spLocks noGrp="1" noChangeArrowheads="1"/>
          </p:cNvSpPr>
          <p:nvPr>
            <p:ph type="body" idx="4294967295"/>
          </p:nvPr>
        </p:nvSpPr>
        <p:spPr>
          <a:xfrm>
            <a:off x="304800" y="1111624"/>
            <a:ext cx="7772400" cy="3886200"/>
          </a:xfrm>
        </p:spPr>
        <p:txBody>
          <a:bodyPr/>
          <a:lstStyle/>
          <a:p>
            <a:pPr marL="0" lvl="2" indent="0">
              <a:buFont typeface="Wingdings" panose="05000000000000000000" pitchFamily="2" charset="2"/>
              <a:buNone/>
            </a:pPr>
            <a:r>
              <a:rPr lang="en-US" altLang="en-US" sz="2000" dirty="0"/>
              <a:t>To merge two </a:t>
            </a:r>
            <a:r>
              <a:rPr lang="en-US" altLang="en-US" sz="2000" dirty="0" err="1"/>
              <a:t>dataframes</a:t>
            </a:r>
            <a:r>
              <a:rPr lang="en-US" altLang="en-US" sz="2000" dirty="0"/>
              <a:t> (datasets) horizontally, use the </a:t>
            </a:r>
            <a:r>
              <a:rPr lang="en-US" altLang="en-US" sz="2000" b="1" dirty="0"/>
              <a:t>merge</a:t>
            </a:r>
            <a:r>
              <a:rPr lang="en-US" altLang="en-US" sz="2000" dirty="0"/>
              <a:t> function. In most cases, you join two </a:t>
            </a:r>
            <a:r>
              <a:rPr lang="en-US" altLang="en-US" sz="2000" dirty="0" err="1"/>
              <a:t>dataframes</a:t>
            </a:r>
            <a:r>
              <a:rPr lang="en-US" altLang="en-US" sz="2000" dirty="0"/>
              <a:t> by one or more common key variables (i.e., an inner join). </a:t>
            </a:r>
          </a:p>
          <a:p>
            <a:pPr marL="0" lvl="2" indent="0">
              <a:buFont typeface="Wingdings" panose="05000000000000000000" pitchFamily="2" charset="2"/>
              <a:buNone/>
            </a:pPr>
            <a:r>
              <a:rPr lang="en-US" altLang="en-US" sz="2000" dirty="0"/>
              <a:t># merge two </a:t>
            </a:r>
            <a:r>
              <a:rPr lang="en-US" altLang="en-US" sz="2000" dirty="0" err="1"/>
              <a:t>dataframes</a:t>
            </a:r>
            <a:r>
              <a:rPr lang="en-US" altLang="en-US" sz="2000" dirty="0"/>
              <a:t> by ID</a:t>
            </a:r>
            <a:br>
              <a:rPr lang="en-US" altLang="en-US" sz="2000" dirty="0"/>
            </a:br>
            <a:r>
              <a:rPr lang="en-US" altLang="en-US" sz="2000" dirty="0"/>
              <a:t>total &lt;- merge(</a:t>
            </a:r>
            <a:r>
              <a:rPr lang="en-US" altLang="en-US" sz="2000" dirty="0" err="1"/>
              <a:t>dataframeA,dataframeB,by</a:t>
            </a:r>
            <a:r>
              <a:rPr lang="en-US" altLang="en-US" sz="2000" dirty="0"/>
              <a:t>="ID")</a:t>
            </a:r>
          </a:p>
          <a:p>
            <a:pPr marL="0" lvl="2" indent="0">
              <a:buFont typeface="Wingdings" panose="05000000000000000000" pitchFamily="2" charset="2"/>
              <a:buNone/>
            </a:pPr>
            <a:r>
              <a:rPr lang="en-US" altLang="en-US" sz="2000" dirty="0"/>
              <a:t># merge two </a:t>
            </a:r>
            <a:r>
              <a:rPr lang="en-US" altLang="en-US" sz="2000" dirty="0" err="1"/>
              <a:t>dataframes</a:t>
            </a:r>
            <a:r>
              <a:rPr lang="en-US" altLang="en-US" sz="2000" dirty="0"/>
              <a:t> by ID and Country</a:t>
            </a:r>
            <a:br>
              <a:rPr lang="en-US" altLang="en-US" sz="2000" dirty="0"/>
            </a:br>
            <a:r>
              <a:rPr lang="en-US" altLang="en-US" sz="2000" dirty="0"/>
              <a:t>total &lt;- merge(</a:t>
            </a:r>
            <a:r>
              <a:rPr lang="en-US" altLang="en-US" sz="2000" dirty="0" err="1"/>
              <a:t>dataframeA,dataframeB,by</a:t>
            </a:r>
            <a:r>
              <a:rPr lang="en-US" altLang="en-US" sz="2000" dirty="0"/>
              <a:t>=c("</a:t>
            </a:r>
            <a:r>
              <a:rPr lang="en-US" altLang="en-US" sz="2000" dirty="0" err="1"/>
              <a:t>ID","Country</a:t>
            </a:r>
            <a:r>
              <a:rPr lang="en-US" altLang="en-US" sz="2000" dirty="0"/>
              <a:t>")) </a:t>
            </a:r>
          </a:p>
        </p:txBody>
      </p:sp>
      <p:sp>
        <p:nvSpPr>
          <p:cNvPr id="1618948"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Merging</a:t>
            </a:r>
            <a:endParaRPr lang="en-US" sz="3600" dirty="0">
              <a:latin typeface="+mn-lt"/>
            </a:endParaRPr>
          </a:p>
        </p:txBody>
      </p:sp>
    </p:spTree>
    <p:extLst>
      <p:ext uri="{BB962C8B-B14F-4D97-AF65-F5344CB8AC3E}">
        <p14:creationId xmlns:p14="http://schemas.microsoft.com/office/powerpoint/2010/main" val="41701588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CB688AA6-77D2-439B-950D-2A40C69A1DBC}" type="slidenum">
              <a:rPr lang="en-US" altLang="en-US"/>
              <a:pPr/>
              <a:t>81</a:t>
            </a:fld>
            <a:endParaRPr lang="en-US" altLang="en-US"/>
          </a:p>
        </p:txBody>
      </p:sp>
      <p:sp>
        <p:nvSpPr>
          <p:cNvPr id="1620995" name="Rectangle 3"/>
          <p:cNvSpPr>
            <a:spLocks noGrp="1" noChangeArrowheads="1"/>
          </p:cNvSpPr>
          <p:nvPr>
            <p:ph type="body" idx="4294967295"/>
          </p:nvPr>
        </p:nvSpPr>
        <p:spPr>
          <a:xfrm>
            <a:off x="233082" y="1000311"/>
            <a:ext cx="7772400" cy="3886200"/>
          </a:xfrm>
        </p:spPr>
        <p:txBody>
          <a:bodyPr/>
          <a:lstStyle/>
          <a:p>
            <a:pPr marL="0" lvl="2" indent="0">
              <a:buFont typeface="Wingdings" panose="05000000000000000000" pitchFamily="2" charset="2"/>
              <a:buNone/>
            </a:pPr>
            <a:r>
              <a:rPr lang="en-US" altLang="en-US" sz="2000" b="1" dirty="0"/>
              <a:t>ADDING ROWS </a:t>
            </a:r>
          </a:p>
          <a:p>
            <a:pPr marL="0" lvl="2" indent="0">
              <a:buFont typeface="Wingdings" panose="05000000000000000000" pitchFamily="2" charset="2"/>
              <a:buNone/>
            </a:pPr>
            <a:r>
              <a:rPr lang="en-US" altLang="en-US" sz="2000" dirty="0"/>
              <a:t>To join two </a:t>
            </a:r>
            <a:r>
              <a:rPr lang="en-US" altLang="en-US" sz="2000" dirty="0" err="1"/>
              <a:t>dataframes</a:t>
            </a:r>
            <a:r>
              <a:rPr lang="en-US" altLang="en-US" sz="2000" dirty="0"/>
              <a:t> (datasets) vertically, use the</a:t>
            </a:r>
            <a:r>
              <a:rPr lang="en-US" altLang="en-US" sz="2000" b="1" dirty="0"/>
              <a:t> </a:t>
            </a:r>
            <a:r>
              <a:rPr lang="en-US" altLang="en-US" sz="2000" b="1" dirty="0" err="1"/>
              <a:t>rbind</a:t>
            </a:r>
            <a:r>
              <a:rPr lang="en-US" altLang="en-US" sz="2000" dirty="0"/>
              <a:t> function. The two </a:t>
            </a:r>
            <a:r>
              <a:rPr lang="en-US" altLang="en-US" sz="2000" dirty="0" err="1"/>
              <a:t>dataframes</a:t>
            </a:r>
            <a:r>
              <a:rPr lang="en-US" altLang="en-US" sz="2000" dirty="0"/>
              <a:t> </a:t>
            </a:r>
            <a:r>
              <a:rPr lang="en-US" altLang="en-US" sz="2000" b="1" dirty="0"/>
              <a:t>must</a:t>
            </a:r>
            <a:r>
              <a:rPr lang="en-US" altLang="en-US" sz="2000" dirty="0"/>
              <a:t> have the same variables, but they do not have to be in the same order.</a:t>
            </a:r>
          </a:p>
          <a:p>
            <a:pPr marL="0" lvl="2" indent="0">
              <a:buFont typeface="Wingdings" panose="05000000000000000000" pitchFamily="2" charset="2"/>
              <a:buNone/>
            </a:pPr>
            <a:r>
              <a:rPr lang="en-US" altLang="en-US" sz="2000" dirty="0"/>
              <a:t>total &lt;- </a:t>
            </a:r>
            <a:r>
              <a:rPr lang="en-US" altLang="en-US" sz="2000" dirty="0" err="1"/>
              <a:t>rbind</a:t>
            </a:r>
            <a:r>
              <a:rPr lang="en-US" altLang="en-US" sz="2000" dirty="0"/>
              <a:t>(</a:t>
            </a:r>
            <a:r>
              <a:rPr lang="en-US" altLang="en-US" sz="2000" dirty="0" err="1"/>
              <a:t>dataframeA</a:t>
            </a:r>
            <a:r>
              <a:rPr lang="en-US" altLang="en-US" sz="2000" dirty="0"/>
              <a:t>, </a:t>
            </a:r>
            <a:r>
              <a:rPr lang="en-US" altLang="en-US" sz="2000" dirty="0" err="1"/>
              <a:t>dataframeB</a:t>
            </a:r>
            <a:r>
              <a:rPr lang="en-US" altLang="en-US" sz="2000" dirty="0"/>
              <a:t>) </a:t>
            </a:r>
          </a:p>
          <a:p>
            <a:pPr marL="0" lvl="3" indent="0">
              <a:buFont typeface="Wingdings" panose="05000000000000000000" pitchFamily="2" charset="2"/>
              <a:buNone/>
            </a:pPr>
            <a:endParaRPr lang="en-US" altLang="en-US" sz="1600" dirty="0"/>
          </a:p>
          <a:p>
            <a:pPr marL="0" lvl="3" indent="0">
              <a:buFont typeface="Wingdings" panose="05000000000000000000" pitchFamily="2" charset="2"/>
              <a:buNone/>
            </a:pPr>
            <a:r>
              <a:rPr lang="en-US" altLang="en-US" sz="1600" dirty="0"/>
              <a:t>If </a:t>
            </a:r>
            <a:r>
              <a:rPr lang="en-US" altLang="en-US" sz="1600" dirty="0" err="1"/>
              <a:t>dataframeA</a:t>
            </a:r>
            <a:r>
              <a:rPr lang="en-US" altLang="en-US" sz="1600" dirty="0"/>
              <a:t> has variables that </a:t>
            </a:r>
            <a:r>
              <a:rPr lang="en-US" altLang="en-US" sz="1600" dirty="0" err="1"/>
              <a:t>dataframeB</a:t>
            </a:r>
            <a:r>
              <a:rPr lang="en-US" altLang="en-US" sz="1600" dirty="0"/>
              <a:t> does not, then either:</a:t>
            </a:r>
            <a:endParaRPr lang="en-US" altLang="en-US" sz="1600" dirty="0">
              <a:hlinkClick r:id="rId3"/>
            </a:endParaRPr>
          </a:p>
          <a:p>
            <a:pPr marL="0" lvl="3" indent="0">
              <a:buFont typeface="Wingdings" panose="05000000000000000000" pitchFamily="2" charset="2"/>
              <a:buNone/>
            </a:pPr>
            <a:r>
              <a:rPr lang="en-US" altLang="en-US" sz="1600" dirty="0"/>
              <a:t>Delete the extra variables in </a:t>
            </a:r>
            <a:r>
              <a:rPr lang="en-US" altLang="en-US" sz="1600" dirty="0" err="1"/>
              <a:t>dataframeA</a:t>
            </a:r>
            <a:r>
              <a:rPr lang="en-US" altLang="en-US" sz="1600" dirty="0"/>
              <a:t> or </a:t>
            </a:r>
          </a:p>
          <a:p>
            <a:pPr marL="0" lvl="3" indent="0">
              <a:buFont typeface="Wingdings" panose="05000000000000000000" pitchFamily="2" charset="2"/>
              <a:buNone/>
            </a:pPr>
            <a:r>
              <a:rPr lang="en-US" altLang="en-US" sz="1600" dirty="0"/>
              <a:t>Create the additional variables in </a:t>
            </a:r>
            <a:r>
              <a:rPr lang="en-US" altLang="en-US" sz="1600" dirty="0" err="1"/>
              <a:t>dataframeB</a:t>
            </a:r>
            <a:r>
              <a:rPr lang="en-US" altLang="en-US" sz="1600" dirty="0"/>
              <a:t> and set them to NA (missing) </a:t>
            </a:r>
          </a:p>
          <a:p>
            <a:pPr marL="0" lvl="3" indent="0">
              <a:buFont typeface="Wingdings" panose="05000000000000000000" pitchFamily="2" charset="2"/>
              <a:buNone/>
            </a:pPr>
            <a:r>
              <a:rPr lang="en-US" altLang="en-US" sz="1600" dirty="0"/>
              <a:t>before joining them with </a:t>
            </a:r>
            <a:r>
              <a:rPr lang="en-US" altLang="en-US" sz="1600" dirty="0" err="1"/>
              <a:t>rbind</a:t>
            </a:r>
            <a:r>
              <a:rPr lang="en-US" altLang="en-US" sz="1600" dirty="0"/>
              <a:t>. </a:t>
            </a:r>
          </a:p>
        </p:txBody>
      </p:sp>
      <p:sp>
        <p:nvSpPr>
          <p:cNvPr id="1620996"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Merging</a:t>
            </a:r>
            <a:endParaRPr lang="en-US" sz="3600" dirty="0">
              <a:latin typeface="+mn-lt"/>
            </a:endParaRPr>
          </a:p>
        </p:txBody>
      </p:sp>
    </p:spTree>
    <p:extLst>
      <p:ext uri="{BB962C8B-B14F-4D97-AF65-F5344CB8AC3E}">
        <p14:creationId xmlns:p14="http://schemas.microsoft.com/office/powerpoint/2010/main" val="2659242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01BBF35A-7D6B-4B58-ABED-FE55775B5268}" type="slidenum">
              <a:rPr lang="en-US" altLang="en-US"/>
              <a:pPr/>
              <a:t>82</a:t>
            </a:fld>
            <a:endParaRPr lang="en-US" altLang="en-US"/>
          </a:p>
        </p:txBody>
      </p:sp>
      <p:sp>
        <p:nvSpPr>
          <p:cNvPr id="1625091" name="Rectangle 3"/>
          <p:cNvSpPr>
            <a:spLocks noGrp="1" noChangeArrowheads="1"/>
          </p:cNvSpPr>
          <p:nvPr>
            <p:ph type="body" idx="4294967295"/>
          </p:nvPr>
        </p:nvSpPr>
        <p:spPr>
          <a:xfrm>
            <a:off x="304800" y="1030941"/>
            <a:ext cx="7772400" cy="3886200"/>
          </a:xfrm>
        </p:spPr>
        <p:txBody>
          <a:bodyPr>
            <a:normAutofit lnSpcReduction="10000"/>
          </a:bodyPr>
          <a:lstStyle/>
          <a:p>
            <a:pPr marL="0" lvl="2" indent="0"/>
            <a:r>
              <a:rPr lang="en-US" altLang="en-US" dirty="0"/>
              <a:t>It is relatively easy to collapse data in R using one or more BY variables and a defined function. </a:t>
            </a:r>
          </a:p>
          <a:p>
            <a:pPr marL="0" lvl="2" indent="0"/>
            <a:r>
              <a:rPr lang="en-US" altLang="en-US" dirty="0"/>
              <a:t># aggregate </a:t>
            </a:r>
            <a:r>
              <a:rPr lang="en-US" altLang="en-US" dirty="0" err="1"/>
              <a:t>dataframe</a:t>
            </a:r>
            <a:r>
              <a:rPr lang="en-US" altLang="en-US" dirty="0"/>
              <a:t> </a:t>
            </a:r>
            <a:r>
              <a:rPr lang="en-US" altLang="en-US" dirty="0" err="1"/>
              <a:t>mtcars</a:t>
            </a:r>
            <a:r>
              <a:rPr lang="en-US" altLang="en-US" dirty="0"/>
              <a:t> by </a:t>
            </a:r>
            <a:r>
              <a:rPr lang="en-US" altLang="en-US" dirty="0" err="1"/>
              <a:t>cyl</a:t>
            </a:r>
            <a:r>
              <a:rPr lang="en-US" altLang="en-US" dirty="0"/>
              <a:t> and vs, returning means</a:t>
            </a:r>
            <a:r>
              <a:rPr lang="en-US" altLang="en-US" b="1" dirty="0"/>
              <a:t/>
            </a:r>
            <a:br>
              <a:rPr lang="en-US" altLang="en-US" b="1" dirty="0"/>
            </a:br>
            <a:r>
              <a:rPr lang="en-US" altLang="en-US" dirty="0"/>
              <a:t># for numeric variables</a:t>
            </a:r>
            <a:r>
              <a:rPr lang="en-US" altLang="en-US" b="1" dirty="0"/>
              <a:t/>
            </a:r>
            <a:br>
              <a:rPr lang="en-US" altLang="en-US" b="1" dirty="0"/>
            </a:br>
            <a:r>
              <a:rPr lang="en-US" altLang="en-US" dirty="0"/>
              <a:t>attach(</a:t>
            </a:r>
            <a:r>
              <a:rPr lang="en-US" altLang="en-US" dirty="0" err="1"/>
              <a:t>mtcars</a:t>
            </a:r>
            <a:r>
              <a:rPr lang="en-US" altLang="en-US" dirty="0"/>
              <a:t>)</a:t>
            </a:r>
            <a:r>
              <a:rPr lang="en-US" altLang="en-US" b="1" dirty="0"/>
              <a:t/>
            </a:r>
            <a:br>
              <a:rPr lang="en-US" altLang="en-US" b="1" dirty="0"/>
            </a:br>
            <a:r>
              <a:rPr lang="en-US" altLang="en-US" dirty="0" err="1"/>
              <a:t>aggdata</a:t>
            </a:r>
            <a:r>
              <a:rPr lang="en-US" altLang="en-US" dirty="0"/>
              <a:t> &lt;-aggregate(</a:t>
            </a:r>
            <a:r>
              <a:rPr lang="en-US" altLang="en-US" dirty="0" err="1"/>
              <a:t>mtcars</a:t>
            </a:r>
            <a:r>
              <a:rPr lang="en-US" altLang="en-US" dirty="0"/>
              <a:t>, by=list(</a:t>
            </a:r>
            <a:r>
              <a:rPr lang="en-US" altLang="en-US" dirty="0" err="1"/>
              <a:t>cyl</a:t>
            </a:r>
            <a:r>
              <a:rPr lang="en-US" altLang="en-US" dirty="0"/>
              <a:t>), </a:t>
            </a:r>
            <a:r>
              <a:rPr lang="en-US" altLang="en-US" b="1" dirty="0"/>
              <a:t/>
            </a:r>
            <a:br>
              <a:rPr lang="en-US" altLang="en-US" b="1" dirty="0"/>
            </a:br>
            <a:r>
              <a:rPr lang="en-US" altLang="en-US" dirty="0"/>
              <a:t>  FUN=mean, na.rm=TRUE)</a:t>
            </a:r>
            <a:r>
              <a:rPr lang="en-US" altLang="en-US" b="1" dirty="0"/>
              <a:t/>
            </a:r>
            <a:br>
              <a:rPr lang="en-US" altLang="en-US" b="1" dirty="0"/>
            </a:br>
            <a:r>
              <a:rPr lang="en-US" altLang="en-US" dirty="0"/>
              <a:t>print(</a:t>
            </a:r>
            <a:r>
              <a:rPr lang="en-US" altLang="en-US" dirty="0" err="1"/>
              <a:t>aggdata</a:t>
            </a:r>
            <a:r>
              <a:rPr lang="en-US" altLang="en-US" dirty="0"/>
              <a:t>)</a:t>
            </a:r>
          </a:p>
          <a:p>
            <a:pPr marL="0" lvl="2" indent="0"/>
            <a:r>
              <a:rPr lang="en-US" altLang="en-US" dirty="0"/>
              <a:t>OR use apply</a:t>
            </a:r>
            <a:endParaRPr lang="en-US" altLang="en-US" b="1" dirty="0"/>
          </a:p>
        </p:txBody>
      </p:sp>
      <p:sp>
        <p:nvSpPr>
          <p:cNvPr id="1625092"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Aggregating</a:t>
            </a:r>
            <a:endParaRPr lang="en-US" sz="3600" dirty="0">
              <a:latin typeface="+mn-lt"/>
            </a:endParaRPr>
          </a:p>
        </p:txBody>
      </p:sp>
    </p:spTree>
    <p:extLst>
      <p:ext uri="{BB962C8B-B14F-4D97-AF65-F5344CB8AC3E}">
        <p14:creationId xmlns:p14="http://schemas.microsoft.com/office/powerpoint/2010/main" val="27600514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D456E2B9-07AB-4324-9517-F1DEF2F6C371}" type="slidenum">
              <a:rPr lang="en-US" altLang="en-US"/>
              <a:pPr/>
              <a:t>83</a:t>
            </a:fld>
            <a:endParaRPr lang="en-US" altLang="en-US"/>
          </a:p>
        </p:txBody>
      </p:sp>
      <p:sp>
        <p:nvSpPr>
          <p:cNvPr id="1627139" name="Rectangle 3"/>
          <p:cNvSpPr>
            <a:spLocks noGrp="1" noChangeArrowheads="1"/>
          </p:cNvSpPr>
          <p:nvPr>
            <p:ph type="body" idx="4294967295"/>
          </p:nvPr>
        </p:nvSpPr>
        <p:spPr>
          <a:xfrm>
            <a:off x="233082" y="1120588"/>
            <a:ext cx="7772400" cy="3886200"/>
          </a:xfrm>
        </p:spPr>
        <p:txBody>
          <a:bodyPr/>
          <a:lstStyle/>
          <a:p>
            <a:pPr marL="0" lvl="2" indent="0"/>
            <a:r>
              <a:rPr lang="en-US" altLang="en-US" dirty="0"/>
              <a:t>When using the aggregate() function, the by variables must be in a list (even if there is only one). The function can be built-in or user provided. </a:t>
            </a:r>
          </a:p>
          <a:p>
            <a:pPr marL="0" lvl="2" indent="0">
              <a:buNone/>
            </a:pPr>
            <a:endParaRPr lang="en-US" altLang="en-US" dirty="0" smtClean="0"/>
          </a:p>
          <a:p>
            <a:pPr marL="0" lvl="2" indent="0">
              <a:buNone/>
            </a:pPr>
            <a:r>
              <a:rPr lang="en-US" altLang="en-US" dirty="0" smtClean="0"/>
              <a:t>See </a:t>
            </a:r>
            <a:r>
              <a:rPr lang="en-US" altLang="en-US" dirty="0"/>
              <a:t>also:</a:t>
            </a:r>
          </a:p>
          <a:p>
            <a:pPr marL="0" lvl="2" indent="0"/>
            <a:r>
              <a:rPr lang="en-US" altLang="en-US" dirty="0"/>
              <a:t>summarize() in </a:t>
            </a:r>
            <a:r>
              <a:rPr lang="en-US" altLang="en-US" dirty="0" smtClean="0"/>
              <a:t>the </a:t>
            </a:r>
            <a:r>
              <a:rPr lang="en-US" altLang="en-US" dirty="0" err="1" smtClean="0"/>
              <a:t>Hmisc</a:t>
            </a:r>
            <a:r>
              <a:rPr lang="en-US" altLang="en-US" dirty="0"/>
              <a:t> </a:t>
            </a:r>
            <a:r>
              <a:rPr lang="en-US" altLang="en-US" dirty="0" smtClean="0"/>
              <a:t>package </a:t>
            </a:r>
          </a:p>
          <a:p>
            <a:pPr marL="0" lvl="2" indent="0"/>
            <a:r>
              <a:rPr lang="en-US" altLang="en-US" dirty="0" err="1" smtClean="0"/>
              <a:t>summaryBy</a:t>
            </a:r>
            <a:r>
              <a:rPr lang="en-US" altLang="en-US" dirty="0" smtClean="0"/>
              <a:t>() in the </a:t>
            </a:r>
            <a:r>
              <a:rPr lang="en-US" altLang="en-US" dirty="0" err="1" smtClean="0"/>
              <a:t>doBy</a:t>
            </a:r>
            <a:r>
              <a:rPr lang="en-US" altLang="en-US" dirty="0" smtClean="0"/>
              <a:t> package</a:t>
            </a:r>
            <a:endParaRPr lang="en-US" altLang="en-US" dirty="0" smtClean="0"/>
          </a:p>
        </p:txBody>
      </p:sp>
      <p:sp>
        <p:nvSpPr>
          <p:cNvPr id="1627140"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Aggregating</a:t>
            </a:r>
            <a:endParaRPr lang="en-US" sz="3600" dirty="0">
              <a:latin typeface="+mn-lt"/>
            </a:endParaRPr>
          </a:p>
        </p:txBody>
      </p:sp>
    </p:spTree>
    <p:extLst>
      <p:ext uri="{BB962C8B-B14F-4D97-AF65-F5344CB8AC3E}">
        <p14:creationId xmlns:p14="http://schemas.microsoft.com/office/powerpoint/2010/main" val="27856419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0" y="6356350"/>
            <a:ext cx="2895600" cy="365125"/>
          </a:xfrm>
        </p:spPr>
        <p:txBody>
          <a:bodyPr/>
          <a:lstStyle/>
          <a:p>
            <a:r>
              <a:rPr lang="en-US" altLang="en-US"/>
              <a:t>Applied Statistical Computing and Graphics</a:t>
            </a:r>
          </a:p>
        </p:txBody>
      </p:sp>
      <p:sp>
        <p:nvSpPr>
          <p:cNvPr id="7" name="Slide Number Placeholder 5"/>
          <p:cNvSpPr>
            <a:spLocks noGrp="1"/>
          </p:cNvSpPr>
          <p:nvPr>
            <p:ph type="sldNum" sz="quarter" idx="4294967295"/>
          </p:nvPr>
        </p:nvSpPr>
        <p:spPr>
          <a:xfrm>
            <a:off x="7010400" y="6356350"/>
            <a:ext cx="2133600" cy="365125"/>
          </a:xfrm>
        </p:spPr>
        <p:txBody>
          <a:bodyPr/>
          <a:lstStyle/>
          <a:p>
            <a:fld id="{5786B6C5-4E11-4F04-B459-EEB8405FEE03}" type="slidenum">
              <a:rPr lang="en-US" altLang="en-US"/>
              <a:pPr/>
              <a:t>84</a:t>
            </a:fld>
            <a:endParaRPr lang="en-US" altLang="en-US"/>
          </a:p>
        </p:txBody>
      </p:sp>
      <p:sp>
        <p:nvSpPr>
          <p:cNvPr id="1655811" name="Rectangle 3"/>
          <p:cNvSpPr>
            <a:spLocks noGrp="1" noChangeArrowheads="1"/>
          </p:cNvSpPr>
          <p:nvPr>
            <p:ph type="body" idx="4294967295"/>
          </p:nvPr>
        </p:nvSpPr>
        <p:spPr>
          <a:xfrm>
            <a:off x="304800" y="1138518"/>
            <a:ext cx="7772400" cy="3886200"/>
          </a:xfrm>
        </p:spPr>
        <p:txBody>
          <a:bodyPr/>
          <a:lstStyle/>
          <a:p>
            <a:pPr marL="53975" lvl="2" indent="-53975">
              <a:lnSpc>
                <a:spcPct val="90000"/>
              </a:lnSpc>
            </a:pPr>
            <a:r>
              <a:rPr lang="en-US" altLang="en-US" dirty="0"/>
              <a:t>Type conversions in R work as you would expect. For example, adding a character string to a numeric vector converts all the elements in the vector to character. </a:t>
            </a:r>
          </a:p>
          <a:p>
            <a:pPr marL="53975" lvl="2" indent="-53975">
              <a:lnSpc>
                <a:spcPct val="90000"/>
              </a:lnSpc>
            </a:pPr>
            <a:r>
              <a:rPr lang="en-US" altLang="en-US" dirty="0"/>
              <a:t>Use </a:t>
            </a:r>
            <a:r>
              <a:rPr lang="en-US" altLang="en-US" dirty="0" err="1"/>
              <a:t>is.</a:t>
            </a:r>
            <a:r>
              <a:rPr lang="en-US" altLang="en-US" i="1" dirty="0" err="1"/>
              <a:t>foo</a:t>
            </a:r>
            <a:r>
              <a:rPr lang="en-US" altLang="en-US" dirty="0"/>
              <a:t> to test for data type</a:t>
            </a:r>
            <a:r>
              <a:rPr lang="en-US" altLang="en-US" i="1" dirty="0"/>
              <a:t> foo</a:t>
            </a:r>
            <a:r>
              <a:rPr lang="en-US" altLang="en-US" dirty="0"/>
              <a:t>. Returns TRUE or FALSE</a:t>
            </a:r>
            <a:br>
              <a:rPr lang="en-US" altLang="en-US" dirty="0"/>
            </a:br>
            <a:r>
              <a:rPr lang="en-US" altLang="en-US" dirty="0"/>
              <a:t>Use </a:t>
            </a:r>
            <a:r>
              <a:rPr lang="en-US" altLang="en-US" dirty="0" err="1"/>
              <a:t>as.</a:t>
            </a:r>
            <a:r>
              <a:rPr lang="en-US" altLang="en-US" i="1" dirty="0" err="1"/>
              <a:t>foo</a:t>
            </a:r>
            <a:r>
              <a:rPr lang="en-US" altLang="en-US" dirty="0"/>
              <a:t> to explicitly convert it.</a:t>
            </a:r>
          </a:p>
          <a:p>
            <a:pPr marL="53975" lvl="2" indent="-53975">
              <a:lnSpc>
                <a:spcPct val="90000"/>
              </a:lnSpc>
            </a:pPr>
            <a:r>
              <a:rPr lang="en-US" altLang="en-US" dirty="0" err="1"/>
              <a:t>is.numeric</a:t>
            </a:r>
            <a:r>
              <a:rPr lang="en-US" altLang="en-US" dirty="0"/>
              <a:t>(), </a:t>
            </a:r>
            <a:r>
              <a:rPr lang="en-US" altLang="en-US" dirty="0" err="1"/>
              <a:t>is.character</a:t>
            </a:r>
            <a:r>
              <a:rPr lang="en-US" altLang="en-US" dirty="0"/>
              <a:t>(), </a:t>
            </a:r>
            <a:r>
              <a:rPr lang="en-US" altLang="en-US" dirty="0" err="1"/>
              <a:t>is.vector</a:t>
            </a:r>
            <a:r>
              <a:rPr lang="en-US" altLang="en-US" dirty="0"/>
              <a:t>(), </a:t>
            </a:r>
            <a:r>
              <a:rPr lang="en-US" altLang="en-US" dirty="0" err="1"/>
              <a:t>is.matrix</a:t>
            </a:r>
            <a:r>
              <a:rPr lang="en-US" altLang="en-US" dirty="0"/>
              <a:t>(), </a:t>
            </a:r>
            <a:r>
              <a:rPr lang="en-US" altLang="en-US" dirty="0" err="1"/>
              <a:t>is.data.frame</a:t>
            </a:r>
            <a:r>
              <a:rPr lang="en-US" altLang="en-US" dirty="0"/>
              <a:t>()</a:t>
            </a:r>
            <a:br>
              <a:rPr lang="en-US" altLang="en-US" dirty="0"/>
            </a:br>
            <a:r>
              <a:rPr lang="en-US" altLang="en-US" dirty="0" err="1"/>
              <a:t>as.numeric</a:t>
            </a:r>
            <a:r>
              <a:rPr lang="en-US" altLang="en-US" dirty="0"/>
              <a:t>(), </a:t>
            </a:r>
            <a:r>
              <a:rPr lang="en-US" altLang="en-US" dirty="0" err="1"/>
              <a:t>as.character</a:t>
            </a:r>
            <a:r>
              <a:rPr lang="en-US" altLang="en-US" dirty="0"/>
              <a:t>(), </a:t>
            </a:r>
            <a:r>
              <a:rPr lang="en-US" altLang="en-US" dirty="0" err="1"/>
              <a:t>as.vector</a:t>
            </a:r>
            <a:r>
              <a:rPr lang="en-US" altLang="en-US" dirty="0"/>
              <a:t>(), </a:t>
            </a:r>
            <a:r>
              <a:rPr lang="en-US" altLang="en-US" dirty="0" err="1"/>
              <a:t>as.matrix</a:t>
            </a:r>
            <a:r>
              <a:rPr lang="en-US" altLang="en-US" dirty="0"/>
              <a:t>(), </a:t>
            </a:r>
            <a:r>
              <a:rPr lang="en-US" altLang="en-US" dirty="0" err="1"/>
              <a:t>as.data.frame</a:t>
            </a:r>
            <a:r>
              <a:rPr lang="en-US" altLang="en-US" dirty="0"/>
              <a:t>) </a:t>
            </a:r>
          </a:p>
        </p:txBody>
      </p:sp>
      <p:sp>
        <p:nvSpPr>
          <p:cNvPr id="1655812" name="Rectangle 4"/>
          <p:cNvSpPr>
            <a:spLocks noChangeArrowheads="1"/>
          </p:cNvSpPr>
          <p:nvPr/>
        </p:nvSpPr>
        <p:spPr bwMode="auto">
          <a:xfrm>
            <a:off x="0" y="2330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Aggregating</a:t>
            </a:r>
            <a:endParaRPr lang="en-US" sz="3600" dirty="0">
              <a:latin typeface="+mn-lt"/>
            </a:endParaRPr>
          </a:p>
        </p:txBody>
      </p:sp>
    </p:spTree>
    <p:extLst>
      <p:ext uri="{BB962C8B-B14F-4D97-AF65-F5344CB8AC3E}">
        <p14:creationId xmlns:p14="http://schemas.microsoft.com/office/powerpoint/2010/main" val="395239144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3634" y="3048000"/>
            <a:ext cx="5486400" cy="707886"/>
          </a:xfrm>
          <a:prstGeom prst="rect">
            <a:avLst/>
          </a:prstGeom>
          <a:noFill/>
        </p:spPr>
        <p:txBody>
          <a:bodyPr wrap="square" rtlCol="0">
            <a:spAutoFit/>
          </a:bodyPr>
          <a:lstStyle/>
          <a:p>
            <a:pPr algn="ctr"/>
            <a:r>
              <a:rPr lang="en-US" sz="4000" dirty="0" smtClean="0"/>
              <a:t>Appendix</a:t>
            </a:r>
            <a:endParaRPr lang="en-US" sz="4000" dirty="0"/>
          </a:p>
        </p:txBody>
      </p:sp>
    </p:spTree>
    <p:extLst>
      <p:ext uri="{BB962C8B-B14F-4D97-AF65-F5344CB8AC3E}">
        <p14:creationId xmlns:p14="http://schemas.microsoft.com/office/powerpoint/2010/main" val="40081453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3634" y="3048000"/>
            <a:ext cx="5486400" cy="707886"/>
          </a:xfrm>
          <a:prstGeom prst="rect">
            <a:avLst/>
          </a:prstGeom>
          <a:noFill/>
        </p:spPr>
        <p:txBody>
          <a:bodyPr wrap="square" rtlCol="0">
            <a:spAutoFit/>
          </a:bodyPr>
          <a:lstStyle/>
          <a:p>
            <a:pPr algn="ctr"/>
            <a:r>
              <a:rPr lang="en-US" sz="4000" dirty="0" smtClean="0"/>
              <a:t>Installing R and R Studio</a:t>
            </a:r>
            <a:endParaRPr lang="en-US" sz="4000" dirty="0"/>
          </a:p>
        </p:txBody>
      </p:sp>
    </p:spTree>
    <p:extLst>
      <p:ext uri="{BB962C8B-B14F-4D97-AF65-F5344CB8AC3E}">
        <p14:creationId xmlns:p14="http://schemas.microsoft.com/office/powerpoint/2010/main" val="24170829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0" y="1371600"/>
            <a:ext cx="8229600" cy="4343400"/>
          </a:xfrm>
        </p:spPr>
        <p:txBody>
          <a:bodyPr/>
          <a:lstStyle/>
          <a:p>
            <a:pPr eaLnBrk="1" hangingPunct="1"/>
            <a:r>
              <a:rPr lang="en-US" altLang="en-US" sz="2000" smtClean="0"/>
              <a:t>To install R on your MAC or PC you first need to go to </a:t>
            </a:r>
            <a:r>
              <a:rPr lang="en-US" altLang="en-US" sz="2000" smtClean="0">
                <a:hlinkClick r:id="rId3"/>
              </a:rPr>
              <a:t>http://www.r-project.org/</a:t>
            </a:r>
            <a:r>
              <a:rPr lang="en-US" altLang="en-US" sz="2000" smtClean="0"/>
              <a:t>.</a:t>
            </a:r>
          </a:p>
          <a:p>
            <a:pPr eaLnBrk="1" hangingPunct="1"/>
            <a:r>
              <a:rPr lang="en-US" altLang="en-US" sz="2000" smtClean="0"/>
              <a:t> </a:t>
            </a:r>
          </a:p>
          <a:p>
            <a:pPr eaLnBrk="1" hangingPunct="1"/>
            <a:endParaRPr lang="en-US" altLang="en-US" sz="2000" smtClean="0"/>
          </a:p>
        </p:txBody>
      </p:sp>
      <p:pic>
        <p:nvPicPr>
          <p:cNvPr id="410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057400"/>
            <a:ext cx="6324600" cy="368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Getting Started</a:t>
            </a:r>
            <a:endParaRPr lang="en-US" sz="3600" dirty="0">
              <a:latin typeface="+mn-lt"/>
            </a:endParaRPr>
          </a:p>
        </p:txBody>
      </p:sp>
    </p:spTree>
    <p:extLst>
      <p:ext uri="{BB962C8B-B14F-4D97-AF65-F5344CB8AC3E}">
        <p14:creationId xmlns:p14="http://schemas.microsoft.com/office/powerpoint/2010/main" val="18881462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
            <a:ext cx="586740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971800"/>
            <a:ext cx="5715000"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26" name="Straight Arrow Connector 6"/>
          <p:cNvCxnSpPr>
            <a:cxnSpLocks noChangeShapeType="1"/>
          </p:cNvCxnSpPr>
          <p:nvPr/>
        </p:nvCxnSpPr>
        <p:spPr bwMode="auto">
          <a:xfrm flipV="1">
            <a:off x="1371600" y="1143000"/>
            <a:ext cx="685800" cy="762000"/>
          </a:xfrm>
          <a:prstGeom prst="straightConnector1">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7" name="Straight Arrow Connector 7"/>
          <p:cNvCxnSpPr>
            <a:cxnSpLocks noChangeShapeType="1"/>
          </p:cNvCxnSpPr>
          <p:nvPr/>
        </p:nvCxnSpPr>
        <p:spPr bwMode="auto">
          <a:xfrm flipV="1">
            <a:off x="2133600" y="3276600"/>
            <a:ext cx="2438400" cy="76200"/>
          </a:xfrm>
          <a:prstGeom prst="straightConnector1">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732733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200"/>
            <a:ext cx="4876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138" y="1447800"/>
            <a:ext cx="5249862"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471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9726" y="2916754"/>
            <a:ext cx="4432663" cy="707886"/>
          </a:xfrm>
          <a:prstGeom prst="rect">
            <a:avLst/>
          </a:prstGeom>
          <a:noFill/>
        </p:spPr>
        <p:txBody>
          <a:bodyPr wrap="square" rtlCol="0">
            <a:spAutoFit/>
          </a:bodyPr>
          <a:lstStyle/>
          <a:p>
            <a:pPr algn="ctr"/>
            <a:r>
              <a:rPr lang="en-US" sz="4000" dirty="0" smtClean="0"/>
              <a:t>R Programming</a:t>
            </a:r>
            <a:endParaRPr lang="en-US" sz="4000" dirty="0"/>
          </a:p>
        </p:txBody>
      </p:sp>
    </p:spTree>
    <p:extLst>
      <p:ext uri="{BB962C8B-B14F-4D97-AF65-F5344CB8AC3E}">
        <p14:creationId xmlns:p14="http://schemas.microsoft.com/office/powerpoint/2010/main" val="39737842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768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150" y="2133600"/>
            <a:ext cx="489585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54507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8577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725" y="2133600"/>
            <a:ext cx="4867275"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13067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86325"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0" y="1905000"/>
            <a:ext cx="485775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47107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9053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5138" y="1981200"/>
            <a:ext cx="4868862"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20545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2274" y="3048000"/>
            <a:ext cx="4432663" cy="1323439"/>
          </a:xfrm>
          <a:prstGeom prst="rect">
            <a:avLst/>
          </a:prstGeom>
          <a:noFill/>
        </p:spPr>
        <p:txBody>
          <a:bodyPr wrap="square" rtlCol="0">
            <a:spAutoFit/>
          </a:bodyPr>
          <a:lstStyle/>
          <a:p>
            <a:pPr algn="ctr"/>
            <a:r>
              <a:rPr lang="en-US" sz="4000" dirty="0" smtClean="0"/>
              <a:t>The R Studio User Interface</a:t>
            </a:r>
            <a:endParaRPr lang="en-US" sz="4000" dirty="0"/>
          </a:p>
        </p:txBody>
      </p:sp>
    </p:spTree>
    <p:extLst>
      <p:ext uri="{BB962C8B-B14F-4D97-AF65-F5344CB8AC3E}">
        <p14:creationId xmlns:p14="http://schemas.microsoft.com/office/powerpoint/2010/main" val="10605878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3634" y="3048000"/>
            <a:ext cx="5486400" cy="707886"/>
          </a:xfrm>
          <a:prstGeom prst="rect">
            <a:avLst/>
          </a:prstGeom>
          <a:noFill/>
        </p:spPr>
        <p:txBody>
          <a:bodyPr wrap="square" rtlCol="0">
            <a:spAutoFit/>
          </a:bodyPr>
          <a:lstStyle/>
          <a:p>
            <a:pPr algn="ctr"/>
            <a:r>
              <a:rPr lang="en-US" sz="4000" dirty="0" smtClean="0"/>
              <a:t>R Packages</a:t>
            </a:r>
            <a:endParaRPr lang="en-US" sz="4000" dirty="0"/>
          </a:p>
        </p:txBody>
      </p:sp>
    </p:spTree>
    <p:extLst>
      <p:ext uri="{BB962C8B-B14F-4D97-AF65-F5344CB8AC3E}">
        <p14:creationId xmlns:p14="http://schemas.microsoft.com/office/powerpoint/2010/main" val="28810814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73945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1143000"/>
            <a:ext cx="2043112"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Placeholder 1"/>
          <p:cNvSpPr txBox="1">
            <a:spLocks/>
          </p:cNvSpPr>
          <p:nvPr/>
        </p:nvSpPr>
        <p:spPr>
          <a:xfrm>
            <a:off x="0" y="9289"/>
            <a:ext cx="9144000" cy="8064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chemeClr val="tx1"/>
                </a:solidFill>
                <a:latin typeface="Adobe Garamond Pro"/>
                <a:ea typeface="+mj-ea"/>
                <a:cs typeface="Adobe Garamond Pro"/>
              </a:defRPr>
            </a:lvl1pPr>
          </a:lstStyle>
          <a:p>
            <a:r>
              <a:rPr lang="en-US" sz="3600" dirty="0" smtClean="0">
                <a:latin typeface="+mn-lt"/>
              </a:rPr>
              <a:t>Installing Packages</a:t>
            </a:r>
            <a:endParaRPr lang="en-US" sz="3600" dirty="0">
              <a:latin typeface="+mn-lt"/>
            </a:endParaRPr>
          </a:p>
        </p:txBody>
      </p:sp>
    </p:spTree>
    <p:extLst>
      <p:ext uri="{BB962C8B-B14F-4D97-AF65-F5344CB8AC3E}">
        <p14:creationId xmlns:p14="http://schemas.microsoft.com/office/powerpoint/2010/main" val="36795887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8600"/>
            <a:ext cx="2371725"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057400"/>
            <a:ext cx="833755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3118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6155</Words>
  <Application>Microsoft Office PowerPoint</Application>
  <PresentationFormat>On-screen Show (4:3)</PresentationFormat>
  <Paragraphs>955</Paragraphs>
  <Slides>97</Slides>
  <Notes>61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97</vt:i4>
      </vt:variant>
    </vt:vector>
  </HeadingPairs>
  <TitlesOfParts>
    <vt:vector size="107" baseType="lpstr">
      <vt:lpstr>MS PGothic</vt:lpstr>
      <vt:lpstr>Adobe Garamond Pro</vt:lpstr>
      <vt:lpstr>Arial</vt:lpstr>
      <vt:lpstr>Calibri</vt:lpstr>
      <vt:lpstr>Open Sans</vt:lpstr>
      <vt:lpstr>Times New Roman</vt:lpstr>
      <vt:lpstr>Trade Gothic Bold</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Manipulation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Arher Malom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Terri Harris</dc:creator>
  <cp:lastModifiedBy>Jeffrey T Monroe</cp:lastModifiedBy>
  <cp:revision>39</cp:revision>
  <dcterms:created xsi:type="dcterms:W3CDTF">2015-02-18T21:50:14Z</dcterms:created>
  <dcterms:modified xsi:type="dcterms:W3CDTF">2016-11-10T22:07:13Z</dcterms:modified>
</cp:coreProperties>
</file>