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66" r:id="rId3"/>
    <p:sldId id="276" r:id="rId4"/>
    <p:sldId id="278" r:id="rId5"/>
    <p:sldId id="277" r:id="rId6"/>
    <p:sldId id="284" r:id="rId7"/>
    <p:sldId id="282" r:id="rId8"/>
    <p:sldId id="285" r:id="rId9"/>
    <p:sldId id="286" r:id="rId10"/>
    <p:sldId id="280" r:id="rId11"/>
    <p:sldId id="279" r:id="rId12"/>
    <p:sldId id="281" r:id="rId13"/>
    <p:sldId id="287" r:id="rId14"/>
    <p:sldId id="289" r:id="rId15"/>
    <p:sldId id="305" r:id="rId16"/>
    <p:sldId id="306" r:id="rId17"/>
    <p:sldId id="350" r:id="rId18"/>
    <p:sldId id="288" r:id="rId19"/>
    <p:sldId id="290" r:id="rId20"/>
    <p:sldId id="351" r:id="rId21"/>
    <p:sldId id="291" r:id="rId22"/>
    <p:sldId id="292" r:id="rId23"/>
    <p:sldId id="293" r:id="rId24"/>
    <p:sldId id="352" r:id="rId25"/>
    <p:sldId id="294" r:id="rId26"/>
    <p:sldId id="353" r:id="rId27"/>
    <p:sldId id="354" r:id="rId28"/>
    <p:sldId id="312" r:id="rId29"/>
    <p:sldId id="323" r:id="rId30"/>
    <p:sldId id="321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22" r:id="rId39"/>
    <p:sldId id="315" r:id="rId40"/>
    <p:sldId id="332" r:id="rId41"/>
    <p:sldId id="316" r:id="rId42"/>
    <p:sldId id="313" r:id="rId43"/>
    <p:sldId id="318" r:id="rId44"/>
    <p:sldId id="333" r:id="rId45"/>
    <p:sldId id="334" r:id="rId46"/>
    <p:sldId id="317" r:id="rId47"/>
    <p:sldId id="331" r:id="rId48"/>
    <p:sldId id="319" r:id="rId49"/>
    <p:sldId id="340" r:id="rId50"/>
    <p:sldId id="314" r:id="rId51"/>
    <p:sldId id="320" r:id="rId52"/>
    <p:sldId id="335" r:id="rId53"/>
    <p:sldId id="355" r:id="rId54"/>
    <p:sldId id="336" r:id="rId55"/>
    <p:sldId id="337" r:id="rId56"/>
    <p:sldId id="338" r:id="rId57"/>
    <p:sldId id="341" r:id="rId58"/>
    <p:sldId id="339" r:id="rId59"/>
    <p:sldId id="344" r:id="rId60"/>
    <p:sldId id="343" r:id="rId61"/>
    <p:sldId id="342" r:id="rId62"/>
    <p:sldId id="345" r:id="rId63"/>
    <p:sldId id="346" r:id="rId64"/>
    <p:sldId id="347" r:id="rId65"/>
    <p:sldId id="348" r:id="rId66"/>
    <p:sldId id="356" r:id="rId67"/>
    <p:sldId id="357" r:id="rId68"/>
    <p:sldId id="349" r:id="rId69"/>
    <p:sldId id="295" r:id="rId70"/>
    <p:sldId id="296" r:id="rId71"/>
    <p:sldId id="297" r:id="rId72"/>
    <p:sldId id="358" r:id="rId73"/>
    <p:sldId id="307" r:id="rId74"/>
    <p:sldId id="308" r:id="rId75"/>
    <p:sldId id="309" r:id="rId76"/>
    <p:sldId id="298" r:id="rId77"/>
    <p:sldId id="359" r:id="rId78"/>
    <p:sldId id="299" r:id="rId79"/>
    <p:sldId id="310" r:id="rId80"/>
    <p:sldId id="360" r:id="rId81"/>
    <p:sldId id="300" r:id="rId82"/>
    <p:sldId id="311" r:id="rId83"/>
    <p:sldId id="301" r:id="rId84"/>
    <p:sldId id="275" r:id="rId85"/>
    <p:sldId id="274" r:id="rId86"/>
    <p:sldId id="361" r:id="rId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0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4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5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2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53AC-A7D0-4E45-A234-101BFA8E3C1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253" y="2192357"/>
            <a:ext cx="5894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R- Programming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252" y="3027803"/>
            <a:ext cx="623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</a:rPr>
              <a:t>Control Structures, Looping, Functions, Scoping, Debugging, Command Line Looping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3788" y="4186414"/>
            <a:ext cx="5894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Instructor: Dr. Vasile Rus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Contact</a:t>
            </a:r>
            <a:r>
              <a:rPr lang="en-US" sz="3600" smtClean="0">
                <a:solidFill>
                  <a:schemeClr val="bg1"/>
                </a:solidFill>
              </a:rPr>
              <a:t>: vrus@memphis.edu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2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Conditions are Logical Expressions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There are two predefined variables, </a:t>
            </a:r>
            <a:r>
              <a:rPr lang="en-US" i="1" dirty="0"/>
              <a:t>TRUE</a:t>
            </a:r>
            <a:r>
              <a:rPr lang="en-US" dirty="0"/>
              <a:t> and </a:t>
            </a:r>
            <a:r>
              <a:rPr lang="en-US" i="1" dirty="0" smtClean="0"/>
              <a:t>FALSE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9476" y="3150824"/>
            <a:ext cx="447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a </a:t>
            </a:r>
            <a:r>
              <a:rPr lang="en-US" dirty="0"/>
              <a:t>= </a:t>
            </a:r>
            <a:r>
              <a:rPr lang="en-US" b="1" dirty="0"/>
              <a:t>TRUE </a:t>
            </a:r>
            <a:endParaRPr lang="en-US" b="1" dirty="0" smtClean="0"/>
          </a:p>
          <a:p>
            <a:r>
              <a:rPr lang="en-US" dirty="0" smtClean="0"/>
              <a:t>&gt; </a:t>
            </a:r>
            <a:r>
              <a:rPr lang="en-US" b="1" dirty="0" err="1" smtClean="0"/>
              <a:t>typeof</a:t>
            </a:r>
            <a:r>
              <a:rPr lang="en-US" dirty="0" smtClean="0"/>
              <a:t>(a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1] "logical" </a:t>
            </a:r>
            <a:endParaRPr lang="en-US" dirty="0" smtClean="0"/>
          </a:p>
          <a:p>
            <a:r>
              <a:rPr lang="en-US" dirty="0" smtClean="0"/>
              <a:t>&gt;b </a:t>
            </a:r>
            <a:r>
              <a:rPr lang="en-US" dirty="0"/>
              <a:t>= </a:t>
            </a:r>
            <a:r>
              <a:rPr lang="en-US" b="1" dirty="0"/>
              <a:t>FALSE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&gt;</a:t>
            </a:r>
            <a:r>
              <a:rPr lang="en-US" b="1" dirty="0" err="1" smtClean="0"/>
              <a:t>typeof</a:t>
            </a:r>
            <a:r>
              <a:rPr lang="en-US" dirty="0" smtClean="0"/>
              <a:t>(b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1] "logical"</a:t>
            </a:r>
          </a:p>
        </p:txBody>
      </p:sp>
    </p:spTree>
    <p:extLst>
      <p:ext uri="{BB962C8B-B14F-4D97-AF65-F5344CB8AC3E}">
        <p14:creationId xmlns:p14="http://schemas.microsoft.com/office/powerpoint/2010/main" val="36743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Logical Operators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706784"/>
              </p:ext>
            </p:extLst>
          </p:nvPr>
        </p:nvGraphicFramePr>
        <p:xfrm>
          <a:off x="2908452" y="1435350"/>
          <a:ext cx="3646586" cy="4469834"/>
        </p:xfrm>
        <a:graphic>
          <a:graphicData uri="http://schemas.openxmlformats.org/drawingml/2006/table">
            <a:tbl>
              <a:tblPr/>
              <a:tblGrid>
                <a:gridCol w="1823293"/>
                <a:gridCol w="1823293"/>
              </a:tblGrid>
              <a:tr h="307379"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less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 dirty="0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great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7914">
                <a:tc>
                  <a:txBody>
                    <a:bodyPr/>
                    <a:lstStyle/>
                    <a:p>
                      <a:r>
                        <a:rPr lang="en-US" sz="1600"/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less than or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7914">
                <a:tc>
                  <a:txBody>
                    <a:bodyPr/>
                    <a:lstStyle/>
                    <a:p>
                      <a:r>
                        <a:rPr lang="en-US" sz="1600"/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greater than or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/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/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/>
                        <a:t>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entry wise 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/>
                        <a:t>||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/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/>
                        <a:t>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entry wise 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/>
                        <a:t>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/>
                        <a:t>xor(a,b)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exclusive 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8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Logical Operations On Vectors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 logical operation can be applied to vectors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logical operation can be specified as the index or subscript of a vector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7276" y="2231617"/>
            <a:ext cx="3396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/>
              <a:t>a = c(TRUE, TRUE, FALSE, FALSE) </a:t>
            </a:r>
          </a:p>
          <a:p>
            <a:r>
              <a:rPr lang="da-DK" dirty="0"/>
              <a:t>&gt; b = </a:t>
            </a:r>
            <a:r>
              <a:rPr lang="da-DK" dirty="0" smtClean="0"/>
              <a:t>c(TRUE</a:t>
            </a:r>
            <a:r>
              <a:rPr lang="da-DK" dirty="0"/>
              <a:t>, FALSE, TRUE, FALSE) </a:t>
            </a:r>
          </a:p>
          <a:p>
            <a:r>
              <a:rPr lang="en-US" dirty="0"/>
              <a:t>&gt; a &amp; b </a:t>
            </a:r>
          </a:p>
          <a:p>
            <a:r>
              <a:rPr lang="da-DK" dirty="0"/>
              <a:t>[1] TRUE FALSE FALSE FALSE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7276" y="4277400"/>
            <a:ext cx="62624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/>
              <a:t>x &lt;- 1:10 </a:t>
            </a:r>
          </a:p>
          <a:p>
            <a:r>
              <a:rPr lang="en-US" dirty="0"/>
              <a:t>&gt; x </a:t>
            </a:r>
          </a:p>
          <a:p>
            <a:r>
              <a:rPr lang="en-US" dirty="0"/>
              <a:t>[1] 1 2 3 4 5 6 7 8 9 10 </a:t>
            </a:r>
          </a:p>
          <a:p>
            <a:r>
              <a:rPr lang="en-US" dirty="0"/>
              <a:t>&gt; x[x &lt; 5] </a:t>
            </a:r>
            <a:r>
              <a:rPr lang="en-US" dirty="0" smtClean="0"/>
              <a:t>## </a:t>
            </a:r>
            <a:r>
              <a:rPr lang="en-US" dirty="0"/>
              <a:t>The elements of x that are less than 5</a:t>
            </a:r>
          </a:p>
          <a:p>
            <a:r>
              <a:rPr lang="en-US" dirty="0" smtClean="0"/>
              <a:t>[1</a:t>
            </a:r>
            <a:r>
              <a:rPr lang="en-US" dirty="0"/>
              <a:t>] 1 2 3 4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/>
              <a:t>x &lt; 5 </a:t>
            </a:r>
          </a:p>
          <a:p>
            <a:r>
              <a:rPr lang="da-DK" dirty="0"/>
              <a:t>[1] TRUE TRUE TRUE TRUE FALSE FALSE FALSE FALSE FALSE FALSE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47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f</a:t>
            </a:r>
            <a:r>
              <a:rPr lang="en-US" i="1" dirty="0" smtClean="0">
                <a:solidFill>
                  <a:schemeClr val="accent1"/>
                </a:solidFill>
              </a:rPr>
              <a:t>or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21939"/>
            <a:ext cx="8229600" cy="4525963"/>
          </a:xfrm>
        </p:spPr>
        <p:txBody>
          <a:bodyPr/>
          <a:lstStyle/>
          <a:p>
            <a:r>
              <a:rPr lang="en-US" dirty="0" smtClean="0"/>
              <a:t>Execute a block of code for a fixed number of times</a:t>
            </a:r>
          </a:p>
          <a:p>
            <a:r>
              <a:rPr lang="en-US" dirty="0" smtClean="0"/>
              <a:t>You need a loop variable that will iterate over  a set of values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24559" y="3299254"/>
            <a:ext cx="32547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&gt; x &lt;- c("a", "b", "c", "d")</a:t>
            </a:r>
          </a:p>
          <a:p>
            <a:r>
              <a:rPr lang="en-US" dirty="0"/>
              <a:t>&gt;</a:t>
            </a:r>
          </a:p>
          <a:p>
            <a:r>
              <a:rPr lang="en-US" dirty="0"/>
              <a:t>&gt; </a:t>
            </a:r>
            <a:r>
              <a:rPr lang="en-US" b="1" dirty="0"/>
              <a:t>for</a:t>
            </a:r>
            <a:r>
              <a:rPr lang="en-US" dirty="0"/>
              <a:t>(i </a:t>
            </a:r>
            <a:r>
              <a:rPr lang="en-US" b="1" dirty="0"/>
              <a:t>in </a:t>
            </a:r>
            <a:r>
              <a:rPr lang="en-US" dirty="0"/>
              <a:t>1:4) {</a:t>
            </a:r>
          </a:p>
          <a:p>
            <a:r>
              <a:rPr lang="en-US" dirty="0"/>
              <a:t>+ </a:t>
            </a:r>
            <a:r>
              <a:rPr lang="en-US" i="1" dirty="0"/>
              <a:t>## Print out each element of 'x'</a:t>
            </a:r>
          </a:p>
          <a:p>
            <a:r>
              <a:rPr lang="en-US" dirty="0"/>
              <a:t>+ print(x[i])</a:t>
            </a:r>
          </a:p>
          <a:p>
            <a:r>
              <a:rPr lang="en-US" dirty="0"/>
              <a:t>+ }</a:t>
            </a:r>
          </a:p>
          <a:p>
            <a:r>
              <a:rPr lang="en-US" dirty="0"/>
              <a:t>[1] "a"</a:t>
            </a:r>
          </a:p>
          <a:p>
            <a:r>
              <a:rPr lang="en-US" dirty="0"/>
              <a:t>[1] "b"</a:t>
            </a:r>
          </a:p>
          <a:p>
            <a:r>
              <a:rPr lang="en-US" dirty="0"/>
              <a:t>[1] "c"</a:t>
            </a:r>
          </a:p>
          <a:p>
            <a:r>
              <a:rPr lang="en-US" dirty="0"/>
              <a:t>[1] "d"</a:t>
            </a:r>
          </a:p>
        </p:txBody>
      </p:sp>
    </p:spTree>
    <p:extLst>
      <p:ext uri="{BB962C8B-B14F-4D97-AF65-F5344CB8AC3E}">
        <p14:creationId xmlns:p14="http://schemas.microsoft.com/office/powerpoint/2010/main" val="32135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757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>
                <a:solidFill>
                  <a:schemeClr val="accent1"/>
                </a:solidFill>
              </a:rPr>
              <a:t>seq_along</a:t>
            </a:r>
            <a:r>
              <a:rPr lang="en-US" i="1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5814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seq_along</a:t>
            </a:r>
            <a:r>
              <a:rPr lang="en-US" dirty="0"/>
              <a:t>() function is commonly used in conjunction with for loops in order to generate </a:t>
            </a:r>
            <a:r>
              <a:rPr lang="en-US" dirty="0" smtClean="0"/>
              <a:t>an integer </a:t>
            </a:r>
            <a:r>
              <a:rPr lang="en-US" dirty="0"/>
              <a:t>sequence based on the length of an object (in this case, the object x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8671" y="3795806"/>
            <a:ext cx="46466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i="1" dirty="0"/>
              <a:t>## Generate a sequence based on length of 'x'</a:t>
            </a:r>
          </a:p>
          <a:p>
            <a:r>
              <a:rPr lang="en-US" dirty="0"/>
              <a:t>&gt; </a:t>
            </a:r>
            <a:r>
              <a:rPr lang="en-US" b="1" dirty="0"/>
              <a:t>for</a:t>
            </a:r>
            <a:r>
              <a:rPr lang="en-US" dirty="0"/>
              <a:t>(i </a:t>
            </a:r>
            <a:r>
              <a:rPr lang="en-US" b="1" dirty="0"/>
              <a:t>in </a:t>
            </a:r>
            <a:r>
              <a:rPr lang="en-US" dirty="0" err="1"/>
              <a:t>seq_along</a:t>
            </a:r>
            <a:r>
              <a:rPr lang="en-US" dirty="0"/>
              <a:t>(x)) {</a:t>
            </a:r>
          </a:p>
          <a:p>
            <a:r>
              <a:rPr lang="en-US" dirty="0"/>
              <a:t>+ print(x[i])</a:t>
            </a:r>
          </a:p>
          <a:p>
            <a:r>
              <a:rPr lang="en-US" dirty="0"/>
              <a:t>+ }</a:t>
            </a:r>
          </a:p>
          <a:p>
            <a:r>
              <a:rPr lang="en-US" dirty="0"/>
              <a:t>[1] "a"</a:t>
            </a:r>
          </a:p>
          <a:p>
            <a:r>
              <a:rPr lang="en-US" dirty="0"/>
              <a:t>[1] "b"</a:t>
            </a:r>
          </a:p>
          <a:p>
            <a:r>
              <a:rPr lang="en-US" dirty="0"/>
              <a:t>[1] "c"</a:t>
            </a:r>
          </a:p>
          <a:p>
            <a:r>
              <a:rPr lang="en-US" dirty="0"/>
              <a:t>[1] "d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i="1" dirty="0" smtClean="0">
                <a:solidFill>
                  <a:schemeClr val="accent1"/>
                </a:solidFill>
              </a:rPr>
              <a:t>for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13952" cy="4525963"/>
          </a:xfrm>
        </p:spPr>
        <p:txBody>
          <a:bodyPr/>
          <a:lstStyle/>
          <a:p>
            <a:r>
              <a:rPr lang="en-US" dirty="0" smtClean="0"/>
              <a:t>You don’t need an index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9235" y="3077372"/>
            <a:ext cx="17900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/>
              <a:t>for</a:t>
            </a:r>
            <a:r>
              <a:rPr lang="en-US" dirty="0"/>
              <a:t>(letter </a:t>
            </a:r>
            <a:r>
              <a:rPr lang="en-US" b="1" dirty="0"/>
              <a:t>in </a:t>
            </a:r>
            <a:r>
              <a:rPr lang="en-US" dirty="0"/>
              <a:t>x) {</a:t>
            </a:r>
          </a:p>
          <a:p>
            <a:r>
              <a:rPr lang="en-US" dirty="0"/>
              <a:t>+ print(letter)</a:t>
            </a:r>
          </a:p>
          <a:p>
            <a:r>
              <a:rPr lang="en-US" dirty="0"/>
              <a:t>+ }</a:t>
            </a:r>
          </a:p>
          <a:p>
            <a:r>
              <a:rPr lang="en-US" dirty="0"/>
              <a:t>[1] "a"</a:t>
            </a:r>
          </a:p>
          <a:p>
            <a:r>
              <a:rPr lang="en-US" dirty="0"/>
              <a:t>[1] "b"</a:t>
            </a:r>
          </a:p>
          <a:p>
            <a:r>
              <a:rPr lang="en-US" dirty="0"/>
              <a:t>[1] "c"</a:t>
            </a:r>
          </a:p>
          <a:p>
            <a:r>
              <a:rPr lang="en-US" dirty="0"/>
              <a:t>[1] "d"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8253" y="3631369"/>
            <a:ext cx="23431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b="1" dirty="0"/>
              <a:t>for</a:t>
            </a:r>
            <a:r>
              <a:rPr lang="en-US" dirty="0"/>
              <a:t>(i </a:t>
            </a:r>
            <a:r>
              <a:rPr lang="en-US" b="1" dirty="0"/>
              <a:t>in </a:t>
            </a:r>
            <a:r>
              <a:rPr lang="en-US" dirty="0"/>
              <a:t>1:4) print(x[i])</a:t>
            </a:r>
          </a:p>
          <a:p>
            <a:r>
              <a:rPr lang="en-US" dirty="0"/>
              <a:t>[1] "a"</a:t>
            </a:r>
          </a:p>
          <a:p>
            <a:r>
              <a:rPr lang="en-US" dirty="0"/>
              <a:t>[1] "b"</a:t>
            </a:r>
          </a:p>
          <a:p>
            <a:r>
              <a:rPr lang="en-US" dirty="0"/>
              <a:t>[1] "c"</a:t>
            </a:r>
          </a:p>
          <a:p>
            <a:r>
              <a:rPr lang="en-US" dirty="0"/>
              <a:t>[1] "d"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72848" y="1600199"/>
            <a:ext cx="42139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one line loops, the curly braces are not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i="1" dirty="0" smtClean="0">
                <a:solidFill>
                  <a:schemeClr val="accent1"/>
                </a:solidFill>
              </a:rPr>
              <a:t>for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can be nested inside of each other.</a:t>
            </a:r>
          </a:p>
          <a:p>
            <a:r>
              <a:rPr lang="en-US" dirty="0" smtClean="0"/>
              <a:t>Nested </a:t>
            </a:r>
            <a:r>
              <a:rPr lang="en-US" dirty="0"/>
              <a:t>loops are commonly needed for multidimensional or hierarchical data structures (</a:t>
            </a:r>
            <a:r>
              <a:rPr lang="en-US" dirty="0" smtClean="0"/>
              <a:t>e.g., matrices</a:t>
            </a:r>
            <a:r>
              <a:rPr lang="en-US" dirty="0"/>
              <a:t>, lists).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588" y="4094838"/>
            <a:ext cx="4153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&lt;- matrix(1:6, 2, 3)</a:t>
            </a:r>
          </a:p>
          <a:p>
            <a:r>
              <a:rPr lang="en-US" b="1" dirty="0" smtClean="0"/>
              <a:t>for</a:t>
            </a:r>
            <a:r>
              <a:rPr lang="en-US" dirty="0" smtClean="0"/>
              <a:t>(i </a:t>
            </a:r>
            <a:r>
              <a:rPr lang="en-US" b="1" dirty="0"/>
              <a:t>in </a:t>
            </a:r>
            <a:r>
              <a:rPr lang="en-US" dirty="0" err="1"/>
              <a:t>seq_len</a:t>
            </a:r>
            <a:r>
              <a:rPr lang="en-US" dirty="0"/>
              <a:t>(</a:t>
            </a:r>
            <a:r>
              <a:rPr lang="en-US" dirty="0" err="1"/>
              <a:t>nrow</a:t>
            </a:r>
            <a:r>
              <a:rPr lang="en-US" dirty="0"/>
              <a:t>(x))) {</a:t>
            </a:r>
          </a:p>
          <a:p>
            <a:r>
              <a:rPr lang="en-US" b="1" dirty="0" smtClean="0"/>
              <a:t>	for</a:t>
            </a:r>
            <a:r>
              <a:rPr lang="en-US" dirty="0" smtClean="0"/>
              <a:t>(j </a:t>
            </a:r>
            <a:r>
              <a:rPr lang="en-US" b="1" dirty="0"/>
              <a:t>in </a:t>
            </a:r>
            <a:r>
              <a:rPr lang="en-US" dirty="0" err="1"/>
              <a:t>seq_len</a:t>
            </a:r>
            <a:r>
              <a:rPr lang="en-US" dirty="0"/>
              <a:t>(</a:t>
            </a:r>
            <a:r>
              <a:rPr lang="en-US" dirty="0" err="1"/>
              <a:t>ncol</a:t>
            </a:r>
            <a:r>
              <a:rPr lang="en-US" dirty="0"/>
              <a:t>(x))) {</a:t>
            </a:r>
          </a:p>
          <a:p>
            <a:r>
              <a:rPr lang="en-US" dirty="0" smtClean="0"/>
              <a:t>		print(x[i</a:t>
            </a:r>
            <a:r>
              <a:rPr lang="en-US" dirty="0"/>
              <a:t>, j])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i="1" dirty="0">
                <a:solidFill>
                  <a:srgbClr val="0070C0"/>
                </a:solidFill>
              </a:rPr>
              <a:t>for</a:t>
            </a:r>
            <a:r>
              <a:rPr lang="en-US" dirty="0"/>
              <a:t> loop printing the consecutive powers of 2, from 0 to 10</a:t>
            </a:r>
          </a:p>
          <a:p>
            <a:r>
              <a:rPr lang="en-US" dirty="0" smtClean="0"/>
              <a:t>Write </a:t>
            </a:r>
            <a:r>
              <a:rPr lang="en-US" dirty="0"/>
              <a:t>a </a:t>
            </a:r>
            <a:r>
              <a:rPr lang="en-US" i="1" dirty="0" smtClean="0">
                <a:solidFill>
                  <a:srgbClr val="0070C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loop printing the consecutive powers of 2, less than 1000</a:t>
            </a:r>
          </a:p>
        </p:txBody>
      </p:sp>
    </p:spTree>
    <p:extLst>
      <p:ext uri="{BB962C8B-B14F-4D97-AF65-F5344CB8AC3E}">
        <p14:creationId xmlns:p14="http://schemas.microsoft.com/office/powerpoint/2010/main" val="29966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w</a:t>
            </a:r>
            <a:r>
              <a:rPr lang="en-US" i="1" dirty="0" smtClean="0">
                <a:solidFill>
                  <a:schemeClr val="accent1"/>
                </a:solidFill>
              </a:rPr>
              <a:t>hile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930048" cy="4525963"/>
          </a:xfrm>
        </p:spPr>
        <p:txBody>
          <a:bodyPr>
            <a:normAutofit fontScale="92500"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w</a:t>
            </a:r>
            <a:r>
              <a:rPr lang="en-US" b="1" i="1" dirty="0" smtClean="0">
                <a:solidFill>
                  <a:schemeClr val="accent1"/>
                </a:solidFill>
              </a:rPr>
              <a:t>hile</a:t>
            </a:r>
            <a:r>
              <a:rPr lang="en-US" dirty="0" smtClean="0"/>
              <a:t> </a:t>
            </a:r>
            <a:r>
              <a:rPr lang="en-US" dirty="0"/>
              <a:t>loops begin by testing a </a:t>
            </a:r>
            <a:r>
              <a:rPr lang="en-US" dirty="0" smtClean="0"/>
              <a:t>condition and if true then they execute </a:t>
            </a:r>
            <a:r>
              <a:rPr lang="en-US" dirty="0"/>
              <a:t>the loop </a:t>
            </a:r>
            <a:r>
              <a:rPr lang="en-US" dirty="0" smtClean="0"/>
              <a:t>body</a:t>
            </a:r>
          </a:p>
          <a:p>
            <a:r>
              <a:rPr lang="en-US" dirty="0" smtClean="0"/>
              <a:t>The condition must change in the loop body in ways that will make the condition false at some point; otherwise, you may have an infinite loop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24" y="1692276"/>
            <a:ext cx="213308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count &lt;- 0</a:t>
            </a:r>
          </a:p>
          <a:p>
            <a:r>
              <a:rPr lang="en-US" dirty="0"/>
              <a:t>&gt; </a:t>
            </a:r>
            <a:r>
              <a:rPr lang="en-US" b="1" dirty="0"/>
              <a:t>while</a:t>
            </a:r>
            <a:r>
              <a:rPr lang="en-US" dirty="0"/>
              <a:t>(count &lt; 10) {</a:t>
            </a:r>
          </a:p>
          <a:p>
            <a:r>
              <a:rPr lang="en-US" dirty="0"/>
              <a:t>+ print(count)</a:t>
            </a:r>
          </a:p>
          <a:p>
            <a:r>
              <a:rPr lang="en-US" dirty="0"/>
              <a:t>+ count &lt;- count + 1</a:t>
            </a:r>
          </a:p>
          <a:p>
            <a:r>
              <a:rPr lang="en-US" dirty="0"/>
              <a:t>+ }</a:t>
            </a:r>
          </a:p>
          <a:p>
            <a:r>
              <a:rPr lang="en-US" dirty="0"/>
              <a:t>[1] 0</a:t>
            </a:r>
          </a:p>
          <a:p>
            <a:r>
              <a:rPr lang="en-US" dirty="0"/>
              <a:t>[1] 1</a:t>
            </a:r>
          </a:p>
          <a:p>
            <a:r>
              <a:rPr lang="en-US" dirty="0"/>
              <a:t>[1] 2</a:t>
            </a:r>
          </a:p>
          <a:p>
            <a:r>
              <a:rPr lang="en-US" dirty="0"/>
              <a:t>[1] 3</a:t>
            </a:r>
          </a:p>
          <a:p>
            <a:r>
              <a:rPr lang="en-US" dirty="0"/>
              <a:t>[1] 4</a:t>
            </a:r>
          </a:p>
          <a:p>
            <a:r>
              <a:rPr lang="en-US" dirty="0"/>
              <a:t>[1] 5</a:t>
            </a:r>
          </a:p>
          <a:p>
            <a:r>
              <a:rPr lang="en-US" dirty="0"/>
              <a:t>[1] 6</a:t>
            </a:r>
          </a:p>
          <a:p>
            <a:r>
              <a:rPr lang="en-US" dirty="0"/>
              <a:t>[1] 7</a:t>
            </a:r>
          </a:p>
          <a:p>
            <a:r>
              <a:rPr lang="en-US" dirty="0"/>
              <a:t>[1] 8</a:t>
            </a:r>
          </a:p>
          <a:p>
            <a:r>
              <a:rPr lang="en-US" dirty="0"/>
              <a:t>[1] 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loop do?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9470" y="2522863"/>
            <a:ext cx="3558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count &lt;- 0</a:t>
            </a:r>
          </a:p>
          <a:p>
            <a:r>
              <a:rPr lang="en-US" dirty="0"/>
              <a:t>&gt; </a:t>
            </a:r>
            <a:r>
              <a:rPr lang="en-US" b="1" dirty="0"/>
              <a:t>while</a:t>
            </a:r>
            <a:r>
              <a:rPr lang="en-US" dirty="0"/>
              <a:t>(count &lt; 10) {</a:t>
            </a:r>
          </a:p>
          <a:p>
            <a:r>
              <a:rPr lang="en-US" dirty="0"/>
              <a:t>+ print(count)</a:t>
            </a:r>
          </a:p>
          <a:p>
            <a:r>
              <a:rPr lang="en-US" dirty="0"/>
              <a:t>+ count &lt;- count -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  <a:p>
            <a:r>
              <a:rPr lang="en-US" dirty="0"/>
              <a:t>+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827" y="4259578"/>
            <a:ext cx="3558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x &lt;- c(1,2,3,4,5,6,7,8,9,10)</a:t>
            </a:r>
          </a:p>
          <a:p>
            <a:r>
              <a:rPr lang="en-US" dirty="0"/>
              <a:t>&gt;</a:t>
            </a:r>
            <a:r>
              <a:rPr lang="en-US" dirty="0" smtClean="0"/>
              <a:t> i </a:t>
            </a:r>
            <a:r>
              <a:rPr lang="en-US" dirty="0"/>
              <a:t>&lt;- 0</a:t>
            </a:r>
          </a:p>
          <a:p>
            <a:r>
              <a:rPr lang="en-US" dirty="0"/>
              <a:t>&gt; </a:t>
            </a:r>
            <a:r>
              <a:rPr lang="en-US" b="1" dirty="0" smtClean="0"/>
              <a:t>while</a:t>
            </a:r>
            <a:r>
              <a:rPr lang="en-US" dirty="0" smtClean="0"/>
              <a:t>(i != 0) </a:t>
            </a:r>
            <a:r>
              <a:rPr lang="en-US" dirty="0"/>
              <a:t>{</a:t>
            </a:r>
          </a:p>
          <a:p>
            <a:r>
              <a:rPr lang="en-US" dirty="0"/>
              <a:t>+ </a:t>
            </a:r>
            <a:r>
              <a:rPr lang="en-US" dirty="0" smtClean="0"/>
              <a:t>print(x[i])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smtClean="0"/>
              <a:t>x[i] </a:t>
            </a:r>
            <a:r>
              <a:rPr lang="en-US" dirty="0"/>
              <a:t>&lt;- </a:t>
            </a:r>
            <a:r>
              <a:rPr lang="en-US" dirty="0" smtClean="0"/>
              <a:t>x[i] + 1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98694" y="4232020"/>
            <a:ext cx="3558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x &lt;- c(1,2,3,4,5,6,7,8,9,10)</a:t>
            </a:r>
          </a:p>
          <a:p>
            <a:r>
              <a:rPr lang="en-US" dirty="0"/>
              <a:t>&gt;</a:t>
            </a:r>
            <a:r>
              <a:rPr lang="en-US" dirty="0" smtClean="0"/>
              <a:t> i </a:t>
            </a:r>
            <a:r>
              <a:rPr lang="en-US" dirty="0"/>
              <a:t>&lt;- 0</a:t>
            </a:r>
          </a:p>
          <a:p>
            <a:r>
              <a:rPr lang="en-US" dirty="0"/>
              <a:t>&gt; </a:t>
            </a:r>
            <a:r>
              <a:rPr lang="en-US" b="1" dirty="0" smtClean="0"/>
              <a:t>while</a:t>
            </a:r>
            <a:r>
              <a:rPr lang="en-US" dirty="0" smtClean="0"/>
              <a:t>(i &lt;= 10) </a:t>
            </a:r>
            <a:r>
              <a:rPr lang="en-US" dirty="0"/>
              <a:t>{</a:t>
            </a:r>
          </a:p>
          <a:p>
            <a:r>
              <a:rPr lang="en-US" dirty="0"/>
              <a:t>+ </a:t>
            </a:r>
            <a:r>
              <a:rPr lang="en-US" dirty="0" smtClean="0"/>
              <a:t>print(x[i])</a:t>
            </a:r>
            <a:endParaRPr lang="en-US" dirty="0"/>
          </a:p>
          <a:p>
            <a:r>
              <a:rPr lang="en-US" dirty="0" smtClean="0"/>
              <a:t>+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R Programming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Vasile Rus, PhD</a:t>
            </a:r>
          </a:p>
          <a:p>
            <a:pPr lvl="2"/>
            <a:r>
              <a:rPr lang="en-US" dirty="0" smtClean="0"/>
              <a:t>William </a:t>
            </a:r>
            <a:r>
              <a:rPr lang="en-US" dirty="0" err="1" smtClean="0"/>
              <a:t>Dunavant</a:t>
            </a:r>
            <a:r>
              <a:rPr lang="en-US" dirty="0" smtClean="0"/>
              <a:t> Professor (Computer Science and Institute for Intelligent Systems)</a:t>
            </a:r>
          </a:p>
          <a:p>
            <a:pPr lvl="2"/>
            <a:r>
              <a:rPr lang="en-US" dirty="0" smtClean="0"/>
              <a:t>Director of Data Science Center</a:t>
            </a:r>
          </a:p>
          <a:p>
            <a:pPr lvl="2"/>
            <a:r>
              <a:rPr lang="en-US" dirty="0" smtClean="0"/>
              <a:t>Contact: vrus@memphis.edu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i="1" dirty="0">
                <a:solidFill>
                  <a:srgbClr val="0070C0"/>
                </a:solidFill>
              </a:rPr>
              <a:t>while</a:t>
            </a:r>
            <a:r>
              <a:rPr lang="en-US" dirty="0"/>
              <a:t> loop printing the consecutive powers of 2, less than 1000</a:t>
            </a:r>
          </a:p>
        </p:txBody>
      </p:sp>
    </p:spTree>
    <p:extLst>
      <p:ext uri="{BB962C8B-B14F-4D97-AF65-F5344CB8AC3E}">
        <p14:creationId xmlns:p14="http://schemas.microsoft.com/office/powerpoint/2010/main" val="14412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repeat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repeat</a:t>
            </a:r>
            <a:r>
              <a:rPr lang="en-US" dirty="0"/>
              <a:t> initiates an infinite loop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exit a repeat loop </a:t>
            </a:r>
            <a:r>
              <a:rPr lang="en-US" dirty="0" smtClean="0"/>
              <a:t>you must call </a:t>
            </a:r>
            <a:r>
              <a:rPr lang="en-US" b="1" i="1" dirty="0" smtClean="0">
                <a:solidFill>
                  <a:schemeClr val="accent1"/>
                </a:solidFill>
              </a:rPr>
              <a:t>break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4053" y="3007605"/>
            <a:ext cx="48364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/>
              <a:t>&lt;- 1</a:t>
            </a:r>
          </a:p>
          <a:p>
            <a:r>
              <a:rPr lang="en-US" b="1" dirty="0" smtClean="0"/>
              <a:t>repeat </a:t>
            </a:r>
            <a:r>
              <a:rPr lang="en-US" dirty="0"/>
              <a:t>{</a:t>
            </a:r>
          </a:p>
          <a:p>
            <a:r>
              <a:rPr lang="en-US" dirty="0" smtClean="0"/>
              <a:t>	x </a:t>
            </a:r>
            <a:r>
              <a:rPr lang="en-US" dirty="0"/>
              <a:t>&lt;- </a:t>
            </a:r>
            <a:r>
              <a:rPr lang="en-US" dirty="0" smtClean="0"/>
              <a:t>x + 1</a:t>
            </a:r>
            <a:endParaRPr lang="en-US" dirty="0"/>
          </a:p>
          <a:p>
            <a:r>
              <a:rPr lang="en-US" b="1" dirty="0" smtClean="0"/>
              <a:t>	if</a:t>
            </a:r>
            <a:r>
              <a:rPr lang="en-US" dirty="0" smtClean="0"/>
              <a:t>(x &gt;100) </a:t>
            </a:r>
            <a:r>
              <a:rPr lang="en-US" dirty="0"/>
              <a:t>{ </a:t>
            </a:r>
            <a:r>
              <a:rPr lang="en-US" i="1" dirty="0"/>
              <a:t>## </a:t>
            </a:r>
            <a:r>
              <a:rPr lang="en-US" i="1" dirty="0" smtClean="0"/>
              <a:t>end of loop condition</a:t>
            </a:r>
            <a:endParaRPr lang="en-US" i="1" dirty="0"/>
          </a:p>
          <a:p>
            <a:r>
              <a:rPr lang="en-US" b="1" dirty="0" smtClean="0"/>
              <a:t>		break</a:t>
            </a:r>
            <a:endParaRPr lang="en-US" b="1" dirty="0"/>
          </a:p>
          <a:p>
            <a:r>
              <a:rPr lang="en-US" dirty="0" smtClean="0"/>
              <a:t>	} </a:t>
            </a:r>
            <a:r>
              <a:rPr lang="en-US" b="1" dirty="0"/>
              <a:t>else </a:t>
            </a:r>
            <a:r>
              <a:rPr lang="en-US" dirty="0"/>
              <a:t>{</a:t>
            </a:r>
          </a:p>
          <a:p>
            <a:r>
              <a:rPr lang="en-US" dirty="0" smtClean="0"/>
              <a:t>	print (x)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44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</a:rPr>
              <a:t>next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is used to skip an iteration of a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9301" y="2709019"/>
            <a:ext cx="37815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</a:t>
            </a:r>
            <a:r>
              <a:rPr lang="en-US" dirty="0"/>
              <a:t>(i </a:t>
            </a:r>
            <a:r>
              <a:rPr lang="en-US" b="1" dirty="0"/>
              <a:t>in </a:t>
            </a:r>
            <a:r>
              <a:rPr lang="en-US" dirty="0"/>
              <a:t>1:100) {</a:t>
            </a:r>
          </a:p>
          <a:p>
            <a:r>
              <a:rPr lang="en-US" b="1" dirty="0" smtClean="0"/>
              <a:t>	if</a:t>
            </a:r>
            <a:r>
              <a:rPr lang="en-US" dirty="0" smtClean="0"/>
              <a:t>(i </a:t>
            </a:r>
            <a:r>
              <a:rPr lang="en-US" dirty="0"/>
              <a:t>&lt;= 20) {</a:t>
            </a:r>
          </a:p>
          <a:p>
            <a:r>
              <a:rPr lang="en-US" i="1" dirty="0" smtClean="0"/>
              <a:t>		## </a:t>
            </a:r>
            <a:r>
              <a:rPr lang="en-US" i="1" dirty="0"/>
              <a:t>Skip the first 20 iterations</a:t>
            </a:r>
          </a:p>
          <a:p>
            <a:r>
              <a:rPr lang="en-US" b="1" dirty="0" smtClean="0"/>
              <a:t>		next</a:t>
            </a:r>
            <a:endParaRPr lang="en-US" b="1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i="1" dirty="0" smtClean="0"/>
              <a:t>	## </a:t>
            </a:r>
            <a:r>
              <a:rPr lang="en-US" i="1" dirty="0"/>
              <a:t>Do something here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34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break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break</a:t>
            </a:r>
            <a:r>
              <a:rPr lang="en-US" dirty="0"/>
              <a:t> is used to exit a loop </a:t>
            </a:r>
            <a:r>
              <a:rPr lang="en-US" dirty="0" smtClean="0"/>
              <a:t>immediately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0997" y="2622014"/>
            <a:ext cx="3722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</a:t>
            </a:r>
            <a:r>
              <a:rPr lang="en-US" dirty="0" smtClean="0"/>
              <a:t>(i </a:t>
            </a:r>
            <a:r>
              <a:rPr lang="en-US" b="1" dirty="0"/>
              <a:t>in </a:t>
            </a:r>
            <a:r>
              <a:rPr lang="en-US" dirty="0"/>
              <a:t>1:100) {</a:t>
            </a:r>
          </a:p>
          <a:p>
            <a:r>
              <a:rPr lang="en-US" dirty="0" smtClean="0"/>
              <a:t>	print(i</a:t>
            </a:r>
            <a:r>
              <a:rPr lang="en-US" dirty="0"/>
              <a:t>)</a:t>
            </a:r>
          </a:p>
          <a:p>
            <a:r>
              <a:rPr lang="en-US" b="1" dirty="0" smtClean="0"/>
              <a:t>	if</a:t>
            </a:r>
            <a:r>
              <a:rPr lang="en-US" dirty="0" smtClean="0"/>
              <a:t>(i </a:t>
            </a:r>
            <a:r>
              <a:rPr lang="en-US" dirty="0"/>
              <a:t>&gt; 20) {</a:t>
            </a:r>
          </a:p>
          <a:p>
            <a:r>
              <a:rPr lang="en-US" i="1" dirty="0" smtClean="0"/>
              <a:t>	## </a:t>
            </a:r>
            <a:r>
              <a:rPr lang="en-US" i="1" dirty="0"/>
              <a:t>Stop loop after 20 iterations</a:t>
            </a:r>
          </a:p>
          <a:p>
            <a:r>
              <a:rPr lang="en-US" b="1" dirty="0" smtClean="0"/>
              <a:t>		break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i="1" dirty="0" smtClean="0">
                <a:solidFill>
                  <a:srgbClr val="0070C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loop printing the consecutive powers of 2, less than 1000</a:t>
            </a:r>
          </a:p>
        </p:txBody>
      </p:sp>
    </p:spTree>
    <p:extLst>
      <p:ext uri="{BB962C8B-B14F-4D97-AF65-F5344CB8AC3E}">
        <p14:creationId xmlns:p14="http://schemas.microsoft.com/office/powerpoint/2010/main" val="13477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Read </a:t>
            </a:r>
            <a:r>
              <a:rPr lang="en-US" dirty="0" smtClean="0"/>
              <a:t>a file</a:t>
            </a:r>
          </a:p>
          <a:p>
            <a:r>
              <a:rPr lang="en-US" dirty="0" smtClean="0"/>
              <a:t>Print the records using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/>
              <a:t>g</a:t>
            </a:r>
            <a:r>
              <a:rPr lang="en-US" dirty="0" err="1" smtClean="0"/>
              <a:t>etwd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setwd</a:t>
            </a:r>
            <a:r>
              <a:rPr lang="en-US" dirty="0"/>
              <a:t>(“c:/</a:t>
            </a:r>
            <a:r>
              <a:rPr lang="en-US" dirty="0" smtClean="0"/>
              <a:t>Users/vrus/Documents/projects/R-workshop/”)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getwd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&gt;data </a:t>
            </a:r>
            <a:r>
              <a:rPr lang="en-US" dirty="0"/>
              <a:t>&lt;- read.csv("houseData.txt", header=TRUE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&gt;for(i </a:t>
            </a:r>
            <a:r>
              <a:rPr lang="en-US" dirty="0"/>
              <a:t>in 1:10) 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print(data[i,])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/>
              <a:t>g</a:t>
            </a:r>
            <a:r>
              <a:rPr lang="en-US" dirty="0" err="1" smtClean="0"/>
              <a:t>etwd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setwd</a:t>
            </a:r>
            <a:r>
              <a:rPr lang="en-US" dirty="0"/>
              <a:t>(“c:/</a:t>
            </a:r>
            <a:r>
              <a:rPr lang="en-US" dirty="0" smtClean="0"/>
              <a:t>Users/vrus/Documents/projects/R-workshop/”)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getwd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&gt;data </a:t>
            </a:r>
            <a:r>
              <a:rPr lang="en-US" dirty="0"/>
              <a:t>&lt;- read.csv("houseData.txt", header=TRUE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nn-NO" dirty="0"/>
              <a:t>for(i in 1:dim(data)[1]) {</a:t>
            </a:r>
          </a:p>
          <a:p>
            <a:pPr marL="0" indent="0">
              <a:buNone/>
            </a:pPr>
            <a:r>
              <a:rPr lang="nn-NO" dirty="0"/>
              <a:t>    cat(sprintf("%d %d %d\n", i, data[i,1], data[i,2]))</a:t>
            </a:r>
          </a:p>
          <a:p>
            <a:pPr marL="0" indent="0">
              <a:buNone/>
            </a:pPr>
            <a:r>
              <a:rPr lang="nn-NO" dirty="0" smtClean="0"/>
              <a:t>}</a:t>
            </a:r>
            <a:endParaRPr lang="nn-NO" dirty="0"/>
          </a:p>
        </p:txBody>
      </p:sp>
      <p:sp>
        <p:nvSpPr>
          <p:cNvPr id="8" name="TextBox 7"/>
          <p:cNvSpPr txBox="1"/>
          <p:nvPr/>
        </p:nvSpPr>
        <p:spPr>
          <a:xfrm>
            <a:off x="4650206" y="5751840"/>
            <a:ext cx="449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b="1" dirty="0" smtClean="0"/>
              <a:t>Try this</a:t>
            </a:r>
            <a:r>
              <a:rPr lang="nn-NO" dirty="0" smtClean="0"/>
              <a:t>: for </a:t>
            </a:r>
            <a:r>
              <a:rPr lang="nn-NO" dirty="0"/>
              <a:t>(i in 1:10) {Sys.sleep(1); cat("\r",i)}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 a function by using the function keyword followed by a list of parameters </a:t>
            </a:r>
            <a:r>
              <a:rPr lang="en-US" dirty="0" smtClean="0"/>
              <a:t>and the </a:t>
            </a:r>
            <a:r>
              <a:rPr lang="en-US" dirty="0"/>
              <a:t>function body. A one-liner looks like this:</a:t>
            </a:r>
          </a:p>
          <a:p>
            <a:pPr marL="0" indent="0">
              <a:buNone/>
            </a:pPr>
            <a:r>
              <a:rPr lang="en-US" dirty="0" smtClean="0"/>
              <a:t>		function(</a:t>
            </a:r>
            <a:r>
              <a:rPr lang="en-US" i="1" dirty="0" smtClean="0"/>
              <a:t>param</a:t>
            </a:r>
            <a:r>
              <a:rPr lang="en-US" dirty="0" smtClean="0"/>
              <a:t>1</a:t>
            </a:r>
            <a:r>
              <a:rPr lang="en-US" dirty="0"/>
              <a:t>, ...., </a:t>
            </a:r>
            <a:r>
              <a:rPr lang="en-US" i="1" dirty="0" err="1"/>
              <a:t>paramN</a:t>
            </a:r>
            <a:r>
              <a:rPr lang="en-US" dirty="0"/>
              <a:t>) </a:t>
            </a:r>
            <a:r>
              <a:rPr lang="en-US" i="1" dirty="0"/>
              <a:t>expr</a:t>
            </a:r>
          </a:p>
          <a:p>
            <a:r>
              <a:rPr lang="en-US" dirty="0"/>
              <a:t>The function body can be a series of expressions, in which case curly braces should </a:t>
            </a:r>
            <a:r>
              <a:rPr lang="en-US" dirty="0" smtClean="0"/>
              <a:t>be used </a:t>
            </a:r>
            <a:r>
              <a:rPr lang="en-US" dirty="0"/>
              <a:t>around the function body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function(</a:t>
            </a:r>
            <a:r>
              <a:rPr lang="en-US" i="1" dirty="0"/>
              <a:t>param</a:t>
            </a:r>
            <a:r>
              <a:rPr lang="en-US" dirty="0"/>
              <a:t>1, ..., </a:t>
            </a:r>
            <a:r>
              <a:rPr lang="en-US" i="1" dirty="0" err="1"/>
              <a:t>paramN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i="1" dirty="0" smtClean="0"/>
              <a:t>	expr</a:t>
            </a:r>
            <a:r>
              <a:rPr lang="en-US" dirty="0" smtClean="0"/>
              <a:t>1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.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exprM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98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0333" y="2379643"/>
            <a:ext cx="340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 f &lt;- </a:t>
            </a:r>
            <a:r>
              <a:rPr lang="en-US" sz="2400" b="1" dirty="0"/>
              <a:t>function</a:t>
            </a:r>
            <a:r>
              <a:rPr lang="en-US" sz="2400" dirty="0"/>
              <a:t>() {</a:t>
            </a:r>
          </a:p>
          <a:p>
            <a:r>
              <a:rPr lang="en-US" sz="2400" dirty="0" smtClean="0"/>
              <a:t>+ cat</a:t>
            </a:r>
            <a:r>
              <a:rPr lang="en-US" sz="2400" dirty="0"/>
              <a:t>("Hello, world!\n")</a:t>
            </a:r>
          </a:p>
          <a:p>
            <a:r>
              <a:rPr lang="en-US" sz="2400" dirty="0" smtClean="0"/>
              <a:t>+ }</a:t>
            </a:r>
            <a:endParaRPr lang="en-US" sz="2400" dirty="0"/>
          </a:p>
          <a:p>
            <a:r>
              <a:rPr lang="en-US" sz="2400" dirty="0"/>
              <a:t>&gt; f()</a:t>
            </a:r>
          </a:p>
          <a:p>
            <a:r>
              <a:rPr lang="en-US" sz="2400" dirty="0"/>
              <a:t>Hello,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2675" y="2379643"/>
            <a:ext cx="33058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 f &lt;- </a:t>
            </a:r>
            <a:r>
              <a:rPr lang="en-US" sz="2400" b="1" dirty="0"/>
              <a:t>function</a:t>
            </a:r>
            <a:r>
              <a:rPr lang="en-US" sz="2400" dirty="0"/>
              <a:t>(</a:t>
            </a:r>
            <a:r>
              <a:rPr lang="en-US" sz="2400" dirty="0" err="1"/>
              <a:t>num</a:t>
            </a:r>
            <a:r>
              <a:rPr lang="en-US" sz="2400" dirty="0"/>
              <a:t>) {</a:t>
            </a:r>
          </a:p>
          <a:p>
            <a:r>
              <a:rPr lang="en-US" sz="2400" dirty="0" smtClean="0"/>
              <a:t>+ </a:t>
            </a:r>
            <a:r>
              <a:rPr lang="en-US" sz="2400" b="1" dirty="0" smtClean="0"/>
              <a:t>for</a:t>
            </a:r>
            <a:r>
              <a:rPr lang="en-US" sz="2400" dirty="0" smtClean="0"/>
              <a:t>(i </a:t>
            </a:r>
            <a:r>
              <a:rPr lang="en-US" sz="2400" b="1" dirty="0"/>
              <a:t>in </a:t>
            </a:r>
            <a:r>
              <a:rPr lang="en-US" sz="2400" dirty="0" err="1"/>
              <a:t>seq_len</a:t>
            </a:r>
            <a:r>
              <a:rPr lang="en-US" sz="2400" dirty="0"/>
              <a:t>(</a:t>
            </a:r>
            <a:r>
              <a:rPr lang="en-US" sz="2400" dirty="0" err="1"/>
              <a:t>num</a:t>
            </a:r>
            <a:r>
              <a:rPr lang="en-US" sz="2400" dirty="0"/>
              <a:t>)) {</a:t>
            </a:r>
          </a:p>
          <a:p>
            <a:r>
              <a:rPr lang="en-US" sz="2400" dirty="0"/>
              <a:t>+ cat("Hello, world!\n")</a:t>
            </a:r>
          </a:p>
          <a:p>
            <a:r>
              <a:rPr lang="en-US" sz="2400" dirty="0"/>
              <a:t>+ }</a:t>
            </a:r>
          </a:p>
          <a:p>
            <a:r>
              <a:rPr lang="en-US" sz="2400" dirty="0"/>
              <a:t>+ }</a:t>
            </a:r>
          </a:p>
          <a:p>
            <a:r>
              <a:rPr lang="en-US" sz="2400" dirty="0" smtClean="0"/>
              <a:t>&gt;f(3)</a:t>
            </a:r>
          </a:p>
          <a:p>
            <a:r>
              <a:rPr lang="en-US" sz="2400" dirty="0"/>
              <a:t>Hello, world!</a:t>
            </a:r>
          </a:p>
          <a:p>
            <a:r>
              <a:rPr lang="en-US" sz="2400" dirty="0"/>
              <a:t>Hello, world!</a:t>
            </a:r>
          </a:p>
          <a:p>
            <a:r>
              <a:rPr lang="en-US" sz="2400" dirty="0"/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1479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R Programming - Overview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Control Structures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Scoping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Command Line Looping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863" y="1983036"/>
            <a:ext cx="5155894" cy="32720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# coefficient of variation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smtClean="0"/>
              <a:t> </a:t>
            </a:r>
            <a:r>
              <a:rPr lang="en-US" b="1" dirty="0" smtClean="0"/>
              <a:t>cv </a:t>
            </a:r>
            <a:r>
              <a:rPr lang="en-US" b="1" dirty="0"/>
              <a:t>&lt;- function(x) </a:t>
            </a:r>
            <a:r>
              <a:rPr lang="en-US" b="1" dirty="0" err="1"/>
              <a:t>sd</a:t>
            </a:r>
            <a:r>
              <a:rPr lang="en-US" b="1" dirty="0"/>
              <a:t>(x)/mean(x)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b="1" dirty="0" smtClean="0"/>
              <a:t>cv(1:10)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b="1" dirty="0" err="1"/>
              <a:t>gcd</a:t>
            </a:r>
            <a:r>
              <a:rPr lang="en-US" b="1" dirty="0"/>
              <a:t> &lt;- function(</a:t>
            </a:r>
            <a:r>
              <a:rPr lang="en-US" b="1" dirty="0" err="1"/>
              <a:t>a,b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b="1" dirty="0"/>
              <a:t>if (b == 0) return(a)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b="1" dirty="0"/>
              <a:t>else return(</a:t>
            </a:r>
            <a:r>
              <a:rPr lang="en-US" b="1" dirty="0" err="1"/>
              <a:t>gcd</a:t>
            </a:r>
            <a:r>
              <a:rPr lang="en-US" b="1" dirty="0"/>
              <a:t>(b, a %% b))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Default 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57181" cy="4525963"/>
          </a:xfrm>
        </p:spPr>
        <p:txBody>
          <a:bodyPr/>
          <a:lstStyle/>
          <a:p>
            <a:r>
              <a:rPr lang="en-US" dirty="0" smtClean="0"/>
              <a:t>function arguments can have </a:t>
            </a:r>
            <a:r>
              <a:rPr lang="en-US" dirty="0"/>
              <a:t>default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1" y="1739522"/>
            <a:ext cx="39881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f &lt;- </a:t>
            </a:r>
            <a:r>
              <a:rPr lang="en-US" b="1" dirty="0"/>
              <a:t>function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 = 1) {</a:t>
            </a:r>
          </a:p>
          <a:p>
            <a:r>
              <a:rPr lang="en-US" dirty="0"/>
              <a:t>+ hello &lt;- "Hello, world!\n"</a:t>
            </a:r>
          </a:p>
          <a:p>
            <a:r>
              <a:rPr lang="en-US" dirty="0"/>
              <a:t>+ </a:t>
            </a:r>
            <a:r>
              <a:rPr lang="en-US" b="1" dirty="0"/>
              <a:t>for</a:t>
            </a:r>
            <a:r>
              <a:rPr lang="en-US" dirty="0"/>
              <a:t>(i </a:t>
            </a:r>
            <a:r>
              <a:rPr lang="en-US" b="1" dirty="0"/>
              <a:t>in </a:t>
            </a:r>
            <a:r>
              <a:rPr lang="en-US" dirty="0" err="1"/>
              <a:t>seq_len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)) {</a:t>
            </a:r>
          </a:p>
          <a:p>
            <a:r>
              <a:rPr lang="en-US" dirty="0"/>
              <a:t>+ cat(hello)</a:t>
            </a:r>
          </a:p>
          <a:p>
            <a:r>
              <a:rPr lang="en-US" dirty="0"/>
              <a:t>+ }</a:t>
            </a:r>
          </a:p>
          <a:p>
            <a:r>
              <a:rPr lang="en-US" dirty="0"/>
              <a:t>+ chars &lt;- </a:t>
            </a:r>
            <a:r>
              <a:rPr lang="en-US" dirty="0" err="1"/>
              <a:t>nchar</a:t>
            </a:r>
            <a:r>
              <a:rPr lang="en-US" dirty="0"/>
              <a:t>(hello) *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+ chars</a:t>
            </a:r>
          </a:p>
          <a:p>
            <a:r>
              <a:rPr lang="en-US" dirty="0"/>
              <a:t>+ }</a:t>
            </a:r>
          </a:p>
          <a:p>
            <a:r>
              <a:rPr lang="en-US" dirty="0"/>
              <a:t>&gt; f() </a:t>
            </a:r>
            <a:r>
              <a:rPr lang="en-US" i="1" dirty="0"/>
              <a:t>## Use default value for '</a:t>
            </a:r>
            <a:r>
              <a:rPr lang="en-US" i="1" dirty="0" err="1"/>
              <a:t>num</a:t>
            </a:r>
            <a:r>
              <a:rPr lang="en-US" i="1" dirty="0"/>
              <a:t>'</a:t>
            </a:r>
          </a:p>
          <a:p>
            <a:r>
              <a:rPr lang="en-US" dirty="0"/>
              <a:t>Hello, world!</a:t>
            </a:r>
          </a:p>
          <a:p>
            <a:r>
              <a:rPr lang="en-US" dirty="0"/>
              <a:t>[1] 14</a:t>
            </a:r>
          </a:p>
          <a:p>
            <a:r>
              <a:rPr lang="en-US" dirty="0"/>
              <a:t>&gt; f(2) </a:t>
            </a:r>
            <a:r>
              <a:rPr lang="en-US" i="1" dirty="0"/>
              <a:t>## Use user-specified value</a:t>
            </a:r>
          </a:p>
          <a:p>
            <a:r>
              <a:rPr lang="en-US" dirty="0"/>
              <a:t>Hello, world!</a:t>
            </a:r>
          </a:p>
          <a:p>
            <a:r>
              <a:rPr lang="en-US" dirty="0"/>
              <a:t>Hello, world!</a:t>
            </a:r>
          </a:p>
          <a:p>
            <a:r>
              <a:rPr lang="en-US" dirty="0"/>
              <a:t>[1] 28</a:t>
            </a:r>
          </a:p>
        </p:txBody>
      </p:sp>
    </p:spTree>
    <p:extLst>
      <p:ext uri="{BB962C8B-B14F-4D97-AF65-F5344CB8AC3E}">
        <p14:creationId xmlns:p14="http://schemas.microsoft.com/office/powerpoint/2010/main" val="9315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 Matching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a function </a:t>
            </a:r>
            <a:r>
              <a:rPr lang="en-US" dirty="0"/>
              <a:t>arguments </a:t>
            </a:r>
            <a:r>
              <a:rPr lang="en-US" dirty="0" smtClean="0"/>
              <a:t>can be matched </a:t>
            </a:r>
            <a:r>
              <a:rPr lang="en-US" i="1" dirty="0" err="1" smtClean="0"/>
              <a:t>positionally</a:t>
            </a:r>
            <a:r>
              <a:rPr lang="en-US" i="1" dirty="0" smtClean="0"/>
              <a:t> </a:t>
            </a:r>
            <a:r>
              <a:rPr lang="en-US" dirty="0"/>
              <a:t>or by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Positional </a:t>
            </a:r>
            <a:r>
              <a:rPr lang="en-US" dirty="0"/>
              <a:t>matching just means that R assigns the first </a:t>
            </a:r>
            <a:r>
              <a:rPr lang="en-US" dirty="0" smtClean="0"/>
              <a:t>value to </a:t>
            </a:r>
            <a:r>
              <a:rPr lang="en-US" dirty="0"/>
              <a:t>the first argument, the second value to second argument, </a:t>
            </a:r>
            <a:r>
              <a:rPr lang="en-US" dirty="0" smtClean="0"/>
              <a:t>and so on</a:t>
            </a:r>
          </a:p>
          <a:p>
            <a:r>
              <a:rPr lang="en-US" dirty="0" smtClean="0"/>
              <a:t>When referring to the </a:t>
            </a:r>
            <a:r>
              <a:rPr lang="en-US" dirty="0"/>
              <a:t>function arguments by name, it doesn’t matter in what order you specify </a:t>
            </a:r>
            <a:r>
              <a:rPr lang="en-US" dirty="0" smtClean="0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 Matching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8496" cy="5020937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argument list for the lm() function, which fits linear models to a </a:t>
            </a:r>
            <a:r>
              <a:rPr lang="en-US" dirty="0" smtClean="0"/>
              <a:t>dataset, are obtained as shown below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two calls are </a:t>
            </a:r>
            <a:r>
              <a:rPr lang="en-US" dirty="0" smtClean="0"/>
              <a:t>equivalent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830" y="3272543"/>
            <a:ext cx="64332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args</a:t>
            </a:r>
            <a:r>
              <a:rPr lang="en-US" dirty="0"/>
              <a:t>(lm)</a:t>
            </a:r>
          </a:p>
          <a:p>
            <a:r>
              <a:rPr lang="en-US" b="1" dirty="0"/>
              <a:t>function </a:t>
            </a:r>
            <a:r>
              <a:rPr lang="en-US" dirty="0"/>
              <a:t>(formula, data, subset, weights, </a:t>
            </a:r>
            <a:r>
              <a:rPr lang="en-US" dirty="0" err="1"/>
              <a:t>na.action</a:t>
            </a:r>
            <a:r>
              <a:rPr lang="en-US" dirty="0"/>
              <a:t>, method = "</a:t>
            </a:r>
            <a:r>
              <a:rPr lang="en-US" dirty="0" err="1"/>
              <a:t>qr</a:t>
            </a:r>
            <a:r>
              <a:rPr lang="en-US" dirty="0"/>
              <a:t>",</a:t>
            </a:r>
          </a:p>
          <a:p>
            <a:r>
              <a:rPr lang="en-US" dirty="0"/>
              <a:t>model = </a:t>
            </a:r>
            <a:r>
              <a:rPr lang="en-US" b="1" dirty="0"/>
              <a:t>TRUE</a:t>
            </a:r>
            <a:r>
              <a:rPr lang="en-US" dirty="0"/>
              <a:t>, x = </a:t>
            </a:r>
            <a:r>
              <a:rPr lang="en-US" b="1" dirty="0"/>
              <a:t>FALSE</a:t>
            </a:r>
            <a:r>
              <a:rPr lang="en-US" dirty="0"/>
              <a:t>, y =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err="1"/>
              <a:t>qr</a:t>
            </a:r>
            <a:r>
              <a:rPr lang="en-US" dirty="0"/>
              <a:t> =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dirty="0" err="1"/>
              <a:t>singular.ok</a:t>
            </a:r>
            <a:r>
              <a:rPr lang="en-US" dirty="0"/>
              <a:t> = </a:t>
            </a:r>
            <a:r>
              <a:rPr lang="en-US" b="1" dirty="0"/>
              <a:t>TRUE</a:t>
            </a:r>
            <a:r>
              <a:rPr lang="en-US" dirty="0"/>
              <a:t>,</a:t>
            </a:r>
          </a:p>
          <a:p>
            <a:r>
              <a:rPr lang="en-US" dirty="0" smtClean="0"/>
              <a:t>contrasts </a:t>
            </a:r>
            <a:r>
              <a:rPr lang="en-US" dirty="0"/>
              <a:t>= </a:t>
            </a:r>
            <a:r>
              <a:rPr lang="en-US" b="1" dirty="0"/>
              <a:t>NULL</a:t>
            </a:r>
            <a:r>
              <a:rPr lang="en-US" dirty="0"/>
              <a:t>, offset, </a:t>
            </a:r>
            <a:r>
              <a:rPr lang="en-US" b="1" dirty="0"/>
              <a:t>...</a:t>
            </a:r>
            <a:r>
              <a:rPr lang="en-US" dirty="0"/>
              <a:t>)</a:t>
            </a:r>
          </a:p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64395" y="5651653"/>
            <a:ext cx="4667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&gt;lm(data </a:t>
            </a:r>
            <a:r>
              <a:rPr lang="it-IT" dirty="0"/>
              <a:t>= mydata, y ~ x, model = </a:t>
            </a:r>
            <a:r>
              <a:rPr lang="it-IT" b="1" dirty="0"/>
              <a:t>FALSE</a:t>
            </a:r>
            <a:r>
              <a:rPr lang="it-IT" dirty="0"/>
              <a:t>, 1:100)</a:t>
            </a:r>
          </a:p>
          <a:p>
            <a:r>
              <a:rPr lang="en-US" dirty="0" smtClean="0"/>
              <a:t>&gt;lm(y </a:t>
            </a:r>
            <a:r>
              <a:rPr lang="en-US" dirty="0"/>
              <a:t>~ x, </a:t>
            </a:r>
            <a:r>
              <a:rPr lang="en-US" dirty="0" err="1"/>
              <a:t>mydata</a:t>
            </a:r>
            <a:r>
              <a:rPr lang="en-US" dirty="0"/>
              <a:t>, 1:100, model = </a:t>
            </a:r>
            <a:r>
              <a:rPr lang="en-US" b="1" dirty="0"/>
              <a:t>FALSE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1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Lazy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90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Lazy evaluation means arguments are </a:t>
            </a:r>
            <a:r>
              <a:rPr lang="en-US" dirty="0"/>
              <a:t>evaluated only as needed in the body of </a:t>
            </a:r>
            <a:r>
              <a:rPr lang="en-US" dirty="0" smtClean="0"/>
              <a:t>the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is no error in the above code as b is never evaluated; this is the case because b is never needed in the body of the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7099" y="3404212"/>
            <a:ext cx="2124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f &lt;- </a:t>
            </a:r>
            <a:r>
              <a:rPr lang="en-US" b="1" dirty="0"/>
              <a:t>function</a:t>
            </a:r>
            <a:r>
              <a:rPr lang="en-US" dirty="0"/>
              <a:t>(a, b) {</a:t>
            </a:r>
          </a:p>
          <a:p>
            <a:r>
              <a:rPr lang="en-US" dirty="0"/>
              <a:t>+ a^2</a:t>
            </a:r>
          </a:p>
          <a:p>
            <a:r>
              <a:rPr lang="en-US" dirty="0"/>
              <a:t>+ }</a:t>
            </a:r>
          </a:p>
          <a:p>
            <a:r>
              <a:rPr lang="en-US" dirty="0"/>
              <a:t>&gt; f(2)</a:t>
            </a:r>
          </a:p>
          <a:p>
            <a:r>
              <a:rPr lang="en-US" dirty="0"/>
              <a:t>[1]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Lazy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this!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4554" y="2754217"/>
            <a:ext cx="36311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&gt; f &lt;- </a:t>
            </a:r>
            <a:r>
              <a:rPr lang="en-US" sz="3200" b="1" dirty="0"/>
              <a:t>function</a:t>
            </a:r>
            <a:r>
              <a:rPr lang="en-US" sz="3200" dirty="0"/>
              <a:t>(a, b) {</a:t>
            </a:r>
          </a:p>
          <a:p>
            <a:r>
              <a:rPr lang="en-US" sz="3200" dirty="0"/>
              <a:t>+ print(a)</a:t>
            </a:r>
          </a:p>
          <a:p>
            <a:r>
              <a:rPr lang="en-US" sz="3200" dirty="0"/>
              <a:t>+ print(b)</a:t>
            </a:r>
          </a:p>
          <a:p>
            <a:r>
              <a:rPr lang="en-US" sz="3200" dirty="0"/>
              <a:t>+ }</a:t>
            </a:r>
          </a:p>
          <a:p>
            <a:r>
              <a:rPr lang="en-US" sz="3200" dirty="0"/>
              <a:t>&gt; f(45)</a:t>
            </a:r>
          </a:p>
        </p:txBody>
      </p:sp>
    </p:spTree>
    <p:extLst>
      <p:ext uri="{BB962C8B-B14F-4D97-AF65-F5344CB8AC3E}">
        <p14:creationId xmlns:p14="http://schemas.microsoft.com/office/powerpoint/2010/main" val="7506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>
                <a:solidFill>
                  <a:srgbClr val="0070C0"/>
                </a:solidFill>
              </a:rPr>
              <a:t>...</a:t>
            </a:r>
            <a:r>
              <a:rPr lang="en-US" b="1" dirty="0"/>
              <a:t>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070C0"/>
                </a:solidFill>
              </a:rPr>
              <a:t>...</a:t>
            </a:r>
            <a:r>
              <a:rPr lang="en-US" dirty="0"/>
              <a:t> </a:t>
            </a:r>
            <a:r>
              <a:rPr lang="en-US" dirty="0" smtClean="0"/>
              <a:t>argument is a </a:t>
            </a:r>
            <a:r>
              <a:rPr lang="en-US" dirty="0"/>
              <a:t>special argument in </a:t>
            </a:r>
            <a:r>
              <a:rPr lang="en-US" dirty="0" smtClean="0"/>
              <a:t>R that indicates </a:t>
            </a:r>
            <a:r>
              <a:rPr lang="en-US" dirty="0"/>
              <a:t>a variable </a:t>
            </a:r>
            <a:r>
              <a:rPr lang="en-US" dirty="0" smtClean="0"/>
              <a:t>number of arguments</a:t>
            </a:r>
          </a:p>
          <a:p>
            <a:r>
              <a:rPr lang="en-US" dirty="0" smtClean="0"/>
              <a:t>usually you use when defining a function that passes an unspecified list of arguments </a:t>
            </a:r>
            <a:r>
              <a:rPr lang="en-US" dirty="0"/>
              <a:t>on to other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Example: custom plot function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25408" y="4781320"/>
            <a:ext cx="5590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myplot</a:t>
            </a:r>
            <a:r>
              <a:rPr lang="en-US" dirty="0"/>
              <a:t> &lt;- </a:t>
            </a:r>
            <a:r>
              <a:rPr lang="en-US" b="1" dirty="0"/>
              <a:t>function</a:t>
            </a:r>
            <a:r>
              <a:rPr lang="en-US" dirty="0"/>
              <a:t>(x, y, type = </a:t>
            </a:r>
            <a:r>
              <a:rPr lang="en-US" dirty="0" smtClean="0"/>
              <a:t>"l", </a:t>
            </a:r>
            <a:r>
              <a:rPr lang="en-US" b="1" dirty="0"/>
              <a:t>...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smtClean="0"/>
              <a:t>plot(x</a:t>
            </a:r>
            <a:r>
              <a:rPr lang="en-US" dirty="0"/>
              <a:t>, y, type = type, </a:t>
            </a:r>
            <a:r>
              <a:rPr lang="en-US" b="1" dirty="0"/>
              <a:t>...</a:t>
            </a:r>
            <a:r>
              <a:rPr lang="en-US" dirty="0"/>
              <a:t>) </a:t>
            </a:r>
            <a:r>
              <a:rPr lang="en-US" i="1" dirty="0"/>
              <a:t>## Pass '...' to 'plot' function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178" y="6126163"/>
            <a:ext cx="891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Any </a:t>
            </a:r>
            <a:r>
              <a:rPr lang="en-US" dirty="0"/>
              <a:t>arguments that appear after</a:t>
            </a:r>
            <a:r>
              <a:rPr lang="en-US" i="1" dirty="0"/>
              <a:t> </a:t>
            </a:r>
            <a:r>
              <a:rPr lang="en-US" dirty="0">
                <a:solidFill>
                  <a:schemeClr val="accent1"/>
                </a:solidFill>
              </a:rPr>
              <a:t>...</a:t>
            </a:r>
            <a:r>
              <a:rPr lang="en-US" dirty="0"/>
              <a:t> </a:t>
            </a:r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dirty="0" smtClean="0"/>
              <a:t>explicitly </a:t>
            </a:r>
            <a:r>
              <a:rPr lang="en-US" dirty="0"/>
              <a:t>named </a:t>
            </a:r>
            <a:r>
              <a:rPr lang="en-US" dirty="0" smtClean="0"/>
              <a:t>and </a:t>
            </a:r>
            <a:r>
              <a:rPr lang="en-US" dirty="0"/>
              <a:t>cannot be partially matched or matched </a:t>
            </a:r>
            <a:r>
              <a:rPr lang="en-US" dirty="0" err="1"/>
              <a:t>positionally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39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paste() </a:t>
            </a:r>
            <a:r>
              <a:rPr lang="en-US" dirty="0" smtClean="0"/>
              <a:t>prints </a:t>
            </a:r>
            <a:r>
              <a:rPr lang="en-US" dirty="0"/>
              <a:t>out text to the console by combining multiple </a:t>
            </a:r>
            <a:r>
              <a:rPr lang="en-US" dirty="0" smtClean="0"/>
              <a:t>character vectors together</a:t>
            </a:r>
          </a:p>
          <a:p>
            <a:r>
              <a:rPr lang="en-US" dirty="0" smtClean="0"/>
              <a:t>it </a:t>
            </a:r>
            <a:r>
              <a:rPr lang="en-US" dirty="0"/>
              <a:t>is impossible </a:t>
            </a:r>
            <a:r>
              <a:rPr lang="en-US" dirty="0" smtClean="0"/>
              <a:t>to </a:t>
            </a:r>
            <a:r>
              <a:rPr lang="en-US" dirty="0"/>
              <a:t>know in advance how many character </a:t>
            </a:r>
            <a:r>
              <a:rPr lang="en-US" dirty="0" smtClean="0"/>
              <a:t>vectors will </a:t>
            </a:r>
            <a:r>
              <a:rPr lang="en-US" dirty="0"/>
              <a:t>be passed to the function by the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1171" y="4351662"/>
            <a:ext cx="5541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args</a:t>
            </a:r>
            <a:r>
              <a:rPr lang="en-US" dirty="0"/>
              <a:t>(cat)</a:t>
            </a:r>
          </a:p>
          <a:p>
            <a:r>
              <a:rPr lang="fr-FR" b="1" dirty="0" err="1"/>
              <a:t>function</a:t>
            </a:r>
            <a:r>
              <a:rPr lang="fr-FR" b="1" dirty="0"/>
              <a:t> </a:t>
            </a:r>
            <a:r>
              <a:rPr lang="fr-FR" dirty="0"/>
              <a:t>(</a:t>
            </a:r>
            <a:r>
              <a:rPr lang="fr-FR" b="1" dirty="0"/>
              <a:t>...</a:t>
            </a:r>
            <a:r>
              <a:rPr lang="fr-FR" dirty="0"/>
              <a:t>, file = "", sep = " ", </a:t>
            </a:r>
            <a:r>
              <a:rPr lang="fr-FR" dirty="0" err="1"/>
              <a:t>fill</a:t>
            </a:r>
            <a:r>
              <a:rPr lang="fr-FR" dirty="0"/>
              <a:t> = </a:t>
            </a:r>
            <a:r>
              <a:rPr lang="fr-FR" b="1" dirty="0"/>
              <a:t>FALSE</a:t>
            </a:r>
            <a:r>
              <a:rPr lang="fr-FR" dirty="0"/>
              <a:t>, labels = </a:t>
            </a:r>
            <a:r>
              <a:rPr lang="fr-FR" b="1" dirty="0"/>
              <a:t>NULL</a:t>
            </a:r>
            <a:r>
              <a:rPr lang="fr-FR" dirty="0"/>
              <a:t>,</a:t>
            </a:r>
          </a:p>
          <a:p>
            <a:r>
              <a:rPr lang="en-US" dirty="0"/>
              <a:t>append = 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  <a:p>
            <a:r>
              <a:rPr lang="en-US" b="1" dirty="0"/>
              <a:t>NULL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1171" y="5766918"/>
            <a:ext cx="2625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paste("a", "b", </a:t>
            </a:r>
            <a:r>
              <a:rPr lang="en-US" dirty="0" err="1"/>
              <a:t>sep</a:t>
            </a:r>
            <a:r>
              <a:rPr lang="en-US" dirty="0"/>
              <a:t> = ":")</a:t>
            </a:r>
          </a:p>
          <a:p>
            <a:r>
              <a:rPr lang="en-US" dirty="0"/>
              <a:t>[1] "a:b"</a:t>
            </a:r>
          </a:p>
        </p:txBody>
      </p:sp>
    </p:spTree>
    <p:extLst>
      <p:ext uri="{BB962C8B-B14F-4D97-AF65-F5344CB8AC3E}">
        <p14:creationId xmlns:p14="http://schemas.microsoft.com/office/powerpoint/2010/main" val="31865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Anonymous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/>
              <a:t>with no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They are useful for one-liners</a:t>
            </a:r>
            <a:endParaRPr lang="en-US" dirty="0"/>
          </a:p>
          <a:p>
            <a:r>
              <a:rPr lang="en-US" b="1" i="1" dirty="0" err="1">
                <a:solidFill>
                  <a:srgbClr val="0070C0"/>
                </a:solidFill>
              </a:rPr>
              <a:t>l</a:t>
            </a:r>
            <a:r>
              <a:rPr lang="en-US" b="1" i="1" dirty="0" err="1" smtClean="0">
                <a:solidFill>
                  <a:srgbClr val="0070C0"/>
                </a:solidFill>
              </a:rPr>
              <a:t>apply</a:t>
            </a:r>
            <a:r>
              <a:rPr lang="en-US" dirty="0" smtClean="0"/>
              <a:t> enables you to apply a function to all elements of a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5091" y="4218341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 err="1"/>
              <a:t>lapply</a:t>
            </a:r>
            <a:r>
              <a:rPr lang="en-US" b="1" dirty="0"/>
              <a:t>(</a:t>
            </a:r>
            <a:r>
              <a:rPr lang="en-US" b="1" dirty="0" err="1"/>
              <a:t>lst</a:t>
            </a:r>
            <a:r>
              <a:rPr lang="en-US" b="1" dirty="0"/>
              <a:t>, function(x) </a:t>
            </a:r>
            <a:r>
              <a:rPr lang="en-US" b="1" dirty="0" err="1"/>
              <a:t>sd</a:t>
            </a:r>
            <a:r>
              <a:rPr lang="en-US" b="1" dirty="0"/>
              <a:t>(x)/mean(x</a:t>
            </a:r>
            <a:r>
              <a:rPr lang="en-US" b="1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Variable Scope/Binding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is a variable/name visible?</a:t>
            </a:r>
          </a:p>
          <a:p>
            <a:r>
              <a:rPr lang="en-US" dirty="0" smtClean="0"/>
              <a:t>How are values retrieved when R encounters a variable?</a:t>
            </a:r>
          </a:p>
          <a:p>
            <a:endParaRPr lang="en-US" dirty="0"/>
          </a:p>
          <a:p>
            <a:r>
              <a:rPr lang="en-US" dirty="0"/>
              <a:t>When R tries to bind a value to a symbol, it searches through a series of environments to find </a:t>
            </a:r>
            <a:r>
              <a:rPr lang="en-US" dirty="0" smtClean="0"/>
              <a:t>the appropriate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Programming In R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Useful when you need to apply a set of complex operations to many datasets</a:t>
            </a:r>
          </a:p>
          <a:p>
            <a:pPr lvl="1"/>
            <a:r>
              <a:rPr lang="en-US" dirty="0" smtClean="0"/>
              <a:t>write the set of operation in a program and then apply the program to each dataset vs. manually typing the operations for each dataset</a:t>
            </a:r>
          </a:p>
          <a:p>
            <a:r>
              <a:rPr lang="en-US" dirty="0" smtClean="0"/>
              <a:t>Code re-use</a:t>
            </a:r>
          </a:p>
          <a:p>
            <a:r>
              <a:rPr lang="en-US" dirty="0" smtClean="0"/>
              <a:t>Flexibility: you can easily alter a previous program to behave slightly differently</a:t>
            </a:r>
          </a:p>
          <a:p>
            <a:r>
              <a:rPr lang="en-US" dirty="0" smtClean="0"/>
              <a:t>Manage complexity by defining higher level functions/steps, e.g. by grouping </a:t>
            </a:r>
            <a:r>
              <a:rPr lang="en-US" dirty="0"/>
              <a:t>together a set of operations that together serve a higher level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Command Line Variable Scoping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2667" y="1600200"/>
            <a:ext cx="8598665" cy="4525963"/>
          </a:xfrm>
        </p:spPr>
        <p:txBody>
          <a:bodyPr>
            <a:normAutofit/>
          </a:bodyPr>
          <a:lstStyle/>
          <a:p>
            <a:r>
              <a:rPr lang="en-US" dirty="0"/>
              <a:t>When you are working on the command </a:t>
            </a:r>
            <a:r>
              <a:rPr lang="en-US" dirty="0" smtClean="0"/>
              <a:t>line the </a:t>
            </a:r>
            <a:r>
              <a:rPr lang="en-US" dirty="0"/>
              <a:t>order in which </a:t>
            </a:r>
            <a:r>
              <a:rPr lang="en-US" dirty="0" smtClean="0"/>
              <a:t>a variable is retrieved is</a:t>
            </a:r>
            <a:endParaRPr lang="en-US" dirty="0"/>
          </a:p>
          <a:p>
            <a:pPr lvl="1"/>
            <a:r>
              <a:rPr lang="en-US" dirty="0"/>
              <a:t>Search the global environment (i.e. your workspace) for a symbol name matching the one requested</a:t>
            </a:r>
          </a:p>
          <a:p>
            <a:pPr lvl="1"/>
            <a:r>
              <a:rPr lang="en-US" dirty="0"/>
              <a:t>Search the namespaces of each of the packages on the </a:t>
            </a:r>
            <a:r>
              <a:rPr lang="en-US" i="1" dirty="0"/>
              <a:t>search list</a:t>
            </a:r>
          </a:p>
          <a:p>
            <a:pPr marL="457200" lvl="1" indent="0">
              <a:buNone/>
            </a:pPr>
            <a:r>
              <a:rPr lang="en-US" dirty="0" smtClean="0"/>
              <a:t>(The </a:t>
            </a:r>
            <a:r>
              <a:rPr lang="en-US" dirty="0"/>
              <a:t>search list can be found by using the search() </a:t>
            </a:r>
            <a:r>
              <a:rPr lang="en-US" dirty="0" smtClean="0"/>
              <a:t>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Scoping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global environment </a:t>
            </a:r>
            <a:r>
              <a:rPr lang="en-US" dirty="0"/>
              <a:t>or the user’s workspace is always the first element of the search list and </a:t>
            </a:r>
            <a:r>
              <a:rPr lang="en-US" dirty="0" smtClean="0"/>
              <a:t>the base </a:t>
            </a:r>
            <a:r>
              <a:rPr lang="en-US" dirty="0"/>
              <a:t>package is always the </a:t>
            </a:r>
            <a:r>
              <a:rPr lang="en-US" dirty="0" smtClean="0"/>
              <a:t>last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order of the packages on the search </a:t>
            </a:r>
            <a:r>
              <a:rPr lang="en-US" dirty="0" smtClean="0"/>
              <a:t>list matters</a:t>
            </a:r>
            <a:r>
              <a:rPr lang="en-US" dirty="0"/>
              <a:t>, particularly if there are multiple objects with the same name in different </a:t>
            </a:r>
            <a:r>
              <a:rPr lang="en-US" dirty="0" smtClean="0"/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Scoping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126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Users can configure which packages get loaded on startup</a:t>
            </a:r>
          </a:p>
          <a:p>
            <a:pPr lvl="1"/>
            <a:r>
              <a:rPr lang="en-US" dirty="0"/>
              <a:t>when a user loads a package with </a:t>
            </a:r>
            <a:r>
              <a:rPr lang="en-US" i="1" dirty="0">
                <a:solidFill>
                  <a:srgbClr val="0070C0"/>
                </a:solidFill>
              </a:rPr>
              <a:t>library()</a:t>
            </a:r>
            <a:r>
              <a:rPr lang="en-US" dirty="0"/>
              <a:t> the namespace of that package gets put in position 2 of the search list (by default) and everything else gets shifted down the list.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R has separate namespaces for functions and non-functions so it’s possible to have an object named c and a function named c()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8698" y="3772386"/>
            <a:ext cx="2450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r>
              <a:rPr lang="en-US" dirty="0" smtClean="0"/>
              <a:t>search()</a:t>
            </a:r>
          </a:p>
          <a:p>
            <a:r>
              <a:rPr lang="en-US" b="1" dirty="0"/>
              <a:t>&gt;</a:t>
            </a:r>
            <a:r>
              <a:rPr lang="en-US" dirty="0" smtClean="0"/>
              <a:t>library(</a:t>
            </a:r>
            <a:r>
              <a:rPr lang="en-US" u="sng" dirty="0" smtClean="0"/>
              <a:t>SOME-LIBRARY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&gt;</a:t>
            </a:r>
            <a:r>
              <a:rPr lang="en-US" dirty="0" smtClean="0"/>
              <a:t>search()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Lexical vs. Dynamic Scoping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scoping rules of a language determine how values are assigned to free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Free variables are </a:t>
            </a:r>
            <a:r>
              <a:rPr lang="en-US" dirty="0"/>
              <a:t>not formal arguments and are not local variables (assigned </a:t>
            </a:r>
            <a:r>
              <a:rPr lang="en-US" dirty="0" smtClean="0"/>
              <a:t>inside </a:t>
            </a:r>
            <a:r>
              <a:rPr lang="en-US" dirty="0"/>
              <a:t>the function body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R </a:t>
            </a:r>
            <a:r>
              <a:rPr lang="en-US" b="1" dirty="0">
                <a:solidFill>
                  <a:schemeClr val="accent1"/>
                </a:solidFill>
              </a:rPr>
              <a:t>uses </a:t>
            </a:r>
            <a:r>
              <a:rPr lang="en-US" b="1" i="1" dirty="0">
                <a:solidFill>
                  <a:schemeClr val="accent1"/>
                </a:solidFill>
              </a:rPr>
              <a:t>lexical </a:t>
            </a:r>
            <a:r>
              <a:rPr lang="en-US" b="1" i="1" dirty="0" smtClean="0">
                <a:solidFill>
                  <a:schemeClr val="accent1"/>
                </a:solidFill>
              </a:rPr>
              <a:t>scoping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or </a:t>
            </a:r>
            <a:r>
              <a:rPr lang="en-US" b="1" i="1" dirty="0">
                <a:solidFill>
                  <a:schemeClr val="accent1"/>
                </a:solidFill>
              </a:rPr>
              <a:t>static </a:t>
            </a:r>
            <a:r>
              <a:rPr lang="en-US" b="1" i="1" dirty="0" smtClean="0">
                <a:solidFill>
                  <a:schemeClr val="accent1"/>
                </a:solidFill>
              </a:rPr>
              <a:t>scoping</a:t>
            </a:r>
          </a:p>
          <a:p>
            <a:pPr lvl="1"/>
            <a:r>
              <a:rPr lang="en-US" i="1" dirty="0"/>
              <a:t>the values of free variables are searched for in the environment in which the </a:t>
            </a:r>
            <a:r>
              <a:rPr lang="en-US" i="1" dirty="0" smtClean="0"/>
              <a:t>function was defined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128" y="3533719"/>
            <a:ext cx="2095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f &lt;- </a:t>
            </a:r>
            <a:r>
              <a:rPr lang="en-US" b="1" dirty="0"/>
              <a:t>function</a:t>
            </a:r>
            <a:r>
              <a:rPr lang="en-US" dirty="0"/>
              <a:t>(x, y) {</a:t>
            </a:r>
          </a:p>
          <a:p>
            <a:r>
              <a:rPr lang="en-US" dirty="0"/>
              <a:t>+ x^2 + y / z</a:t>
            </a:r>
          </a:p>
          <a:p>
            <a:r>
              <a:rPr lang="en-US" dirty="0"/>
              <a:t>+ }</a:t>
            </a:r>
          </a:p>
        </p:txBody>
      </p:sp>
    </p:spTree>
    <p:extLst>
      <p:ext uri="{BB962C8B-B14F-4D97-AF65-F5344CB8AC3E}">
        <p14:creationId xmlns:p14="http://schemas.microsoft.com/office/powerpoint/2010/main" val="42490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Lexical vs. Dynamic Scoping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i="1" dirty="0"/>
              <a:t>environment </a:t>
            </a:r>
            <a:r>
              <a:rPr lang="en-US" dirty="0"/>
              <a:t>is a collection of (symbol, value) </a:t>
            </a:r>
            <a:r>
              <a:rPr lang="en-US" dirty="0" smtClean="0"/>
              <a:t>pairs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x is a symbol and 3.14 might be its </a:t>
            </a:r>
            <a:r>
              <a:rPr lang="en-US" dirty="0" smtClean="0"/>
              <a:t>value</a:t>
            </a:r>
            <a:endParaRPr lang="en-US" dirty="0"/>
          </a:p>
          <a:p>
            <a:r>
              <a:rPr lang="en-US" dirty="0"/>
              <a:t>Every environment has a parent environment and it is possible for an environment to have </a:t>
            </a:r>
            <a:r>
              <a:rPr lang="en-US" dirty="0" smtClean="0"/>
              <a:t>multiple “children” </a:t>
            </a:r>
          </a:p>
          <a:p>
            <a:r>
              <a:rPr lang="en-US" dirty="0" smtClean="0"/>
              <a:t>The </a:t>
            </a:r>
            <a:r>
              <a:rPr lang="en-US" dirty="0"/>
              <a:t>only environment without a parent is the </a:t>
            </a:r>
            <a:r>
              <a:rPr lang="en-US" i="1" dirty="0"/>
              <a:t>empty </a:t>
            </a:r>
            <a:r>
              <a:rPr lang="en-US" i="1" dirty="0" smtClean="0"/>
              <a:t>environment</a:t>
            </a:r>
            <a:endParaRPr lang="en-US" dirty="0"/>
          </a:p>
          <a:p>
            <a:r>
              <a:rPr lang="en-US" dirty="0"/>
              <a:t>A function, together with an environment, makes up what is called a </a:t>
            </a:r>
            <a:r>
              <a:rPr lang="en-US" i="1" dirty="0"/>
              <a:t>closure </a:t>
            </a:r>
            <a:r>
              <a:rPr lang="en-US" dirty="0"/>
              <a:t>or </a:t>
            </a:r>
            <a:r>
              <a:rPr lang="en-US" i="1" dirty="0"/>
              <a:t>function </a:t>
            </a:r>
            <a:r>
              <a:rPr lang="en-US" i="1" dirty="0" smtClean="0"/>
              <a:t>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89" y="274638"/>
            <a:ext cx="8780442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Finding the Value of A Free Variable in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10" y="1636005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</a:t>
            </a:r>
            <a:r>
              <a:rPr lang="en-US" dirty="0"/>
              <a:t>the value of a symbol is not found in the environment in which a function was </a:t>
            </a:r>
            <a:r>
              <a:rPr lang="en-US" dirty="0" smtClean="0"/>
              <a:t>defined, then </a:t>
            </a:r>
            <a:r>
              <a:rPr lang="en-US" dirty="0"/>
              <a:t>the search is continued in the </a:t>
            </a:r>
            <a:r>
              <a:rPr lang="en-US" i="1" dirty="0"/>
              <a:t>parent </a:t>
            </a:r>
            <a:r>
              <a:rPr lang="en-US" i="1" dirty="0" smtClean="0"/>
              <a:t>environment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search continues down the sequence of parent environments until we hit the </a:t>
            </a:r>
            <a:r>
              <a:rPr lang="en-US" i="1" dirty="0" smtClean="0"/>
              <a:t>top-level environment</a:t>
            </a:r>
            <a:r>
              <a:rPr lang="en-US" dirty="0"/>
              <a:t>; this usually the global environment (workspace) or the namespace of a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After </a:t>
            </a:r>
            <a:r>
              <a:rPr lang="en-US" dirty="0"/>
              <a:t>the top-level environment, the search continues down the search list until we hit </a:t>
            </a:r>
            <a:r>
              <a:rPr lang="en-US" dirty="0" smtClean="0"/>
              <a:t>the </a:t>
            </a:r>
            <a:r>
              <a:rPr lang="en-US" i="1" dirty="0" smtClean="0"/>
              <a:t>empty environment</a:t>
            </a:r>
            <a:endParaRPr lang="en-US" dirty="0"/>
          </a:p>
          <a:p>
            <a:r>
              <a:rPr lang="en-US" dirty="0"/>
              <a:t>If a value for a given symbol cannot be found once the empty environment is arrived at, then </a:t>
            </a:r>
            <a:r>
              <a:rPr lang="en-US" dirty="0" smtClean="0"/>
              <a:t>an error </a:t>
            </a:r>
            <a:r>
              <a:rPr lang="en-US" dirty="0"/>
              <a:t>is </a:t>
            </a:r>
            <a:r>
              <a:rPr lang="en-US" dirty="0" smtClean="0"/>
              <a:t>thrown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Lexical vs. Dynamic Scoping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09375"/>
            <a:ext cx="8229600" cy="4525963"/>
          </a:xfrm>
        </p:spPr>
        <p:txBody>
          <a:bodyPr/>
          <a:lstStyle/>
          <a:p>
            <a:r>
              <a:rPr lang="en-US" dirty="0"/>
              <a:t>What is the value </a:t>
            </a:r>
            <a:r>
              <a:rPr lang="en-US" dirty="0" smtClean="0"/>
              <a:t>of f(3)?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1671" y="2208309"/>
            <a:ext cx="33601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 y &lt;- 10</a:t>
            </a:r>
          </a:p>
          <a:p>
            <a:r>
              <a:rPr lang="en-US" sz="2400" dirty="0"/>
              <a:t>&gt;</a:t>
            </a:r>
          </a:p>
          <a:p>
            <a:r>
              <a:rPr lang="en-US" sz="2400" dirty="0"/>
              <a:t>&gt; f &lt;- </a:t>
            </a:r>
            <a:r>
              <a:rPr lang="en-US" sz="2400" b="1" dirty="0"/>
              <a:t>function</a:t>
            </a:r>
            <a:r>
              <a:rPr lang="en-US" sz="2400" dirty="0"/>
              <a:t>(x) {</a:t>
            </a:r>
          </a:p>
          <a:p>
            <a:r>
              <a:rPr lang="en-US" sz="2400" dirty="0"/>
              <a:t>+ y &lt;- 2</a:t>
            </a:r>
          </a:p>
          <a:p>
            <a:r>
              <a:rPr lang="en-US" sz="2400" dirty="0"/>
              <a:t>+ y^2 + g(x)</a:t>
            </a:r>
          </a:p>
          <a:p>
            <a:r>
              <a:rPr lang="en-US" sz="2400" dirty="0"/>
              <a:t>+ }</a:t>
            </a:r>
          </a:p>
          <a:p>
            <a:r>
              <a:rPr lang="en-US" sz="2400" dirty="0"/>
              <a:t>&gt;</a:t>
            </a:r>
          </a:p>
          <a:p>
            <a:r>
              <a:rPr lang="en-US" sz="2400" dirty="0"/>
              <a:t>&gt; g &lt;- </a:t>
            </a:r>
            <a:r>
              <a:rPr lang="en-US" sz="2400" b="1" dirty="0"/>
              <a:t>function</a:t>
            </a:r>
            <a:r>
              <a:rPr lang="en-US" sz="2400" dirty="0"/>
              <a:t>(x) {</a:t>
            </a:r>
          </a:p>
          <a:p>
            <a:r>
              <a:rPr lang="en-US" sz="2400" dirty="0"/>
              <a:t>+ x*y</a:t>
            </a:r>
          </a:p>
          <a:p>
            <a:r>
              <a:rPr lang="en-US" sz="2400" dirty="0"/>
              <a:t>+ </a:t>
            </a: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8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Lexical vs. Dynamic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With </a:t>
            </a:r>
            <a:r>
              <a:rPr lang="en-US" i="1" dirty="0"/>
              <a:t>lexical scoping </a:t>
            </a:r>
            <a:r>
              <a:rPr lang="en-US" dirty="0"/>
              <a:t>the value of y in the function g is looked up in the environment in which </a:t>
            </a:r>
            <a:r>
              <a:rPr lang="en-US" dirty="0" smtClean="0"/>
              <a:t>the function </a:t>
            </a:r>
            <a:r>
              <a:rPr lang="en-US" dirty="0"/>
              <a:t>was </a:t>
            </a:r>
            <a:r>
              <a:rPr lang="en-US" dirty="0" smtClean="0"/>
              <a:t>defined in </a:t>
            </a:r>
            <a:r>
              <a:rPr lang="en-US" dirty="0"/>
              <a:t>this case the global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In this case, the </a:t>
            </a:r>
            <a:r>
              <a:rPr lang="en-US" dirty="0"/>
              <a:t>value of y is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With </a:t>
            </a:r>
            <a:r>
              <a:rPr lang="en-US" i="1" dirty="0" smtClean="0"/>
              <a:t>dynamic scoping</a:t>
            </a:r>
            <a:r>
              <a:rPr lang="en-US" dirty="0"/>
              <a:t>, the value of y is looked up in the environment from which the function was </a:t>
            </a:r>
            <a:r>
              <a:rPr lang="en-US" i="1" dirty="0" smtClean="0"/>
              <a:t>called </a:t>
            </a:r>
            <a:r>
              <a:rPr lang="en-US" dirty="0" smtClean="0"/>
              <a:t>(sometimes </a:t>
            </a:r>
            <a:r>
              <a:rPr lang="en-US" dirty="0"/>
              <a:t>referred to as the </a:t>
            </a:r>
            <a:r>
              <a:rPr lang="en-US" i="1" dirty="0"/>
              <a:t>calling environment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R the calling environment is known as </a:t>
            </a:r>
            <a:r>
              <a:rPr lang="en-US" dirty="0" smtClean="0"/>
              <a:t>the </a:t>
            </a:r>
            <a:r>
              <a:rPr lang="en-US" i="1" dirty="0" smtClean="0"/>
              <a:t>parent frame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the value of y would be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96863"/>
            <a:ext cx="8229600" cy="1143000"/>
          </a:xfrm>
        </p:spPr>
        <p:txBody>
          <a:bodyPr/>
          <a:lstStyle/>
          <a:p>
            <a:r>
              <a:rPr lang="en-US" b="1" dirty="0" smtClean="0"/>
              <a:t>Caution!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9845" y="1600200"/>
            <a:ext cx="544784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a function is </a:t>
            </a:r>
            <a:r>
              <a:rPr lang="en-US" i="1" dirty="0"/>
              <a:t>defined </a:t>
            </a:r>
            <a:r>
              <a:rPr lang="en-US" dirty="0"/>
              <a:t>in the global environment and is subsequently </a:t>
            </a:r>
            <a:r>
              <a:rPr lang="en-US" i="1" dirty="0"/>
              <a:t>called </a:t>
            </a:r>
            <a:r>
              <a:rPr lang="en-US" dirty="0"/>
              <a:t>from the </a:t>
            </a:r>
            <a:r>
              <a:rPr lang="en-US" dirty="0" smtClean="0"/>
              <a:t>global environment</a:t>
            </a:r>
            <a:r>
              <a:rPr lang="en-US" dirty="0"/>
              <a:t>, then the defining environment and the calling environment are the </a:t>
            </a:r>
            <a:r>
              <a:rPr lang="en-US" dirty="0" smtClean="0"/>
              <a:t>same</a:t>
            </a:r>
          </a:p>
          <a:p>
            <a:pPr lvl="1"/>
            <a:r>
              <a:rPr lang="en-US" dirty="0" smtClean="0"/>
              <a:t>This can sometimes </a:t>
            </a:r>
            <a:r>
              <a:rPr lang="en-US" dirty="0"/>
              <a:t>give the appearance of dynamic </a:t>
            </a:r>
            <a:r>
              <a:rPr lang="en-US" dirty="0" smtClean="0"/>
              <a:t>scoping</a:t>
            </a:r>
            <a:endParaRPr lang="en-US" dirty="0"/>
          </a:p>
          <a:p>
            <a:r>
              <a:rPr lang="en-US" dirty="0" smtClean="0"/>
              <a:t>Here</a:t>
            </a:r>
            <a:r>
              <a:rPr lang="en-US" dirty="0"/>
              <a:t>, y is defined in the global environment, which also happens to be where the function g() </a:t>
            </a:r>
            <a:r>
              <a:rPr lang="en-US" dirty="0" smtClean="0"/>
              <a:t>is defined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87530" y="2071171"/>
            <a:ext cx="32506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g &lt;- </a:t>
            </a:r>
            <a:r>
              <a:rPr lang="en-US" b="1" dirty="0"/>
              <a:t>function</a:t>
            </a:r>
            <a:r>
              <a:rPr lang="en-US" dirty="0"/>
              <a:t>(x) {</a:t>
            </a:r>
          </a:p>
          <a:p>
            <a:r>
              <a:rPr lang="en-US" dirty="0"/>
              <a:t>+ a &lt;- 3</a:t>
            </a:r>
          </a:p>
          <a:p>
            <a:r>
              <a:rPr lang="en-US" dirty="0"/>
              <a:t>+ </a:t>
            </a:r>
            <a:r>
              <a:rPr lang="en-US" dirty="0" err="1"/>
              <a:t>x+a+y</a:t>
            </a:r>
            <a:endParaRPr lang="en-US" dirty="0"/>
          </a:p>
          <a:p>
            <a:r>
              <a:rPr lang="en-US" dirty="0"/>
              <a:t>+ </a:t>
            </a:r>
            <a:r>
              <a:rPr lang="en-US" i="1" dirty="0"/>
              <a:t>## 'y' is a free variable</a:t>
            </a:r>
          </a:p>
          <a:p>
            <a:r>
              <a:rPr lang="en-US" dirty="0"/>
              <a:t>+ }</a:t>
            </a:r>
          </a:p>
          <a:p>
            <a:r>
              <a:rPr lang="en-US" dirty="0"/>
              <a:t>&gt; g(2)</a:t>
            </a:r>
          </a:p>
          <a:p>
            <a:r>
              <a:rPr lang="en-US" dirty="0"/>
              <a:t>Error </a:t>
            </a:r>
            <a:r>
              <a:rPr lang="en-US" b="1" dirty="0"/>
              <a:t>in </a:t>
            </a:r>
            <a:r>
              <a:rPr lang="en-US" dirty="0"/>
              <a:t>g(2): object 'y' not found</a:t>
            </a:r>
          </a:p>
          <a:p>
            <a:r>
              <a:rPr lang="en-US" dirty="0"/>
              <a:t>&gt; y &lt;- 3</a:t>
            </a:r>
          </a:p>
          <a:p>
            <a:r>
              <a:rPr lang="en-US" dirty="0"/>
              <a:t>&gt; g(2)</a:t>
            </a:r>
          </a:p>
          <a:p>
            <a:r>
              <a:rPr lang="en-US" dirty="0"/>
              <a:t>[1]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 Coding Standards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89" y="1302744"/>
            <a:ext cx="8670275" cy="5031954"/>
          </a:xfrm>
        </p:spPr>
        <p:txBody>
          <a:bodyPr>
            <a:noAutofit/>
          </a:bodyPr>
          <a:lstStyle/>
          <a:p>
            <a:r>
              <a:rPr lang="en-US" sz="2800" dirty="0"/>
              <a:t>Coding standards are by no means </a:t>
            </a:r>
            <a:r>
              <a:rPr lang="en-US" sz="2800" dirty="0" smtClean="0"/>
              <a:t>universal</a:t>
            </a:r>
            <a:endParaRPr lang="en-US" sz="2800" dirty="0"/>
          </a:p>
          <a:p>
            <a:pPr lvl="1"/>
            <a:r>
              <a:rPr lang="en-US" sz="2400" b="1" dirty="0"/>
              <a:t>Always use text files / text </a:t>
            </a:r>
            <a:r>
              <a:rPr lang="en-US" sz="2400" b="1" dirty="0" smtClean="0"/>
              <a:t>editor</a:t>
            </a:r>
            <a:endParaRPr lang="en-US" sz="2400" dirty="0"/>
          </a:p>
          <a:p>
            <a:pPr lvl="2"/>
            <a:r>
              <a:rPr lang="en-US" sz="1600" dirty="0" smtClean="0"/>
              <a:t>If </a:t>
            </a:r>
            <a:r>
              <a:rPr lang="en-US" sz="1600" dirty="0"/>
              <a:t>you’re writing your code in an editor like Microsoft Word, </a:t>
            </a:r>
            <a:r>
              <a:rPr lang="en-US" sz="1600" dirty="0" smtClean="0"/>
              <a:t>you need </a:t>
            </a:r>
            <a:r>
              <a:rPr lang="en-US" sz="1600" dirty="0"/>
              <a:t>to </a:t>
            </a:r>
            <a:r>
              <a:rPr lang="en-US" sz="1600" dirty="0" smtClean="0"/>
              <a:t>stop</a:t>
            </a:r>
          </a:p>
          <a:p>
            <a:pPr lvl="2"/>
            <a:r>
              <a:rPr lang="en-US" sz="1600" dirty="0" smtClean="0"/>
              <a:t>Interactive </a:t>
            </a:r>
            <a:r>
              <a:rPr lang="en-US" sz="1600" dirty="0"/>
              <a:t>development environments like </a:t>
            </a:r>
            <a:r>
              <a:rPr lang="en-US" sz="1600" dirty="0" err="1"/>
              <a:t>RStudio</a:t>
            </a:r>
            <a:r>
              <a:rPr lang="en-US" sz="1600" dirty="0"/>
              <a:t> have nice text editors built </a:t>
            </a:r>
            <a:r>
              <a:rPr lang="en-US" sz="1600" dirty="0" smtClean="0"/>
              <a:t>in</a:t>
            </a:r>
          </a:p>
          <a:p>
            <a:pPr lvl="1"/>
            <a:r>
              <a:rPr lang="en-US" sz="2400" b="1" dirty="0" smtClean="0"/>
              <a:t>Indent </a:t>
            </a:r>
            <a:r>
              <a:rPr lang="en-US" sz="2400" b="1" dirty="0"/>
              <a:t>your </a:t>
            </a:r>
            <a:r>
              <a:rPr lang="en-US" sz="2400" b="1" dirty="0" smtClean="0"/>
              <a:t>code</a:t>
            </a:r>
          </a:p>
          <a:p>
            <a:pPr lvl="2"/>
            <a:r>
              <a:rPr lang="en-US" sz="1600" dirty="0" smtClean="0"/>
              <a:t>How </a:t>
            </a:r>
            <a:r>
              <a:rPr lang="en-US" sz="1600" dirty="0"/>
              <a:t>much you should indent is up for </a:t>
            </a:r>
            <a:r>
              <a:rPr lang="en-US" sz="1600" dirty="0" smtClean="0"/>
              <a:t>debate; each </a:t>
            </a:r>
            <a:r>
              <a:rPr lang="en-US" sz="1600" dirty="0"/>
              <a:t>indent should be </a:t>
            </a:r>
            <a:r>
              <a:rPr lang="en-US" sz="1600" dirty="0" smtClean="0"/>
              <a:t>a minimum </a:t>
            </a:r>
            <a:r>
              <a:rPr lang="en-US" sz="1600" dirty="0"/>
              <a:t>of 4 spaces, and ideally </a:t>
            </a:r>
            <a:r>
              <a:rPr lang="en-US" sz="1600" b="1" dirty="0"/>
              <a:t>it should be 8 spaces</a:t>
            </a:r>
            <a:r>
              <a:rPr lang="en-US" sz="1600" dirty="0"/>
              <a:t>.</a:t>
            </a:r>
          </a:p>
          <a:p>
            <a:pPr lvl="1"/>
            <a:r>
              <a:rPr lang="en-US" sz="2400" b="1" dirty="0"/>
              <a:t>Limit the width of your </a:t>
            </a:r>
            <a:r>
              <a:rPr lang="en-US" sz="2400" b="1" dirty="0" smtClean="0"/>
              <a:t>code</a:t>
            </a:r>
            <a:endParaRPr lang="en-US" sz="2400" dirty="0"/>
          </a:p>
          <a:p>
            <a:pPr lvl="2"/>
            <a:r>
              <a:rPr lang="en-US" sz="1600" dirty="0" smtClean="0"/>
              <a:t>limit </a:t>
            </a:r>
            <a:r>
              <a:rPr lang="en-US" sz="1600" dirty="0"/>
              <a:t>the width of my text editor so that the code </a:t>
            </a:r>
            <a:r>
              <a:rPr lang="en-US" sz="1600" dirty="0" smtClean="0"/>
              <a:t>doesn’t </a:t>
            </a:r>
            <a:r>
              <a:rPr lang="en-US" sz="1600" dirty="0"/>
              <a:t>fly off </a:t>
            </a:r>
            <a:r>
              <a:rPr lang="en-US" sz="1600" dirty="0" smtClean="0"/>
              <a:t>to </a:t>
            </a:r>
            <a:r>
              <a:rPr lang="en-US" sz="1600" dirty="0"/>
              <a:t>the right hand </a:t>
            </a:r>
            <a:r>
              <a:rPr lang="en-US" sz="1600" dirty="0" smtClean="0"/>
              <a:t>side</a:t>
            </a:r>
          </a:p>
          <a:p>
            <a:pPr lvl="1"/>
            <a:r>
              <a:rPr lang="en-US" sz="2400" b="1" dirty="0" smtClean="0"/>
              <a:t>Limit </a:t>
            </a:r>
            <a:r>
              <a:rPr lang="en-US" sz="2400" b="1" dirty="0"/>
              <a:t>the length of individual </a:t>
            </a:r>
            <a:r>
              <a:rPr lang="en-US" sz="2400" b="1" dirty="0" smtClean="0"/>
              <a:t>functions</a:t>
            </a:r>
            <a:endParaRPr lang="en-US" sz="2400" dirty="0"/>
          </a:p>
          <a:p>
            <a:pPr lvl="2"/>
            <a:r>
              <a:rPr lang="en-US" sz="1600" dirty="0" smtClean="0"/>
              <a:t>a </a:t>
            </a:r>
            <a:r>
              <a:rPr lang="en-US" sz="1600" dirty="0"/>
              <a:t>function is to execute </a:t>
            </a:r>
            <a:r>
              <a:rPr lang="en-US" sz="1600" dirty="0" smtClean="0"/>
              <a:t>one activity </a:t>
            </a:r>
            <a:r>
              <a:rPr lang="en-US" sz="1600" dirty="0"/>
              <a:t>or </a:t>
            </a:r>
            <a:r>
              <a:rPr lang="en-US" sz="1600" dirty="0" smtClean="0"/>
              <a:t>idea</a:t>
            </a:r>
          </a:p>
          <a:p>
            <a:pPr lvl="2"/>
            <a:r>
              <a:rPr lang="en-US" sz="1600" dirty="0" smtClean="0"/>
              <a:t>If </a:t>
            </a:r>
            <a:r>
              <a:rPr lang="en-US" sz="1600" dirty="0"/>
              <a:t>your function is doing lots of things, it probably needs to be broken into </a:t>
            </a:r>
            <a:r>
              <a:rPr lang="en-US" sz="1600" dirty="0" smtClean="0"/>
              <a:t>multiple functions</a:t>
            </a:r>
          </a:p>
          <a:p>
            <a:pPr lvl="2"/>
            <a:r>
              <a:rPr lang="en-US" sz="1600" dirty="0"/>
              <a:t>a</a:t>
            </a:r>
            <a:r>
              <a:rPr lang="en-US" sz="1600" dirty="0" smtClean="0"/>
              <a:t> </a:t>
            </a:r>
            <a:r>
              <a:rPr lang="en-US" sz="1600" dirty="0"/>
              <a:t>rule of thumb is that a function should not take up more than one </a:t>
            </a:r>
            <a:r>
              <a:rPr lang="en-US" sz="1600" dirty="0" smtClean="0"/>
              <a:t>page/screen </a:t>
            </a:r>
            <a:r>
              <a:rPr lang="en-US" sz="1600" dirty="0"/>
              <a:t>of your </a:t>
            </a:r>
            <a:r>
              <a:rPr lang="en-US" sz="1600" dirty="0" smtClean="0"/>
              <a:t>editor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96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7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Programming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Step-by-step procedure</a:t>
            </a:r>
          </a:p>
          <a:p>
            <a:pPr lvl="1"/>
            <a:r>
              <a:rPr lang="en-US" dirty="0" smtClean="0"/>
              <a:t>More than just linear sequence of steps as there are conditional paths, loops, etc.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5052" y="3677013"/>
            <a:ext cx="7829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Step 1: Preheat </a:t>
            </a:r>
            <a:r>
              <a:rPr lang="en-US" i="1" dirty="0"/>
              <a:t>oven to 350 degrees F (175 degrees C).</a:t>
            </a:r>
          </a:p>
          <a:p>
            <a:r>
              <a:rPr lang="en-US" i="1" dirty="0" smtClean="0"/>
              <a:t>Step 2: Cream </a:t>
            </a:r>
            <a:r>
              <a:rPr lang="en-US" i="1" dirty="0"/>
              <a:t>together the butter, white sugar, and brown sugar until smooth. </a:t>
            </a:r>
            <a:r>
              <a:rPr lang="en-US" i="1" dirty="0" smtClean="0"/>
              <a:t>Step 3: Beat </a:t>
            </a:r>
            <a:r>
              <a:rPr lang="en-US" i="1" dirty="0"/>
              <a:t>in the eggs one at a time, then stir in the vanilla. </a:t>
            </a:r>
            <a:endParaRPr lang="en-US" i="1" dirty="0" smtClean="0"/>
          </a:p>
          <a:p>
            <a:r>
              <a:rPr lang="en-US" i="1" dirty="0" smtClean="0"/>
              <a:t>Step 4: Dissolve </a:t>
            </a:r>
            <a:r>
              <a:rPr lang="en-US" i="1" dirty="0"/>
              <a:t>baking soda in hot water</a:t>
            </a:r>
            <a:r>
              <a:rPr lang="en-US" i="1" dirty="0" smtClean="0"/>
              <a:t>. </a:t>
            </a:r>
            <a:r>
              <a:rPr lang="en-US" i="1" dirty="0"/>
              <a:t>Add to batter along with salt. </a:t>
            </a:r>
            <a:endParaRPr lang="en-US" i="1" dirty="0" smtClean="0"/>
          </a:p>
          <a:p>
            <a:r>
              <a:rPr lang="en-US" i="1" dirty="0" smtClean="0"/>
              <a:t>Step 5: Stir </a:t>
            </a:r>
            <a:r>
              <a:rPr lang="en-US" i="1" dirty="0"/>
              <a:t>in flour, chocolate chips, and nuts. </a:t>
            </a:r>
            <a:endParaRPr lang="en-US" i="1" dirty="0" smtClean="0"/>
          </a:p>
          <a:p>
            <a:r>
              <a:rPr lang="en-US" i="1" dirty="0" smtClean="0"/>
              <a:t>Step 6: Drop </a:t>
            </a:r>
            <a:r>
              <a:rPr lang="en-US" i="1" dirty="0"/>
              <a:t>by large </a:t>
            </a:r>
            <a:r>
              <a:rPr lang="en-US" i="1" dirty="0" err="1"/>
              <a:t>spoonfuls</a:t>
            </a:r>
            <a:r>
              <a:rPr lang="en-US" i="1" dirty="0"/>
              <a:t> onto ungreased pans.</a:t>
            </a:r>
          </a:p>
          <a:p>
            <a:r>
              <a:rPr lang="en-US" i="1" dirty="0" smtClean="0"/>
              <a:t>Step 7: Bake </a:t>
            </a:r>
            <a:r>
              <a:rPr lang="en-US" i="1" dirty="0"/>
              <a:t>for about 10 minutes in the preheated oven, or until edges are nicely browned.</a:t>
            </a:r>
          </a:p>
          <a:p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386108" y="3307681"/>
            <a:ext cx="163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Cookie Recipe*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3926" y="5841929"/>
            <a:ext cx="717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*Source</a:t>
            </a:r>
            <a:r>
              <a:rPr lang="en-US" dirty="0"/>
              <a:t>: http://allrecipes.com/recipe/10813/best-chocolate-chip-cookies/</a:t>
            </a:r>
          </a:p>
        </p:txBody>
      </p:sp>
    </p:spTree>
    <p:extLst>
      <p:ext uri="{BB962C8B-B14F-4D97-AF65-F5344CB8AC3E}">
        <p14:creationId xmlns:p14="http://schemas.microsoft.com/office/powerpoint/2010/main" val="42859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Debugging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something goes wrong?</a:t>
            </a:r>
          </a:p>
          <a:p>
            <a:r>
              <a:rPr lang="en-US" dirty="0" smtClean="0"/>
              <a:t>Worse:</a:t>
            </a:r>
          </a:p>
          <a:p>
            <a:pPr lvl="1"/>
            <a:r>
              <a:rPr lang="en-US" dirty="0" smtClean="0"/>
              <a:t>What if your program does something wrong without you noticing it?</a:t>
            </a:r>
          </a:p>
        </p:txBody>
      </p:sp>
    </p:spTree>
    <p:extLst>
      <p:ext uri="{BB962C8B-B14F-4D97-AF65-F5344CB8AC3E}">
        <p14:creationId xmlns:p14="http://schemas.microsoft.com/office/powerpoint/2010/main" val="8128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Debugging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function in R </a:t>
            </a:r>
            <a:r>
              <a:rPr lang="en-US" dirty="0"/>
              <a:t>may result in the following </a:t>
            </a:r>
            <a:r>
              <a:rPr lang="en-US" i="1" dirty="0" smtClean="0"/>
              <a:t>conditions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message</a:t>
            </a:r>
            <a:r>
              <a:rPr lang="en-US" dirty="0" smtClean="0"/>
              <a:t>: A generic notification/diagnostic message produced by the message() function; execution of the function continues</a:t>
            </a:r>
          </a:p>
          <a:p>
            <a:pPr lvl="1"/>
            <a:r>
              <a:rPr lang="en-US" i="1" dirty="0" smtClean="0"/>
              <a:t>warning</a:t>
            </a:r>
            <a:r>
              <a:rPr lang="en-US" dirty="0"/>
              <a:t>: An indication that something is wrong but not necessarily fatal; execution of </a:t>
            </a:r>
            <a:r>
              <a:rPr lang="en-US" dirty="0" smtClean="0"/>
              <a:t>the function </a:t>
            </a:r>
            <a:r>
              <a:rPr lang="en-US" dirty="0"/>
              <a:t>continues. Warnings are generated by the warning() function</a:t>
            </a:r>
          </a:p>
          <a:p>
            <a:pPr lvl="1"/>
            <a:r>
              <a:rPr lang="en-US" i="1" dirty="0" smtClean="0"/>
              <a:t>error</a:t>
            </a:r>
            <a:r>
              <a:rPr lang="en-US" dirty="0"/>
              <a:t>: An indication that a fatal problem has </a:t>
            </a:r>
            <a:r>
              <a:rPr lang="en-US" dirty="0" smtClean="0"/>
              <a:t>occurred and </a:t>
            </a:r>
            <a:r>
              <a:rPr lang="en-US" dirty="0"/>
              <a:t>execution of the function </a:t>
            </a:r>
            <a:r>
              <a:rPr lang="en-US" dirty="0" smtClean="0"/>
              <a:t>stops. Errors </a:t>
            </a:r>
            <a:r>
              <a:rPr lang="en-US" dirty="0"/>
              <a:t>are produced by the stop()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i="1" dirty="0" smtClean="0"/>
              <a:t>condition</a:t>
            </a:r>
            <a:r>
              <a:rPr lang="en-US" dirty="0"/>
              <a:t>: A generic concept for indicating that something unexpected has occurred; </a:t>
            </a:r>
            <a:r>
              <a:rPr lang="en-US" dirty="0" smtClean="0"/>
              <a:t>programmers can </a:t>
            </a:r>
            <a:r>
              <a:rPr lang="en-US" dirty="0"/>
              <a:t>create their own custom conditions if they </a:t>
            </a:r>
            <a:r>
              <a:rPr lang="en-US" dirty="0" smtClean="0"/>
              <a:t>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the log of a negative value is not possible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doesn’t give an </a:t>
            </a:r>
            <a:r>
              <a:rPr lang="en-US" dirty="0" smtClean="0"/>
              <a:t>error because </a:t>
            </a:r>
            <a:r>
              <a:rPr lang="en-US" dirty="0"/>
              <a:t>it has </a:t>
            </a:r>
            <a:r>
              <a:rPr lang="en-US" dirty="0" smtClean="0"/>
              <a:t>a useful </a:t>
            </a:r>
            <a:r>
              <a:rPr lang="en-US" dirty="0"/>
              <a:t>value that it can return, the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1272" y="2939851"/>
            <a:ext cx="3441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log(-1)</a:t>
            </a:r>
          </a:p>
          <a:p>
            <a:r>
              <a:rPr lang="en-US" dirty="0"/>
              <a:t>Warning </a:t>
            </a:r>
            <a:r>
              <a:rPr lang="en-US" b="1" dirty="0"/>
              <a:t>in </a:t>
            </a:r>
            <a:r>
              <a:rPr lang="en-US" dirty="0"/>
              <a:t>log(-1): </a:t>
            </a:r>
            <a:r>
              <a:rPr lang="en-US" dirty="0" err="1"/>
              <a:t>NaNs</a:t>
            </a:r>
            <a:r>
              <a:rPr lang="en-US" dirty="0"/>
              <a:t> produced</a:t>
            </a:r>
          </a:p>
          <a:p>
            <a:r>
              <a:rPr lang="en-US" dirty="0"/>
              <a:t>[1] </a:t>
            </a:r>
            <a:r>
              <a:rPr lang="en-US" b="1" dirty="0" err="1" smtClean="0"/>
              <a:t>NaN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405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6990" y="1512065"/>
            <a:ext cx="8830019" cy="4525963"/>
          </a:xfrm>
        </p:spPr>
        <p:txBody>
          <a:bodyPr/>
          <a:lstStyle/>
          <a:p>
            <a:r>
              <a:rPr lang="en-US" dirty="0" smtClean="0"/>
              <a:t>A conditional expression with the log of a negative value results in an error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error is generated because the logical expression evaluation does not handle </a:t>
            </a:r>
            <a:r>
              <a:rPr lang="en-US" dirty="0" err="1" smtClean="0"/>
              <a:t>NaN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6681" y="2850782"/>
            <a:ext cx="4139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&gt;if (log(-1)&gt;0) print ("ok")</a:t>
            </a:r>
          </a:p>
          <a:p>
            <a:r>
              <a:rPr lang="en-US" dirty="0"/>
              <a:t>Error in if (log(-1) &gt; 0) print("ok") : </a:t>
            </a:r>
          </a:p>
          <a:p>
            <a:r>
              <a:rPr lang="en-US" dirty="0"/>
              <a:t>  missing value where TRUE/FALSE needed</a:t>
            </a:r>
          </a:p>
          <a:p>
            <a:r>
              <a:rPr lang="en-US" dirty="0"/>
              <a:t>In addition: Warning message:</a:t>
            </a:r>
          </a:p>
          <a:p>
            <a:r>
              <a:rPr lang="en-US" dirty="0"/>
              <a:t>In log(-1) : </a:t>
            </a:r>
            <a:r>
              <a:rPr lang="en-US" dirty="0" err="1"/>
              <a:t>NaNs</a:t>
            </a:r>
            <a:r>
              <a:rPr lang="en-US" dirty="0"/>
              <a:t> produced</a:t>
            </a:r>
          </a:p>
        </p:txBody>
      </p:sp>
    </p:spTree>
    <p:extLst>
      <p:ext uri="{BB962C8B-B14F-4D97-AF65-F5344CB8AC3E}">
        <p14:creationId xmlns:p14="http://schemas.microsoft.com/office/powerpoint/2010/main" val="37540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Diagnosing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was your input? How did you call the </a:t>
            </a:r>
            <a:r>
              <a:rPr lang="en-US" dirty="0" smtClean="0"/>
              <a:t>function?</a:t>
            </a:r>
          </a:p>
          <a:p>
            <a:r>
              <a:rPr lang="en-US" dirty="0" smtClean="0"/>
              <a:t>What </a:t>
            </a:r>
            <a:r>
              <a:rPr lang="en-US" dirty="0"/>
              <a:t>were you expecting? Output, messages, other </a:t>
            </a:r>
            <a:r>
              <a:rPr lang="en-US" dirty="0" smtClean="0"/>
              <a:t>results?</a:t>
            </a:r>
          </a:p>
          <a:p>
            <a:r>
              <a:rPr lang="en-US" dirty="0" smtClean="0"/>
              <a:t>What </a:t>
            </a:r>
            <a:r>
              <a:rPr lang="en-US" dirty="0"/>
              <a:t>did you </a:t>
            </a:r>
            <a:r>
              <a:rPr lang="en-US" dirty="0" smtClean="0"/>
              <a:t>get?</a:t>
            </a:r>
          </a:p>
          <a:p>
            <a:r>
              <a:rPr lang="en-US" dirty="0" smtClean="0"/>
              <a:t>How </a:t>
            </a:r>
            <a:r>
              <a:rPr lang="en-US" dirty="0"/>
              <a:t>does what you get differ from what you were </a:t>
            </a:r>
            <a:r>
              <a:rPr lang="en-US" dirty="0" smtClean="0"/>
              <a:t>expecting?</a:t>
            </a:r>
          </a:p>
          <a:p>
            <a:r>
              <a:rPr lang="en-US" dirty="0" smtClean="0"/>
              <a:t>Were </a:t>
            </a:r>
            <a:r>
              <a:rPr lang="en-US" dirty="0"/>
              <a:t>your expectations correct in the first </a:t>
            </a:r>
            <a:r>
              <a:rPr lang="en-US" dirty="0" smtClean="0"/>
              <a:t>place?</a:t>
            </a:r>
          </a:p>
          <a:p>
            <a:r>
              <a:rPr lang="en-US" dirty="0" smtClean="0"/>
              <a:t>Can </a:t>
            </a:r>
            <a:r>
              <a:rPr lang="en-US" dirty="0"/>
              <a:t>you reproduce the problem (exactly)?</a:t>
            </a:r>
          </a:p>
        </p:txBody>
      </p:sp>
    </p:spTree>
    <p:extLst>
      <p:ext uri="{BB962C8B-B14F-4D97-AF65-F5344CB8AC3E}">
        <p14:creationId xmlns:p14="http://schemas.microsoft.com/office/powerpoint/2010/main" val="15732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Debugging Tools/Functions in 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traceback</a:t>
            </a:r>
            <a:r>
              <a:rPr lang="en-US" dirty="0"/>
              <a:t>(): prints out the function call stack after an error occurs; does nothing if </a:t>
            </a:r>
            <a:r>
              <a:rPr lang="en-US" dirty="0" smtClean="0"/>
              <a:t>there’s no </a:t>
            </a:r>
            <a:r>
              <a:rPr lang="en-US" dirty="0"/>
              <a:t>error</a:t>
            </a:r>
          </a:p>
          <a:p>
            <a:r>
              <a:rPr lang="en-US" dirty="0" smtClean="0"/>
              <a:t>debug</a:t>
            </a:r>
            <a:r>
              <a:rPr lang="en-US" dirty="0"/>
              <a:t>(): flags a function for “debug” mode which allows you to step through execution of </a:t>
            </a:r>
            <a:r>
              <a:rPr lang="en-US" dirty="0" smtClean="0"/>
              <a:t>a function </a:t>
            </a:r>
            <a:r>
              <a:rPr lang="en-US" dirty="0"/>
              <a:t>one line at a time</a:t>
            </a:r>
          </a:p>
          <a:p>
            <a:r>
              <a:rPr lang="en-US" dirty="0" smtClean="0"/>
              <a:t>browser</a:t>
            </a:r>
            <a:r>
              <a:rPr lang="en-US" dirty="0"/>
              <a:t>(): suspends the execution of a function wherever it is called and puts the function </a:t>
            </a:r>
            <a:r>
              <a:rPr lang="en-US" dirty="0" smtClean="0"/>
              <a:t>in debug </a:t>
            </a:r>
            <a:r>
              <a:rPr lang="en-US" dirty="0"/>
              <a:t>mode</a:t>
            </a:r>
          </a:p>
          <a:p>
            <a:r>
              <a:rPr lang="en-US" dirty="0" smtClean="0"/>
              <a:t>trace</a:t>
            </a:r>
            <a:r>
              <a:rPr lang="en-US" dirty="0"/>
              <a:t>(): allows you to insert debugging code into a function a specific places</a:t>
            </a:r>
          </a:p>
          <a:p>
            <a:r>
              <a:rPr lang="en-US" dirty="0" smtClean="0"/>
              <a:t>recover</a:t>
            </a:r>
            <a:r>
              <a:rPr lang="en-US" dirty="0"/>
              <a:t>(): allows you to modify the error behavior so that you can browse the function </a:t>
            </a:r>
            <a:r>
              <a:rPr lang="en-US" dirty="0" smtClean="0"/>
              <a:t>call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traceback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traceback</a:t>
            </a:r>
            <a:r>
              <a:rPr lang="en-US" dirty="0"/>
              <a:t>() function prints out the </a:t>
            </a:r>
            <a:r>
              <a:rPr lang="en-US" i="1" dirty="0"/>
              <a:t>function call stack </a:t>
            </a:r>
            <a:r>
              <a:rPr lang="en-US" dirty="0"/>
              <a:t>after an error has </a:t>
            </a:r>
            <a:r>
              <a:rPr lang="en-US" dirty="0" smtClean="0"/>
              <a:t>occurred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3334" y="2930436"/>
            <a:ext cx="64839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lm(y ~ x)</a:t>
            </a:r>
          </a:p>
          <a:p>
            <a:r>
              <a:rPr lang="en-US" dirty="0"/>
              <a:t>Error </a:t>
            </a:r>
            <a:r>
              <a:rPr lang="en-US" b="1" dirty="0"/>
              <a:t>in </a:t>
            </a:r>
            <a:r>
              <a:rPr lang="en-US" dirty="0" err="1"/>
              <a:t>eval</a:t>
            </a:r>
            <a:r>
              <a:rPr lang="en-US" dirty="0"/>
              <a:t>(expr, </a:t>
            </a:r>
            <a:r>
              <a:rPr lang="en-US" dirty="0" err="1"/>
              <a:t>envir</a:t>
            </a:r>
            <a:r>
              <a:rPr lang="en-US" dirty="0"/>
              <a:t>, </a:t>
            </a:r>
            <a:r>
              <a:rPr lang="en-US" dirty="0" err="1"/>
              <a:t>enclos</a:t>
            </a:r>
            <a:r>
              <a:rPr lang="en-US" dirty="0"/>
              <a:t>) : object ’y’ not found</a:t>
            </a:r>
          </a:p>
          <a:p>
            <a:r>
              <a:rPr lang="en-US" dirty="0"/>
              <a:t>&gt; </a:t>
            </a:r>
            <a:r>
              <a:rPr lang="en-US" dirty="0" err="1"/>
              <a:t>traceback</a:t>
            </a:r>
            <a:r>
              <a:rPr lang="en-US" dirty="0"/>
              <a:t>()</a:t>
            </a:r>
          </a:p>
          <a:p>
            <a:r>
              <a:rPr lang="en-US" dirty="0"/>
              <a:t>7: </a:t>
            </a:r>
            <a:r>
              <a:rPr lang="en-US" dirty="0" err="1"/>
              <a:t>eval</a:t>
            </a:r>
            <a:r>
              <a:rPr lang="en-US" dirty="0"/>
              <a:t>(expr, </a:t>
            </a:r>
            <a:r>
              <a:rPr lang="en-US" dirty="0" err="1"/>
              <a:t>envir</a:t>
            </a:r>
            <a:r>
              <a:rPr lang="en-US" dirty="0"/>
              <a:t>, </a:t>
            </a:r>
            <a:r>
              <a:rPr lang="en-US" dirty="0" err="1"/>
              <a:t>enclos</a:t>
            </a:r>
            <a:r>
              <a:rPr lang="en-US" dirty="0"/>
              <a:t>)</a:t>
            </a:r>
          </a:p>
          <a:p>
            <a:r>
              <a:rPr lang="en-US" dirty="0"/>
              <a:t>6: </a:t>
            </a:r>
            <a:r>
              <a:rPr lang="en-US" dirty="0" err="1"/>
              <a:t>eval</a:t>
            </a:r>
            <a:r>
              <a:rPr lang="en-US" dirty="0"/>
              <a:t>(</a:t>
            </a:r>
            <a:r>
              <a:rPr lang="en-US" dirty="0" err="1"/>
              <a:t>predvars</a:t>
            </a:r>
            <a:r>
              <a:rPr lang="en-US" dirty="0"/>
              <a:t>, data, </a:t>
            </a:r>
            <a:r>
              <a:rPr lang="en-US" dirty="0" err="1"/>
              <a:t>env</a:t>
            </a:r>
            <a:r>
              <a:rPr lang="en-US" dirty="0"/>
              <a:t>)</a:t>
            </a:r>
          </a:p>
          <a:p>
            <a:r>
              <a:rPr lang="en-US" dirty="0"/>
              <a:t>5: </a:t>
            </a:r>
            <a:r>
              <a:rPr lang="en-US" dirty="0" err="1"/>
              <a:t>model.frame.default</a:t>
            </a:r>
            <a:r>
              <a:rPr lang="en-US" dirty="0"/>
              <a:t>(formula = y ~ x, </a:t>
            </a:r>
            <a:r>
              <a:rPr lang="en-US" dirty="0" err="1"/>
              <a:t>drop.unused.levels</a:t>
            </a:r>
            <a:r>
              <a:rPr lang="en-US" dirty="0"/>
              <a:t> = 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  <a:p>
            <a:r>
              <a:rPr lang="en-US" dirty="0"/>
              <a:t>4: </a:t>
            </a:r>
            <a:r>
              <a:rPr lang="en-US" dirty="0" err="1"/>
              <a:t>model.frame</a:t>
            </a:r>
            <a:r>
              <a:rPr lang="en-US" dirty="0"/>
              <a:t>(formula = y ~ x, </a:t>
            </a:r>
            <a:r>
              <a:rPr lang="en-US" dirty="0" err="1"/>
              <a:t>drop.unused.levels</a:t>
            </a:r>
            <a:r>
              <a:rPr lang="en-US" dirty="0"/>
              <a:t> = 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  <a:p>
            <a:r>
              <a:rPr lang="en-US" dirty="0"/>
              <a:t>3: </a:t>
            </a:r>
            <a:r>
              <a:rPr lang="en-US" dirty="0" err="1"/>
              <a:t>eval</a:t>
            </a:r>
            <a:r>
              <a:rPr lang="en-US" dirty="0"/>
              <a:t>(expr, </a:t>
            </a:r>
            <a:r>
              <a:rPr lang="en-US" dirty="0" err="1"/>
              <a:t>envir</a:t>
            </a:r>
            <a:r>
              <a:rPr lang="en-US" dirty="0"/>
              <a:t>, </a:t>
            </a:r>
            <a:r>
              <a:rPr lang="en-US" dirty="0" err="1"/>
              <a:t>enclos</a:t>
            </a:r>
            <a:r>
              <a:rPr lang="en-US" dirty="0"/>
              <a:t>)</a:t>
            </a:r>
          </a:p>
          <a:p>
            <a:r>
              <a:rPr lang="en-US" dirty="0"/>
              <a:t>2: </a:t>
            </a:r>
            <a:r>
              <a:rPr lang="en-US" dirty="0" err="1"/>
              <a:t>eval</a:t>
            </a:r>
            <a:r>
              <a:rPr lang="en-US" dirty="0"/>
              <a:t>(mf, </a:t>
            </a:r>
            <a:r>
              <a:rPr lang="en-US" dirty="0" err="1"/>
              <a:t>parent.frame</a:t>
            </a:r>
            <a:r>
              <a:rPr lang="en-US" dirty="0"/>
              <a:t>())</a:t>
            </a:r>
          </a:p>
          <a:p>
            <a:r>
              <a:rPr lang="en-US" dirty="0"/>
              <a:t>1: lm(y ~ x)</a:t>
            </a:r>
          </a:p>
        </p:txBody>
      </p:sp>
    </p:spTree>
    <p:extLst>
      <p:ext uri="{BB962C8B-B14F-4D97-AF65-F5344CB8AC3E}">
        <p14:creationId xmlns:p14="http://schemas.microsoft.com/office/powerpoint/2010/main" val="11585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traceback</a:t>
            </a:r>
            <a:r>
              <a:rPr lang="en-US" dirty="0">
                <a:solidFill>
                  <a:srgbClr val="0070C0"/>
                </a:solidFill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example, you may have a function a() which subsequently calls function b() which calls c() </a:t>
            </a:r>
            <a:r>
              <a:rPr lang="en-US" dirty="0" smtClean="0"/>
              <a:t>and then </a:t>
            </a:r>
            <a:r>
              <a:rPr lang="en-US" dirty="0"/>
              <a:t>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If </a:t>
            </a:r>
            <a:r>
              <a:rPr lang="en-US" dirty="0"/>
              <a:t>an error occurs, it may not be immediately clear in which function the error </a:t>
            </a:r>
            <a:r>
              <a:rPr lang="en-US" dirty="0" smtClean="0"/>
              <a:t>occurred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 err="1" smtClean="0">
                <a:solidFill>
                  <a:srgbClr val="0070C0"/>
                </a:solidFill>
              </a:rPr>
              <a:t>traceback</a:t>
            </a:r>
            <a:r>
              <a:rPr lang="en-US" i="1" dirty="0">
                <a:solidFill>
                  <a:srgbClr val="0070C0"/>
                </a:solidFill>
              </a:rPr>
              <a:t>()</a:t>
            </a:r>
            <a:r>
              <a:rPr lang="en-US" dirty="0"/>
              <a:t> function shows you how many levels deep you were when the error </a:t>
            </a:r>
            <a:r>
              <a:rPr lang="en-US" dirty="0" smtClean="0"/>
              <a:t>occurred</a:t>
            </a:r>
          </a:p>
          <a:p>
            <a:r>
              <a:rPr lang="en-US" dirty="0"/>
              <a:t>The </a:t>
            </a:r>
            <a:r>
              <a:rPr lang="en-US" i="1" dirty="0" err="1">
                <a:solidFill>
                  <a:srgbClr val="0070C0"/>
                </a:solidFill>
              </a:rPr>
              <a:t>traceback</a:t>
            </a:r>
            <a:r>
              <a:rPr lang="en-US" i="1" dirty="0">
                <a:solidFill>
                  <a:srgbClr val="0070C0"/>
                </a:solidFill>
              </a:rPr>
              <a:t>()</a:t>
            </a:r>
            <a:r>
              <a:rPr lang="en-US" dirty="0"/>
              <a:t> function must be called immediately after an error occurs. Once another </a:t>
            </a:r>
            <a:r>
              <a:rPr lang="en-US" dirty="0" smtClean="0"/>
              <a:t>function is </a:t>
            </a:r>
            <a:r>
              <a:rPr lang="en-US" dirty="0"/>
              <a:t>called, you lose the </a:t>
            </a:r>
            <a:r>
              <a:rPr lang="en-US" dirty="0" err="1"/>
              <a:t>traceback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63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traceback</a:t>
            </a:r>
            <a:r>
              <a:rPr lang="en-US" dirty="0">
                <a:solidFill>
                  <a:srgbClr val="0070C0"/>
                </a:solidFill>
              </a:rPr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figuring out roughly where an error occurred but it’s not </a:t>
            </a:r>
            <a:r>
              <a:rPr lang="en-US" dirty="0" smtClean="0"/>
              <a:t>useful for </a:t>
            </a:r>
            <a:r>
              <a:rPr lang="en-US" dirty="0"/>
              <a:t>more detailed </a:t>
            </a:r>
            <a:r>
              <a:rPr lang="en-US" dirty="0" smtClean="0"/>
              <a:t>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debug()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debug()</a:t>
            </a:r>
            <a:r>
              <a:rPr lang="en-US" dirty="0"/>
              <a:t> function initiates an interactive debugger (also known as the “browser” in R) for </a:t>
            </a:r>
            <a:r>
              <a:rPr lang="en-US" dirty="0" smtClean="0"/>
              <a:t>a function</a:t>
            </a:r>
          </a:p>
          <a:p>
            <a:r>
              <a:rPr lang="en-US" dirty="0" smtClean="0"/>
              <a:t>With </a:t>
            </a:r>
            <a:r>
              <a:rPr lang="en-US" dirty="0"/>
              <a:t>the debugger, you can step through an R function one expression at a time to </a:t>
            </a:r>
            <a:r>
              <a:rPr lang="en-US" dirty="0" smtClean="0"/>
              <a:t>pinpoint exactly </a:t>
            </a:r>
            <a:r>
              <a:rPr lang="en-US" dirty="0"/>
              <a:t>where an error </a:t>
            </a:r>
            <a:r>
              <a:rPr lang="en-US" dirty="0" smtClean="0"/>
              <a:t>occurs</a:t>
            </a:r>
          </a:p>
          <a:p>
            <a:r>
              <a:rPr lang="en-US" dirty="0"/>
              <a:t>The debug() function takes a function as its first </a:t>
            </a:r>
            <a:r>
              <a:rPr lang="en-US" dirty="0" smtClean="0"/>
              <a:t>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068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Major Control Structures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if </a:t>
            </a:r>
            <a:r>
              <a:rPr lang="en-US" i="1" dirty="0">
                <a:solidFill>
                  <a:schemeClr val="accent1"/>
                </a:solidFill>
              </a:rPr>
              <a:t>and else</a:t>
            </a:r>
            <a:r>
              <a:rPr lang="en-US" dirty="0"/>
              <a:t>: </a:t>
            </a:r>
            <a:r>
              <a:rPr lang="en-US" dirty="0" smtClean="0"/>
              <a:t>execute a piece of code conditioned on the truth value of a conditional expression</a:t>
            </a:r>
            <a:endParaRPr lang="en-US" dirty="0"/>
          </a:p>
          <a:p>
            <a:r>
              <a:rPr lang="en-US" i="1" dirty="0" smtClean="0">
                <a:solidFill>
                  <a:schemeClr val="accent1"/>
                </a:solidFill>
              </a:rPr>
              <a:t>for</a:t>
            </a:r>
            <a:r>
              <a:rPr lang="en-US" dirty="0"/>
              <a:t>: execute a loop a </a:t>
            </a:r>
            <a:r>
              <a:rPr lang="en-US" dirty="0" smtClean="0"/>
              <a:t>fixed/predefined </a:t>
            </a:r>
            <a:r>
              <a:rPr lang="en-US" dirty="0"/>
              <a:t>number of times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while</a:t>
            </a:r>
            <a:r>
              <a:rPr lang="en-US" dirty="0"/>
              <a:t>: execute a loop </a:t>
            </a:r>
            <a:r>
              <a:rPr lang="en-US" i="1" dirty="0">
                <a:solidFill>
                  <a:schemeClr val="accent1"/>
                </a:solidFill>
              </a:rPr>
              <a:t>while</a:t>
            </a:r>
            <a:r>
              <a:rPr lang="en-US" i="1" dirty="0"/>
              <a:t> </a:t>
            </a:r>
            <a:r>
              <a:rPr lang="en-US" dirty="0"/>
              <a:t>a condition is true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repeat</a:t>
            </a:r>
            <a:r>
              <a:rPr lang="en-US" dirty="0"/>
              <a:t>: execute an infinite loop (must break out of it to stop)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break</a:t>
            </a:r>
            <a:r>
              <a:rPr lang="en-US" dirty="0"/>
              <a:t>: </a:t>
            </a:r>
            <a:r>
              <a:rPr lang="en-US" dirty="0" smtClean="0"/>
              <a:t>break/stop </a:t>
            </a:r>
            <a:r>
              <a:rPr lang="en-US" dirty="0"/>
              <a:t>the execution of a loop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next</a:t>
            </a:r>
            <a:r>
              <a:rPr lang="en-US" dirty="0"/>
              <a:t>: skip an </a:t>
            </a:r>
            <a:r>
              <a:rPr lang="en-US" dirty="0" smtClean="0"/>
              <a:t>iteration </a:t>
            </a:r>
            <a:r>
              <a:rPr lang="en-US" dirty="0"/>
              <a:t>of a loop</a:t>
            </a:r>
          </a:p>
        </p:txBody>
      </p:sp>
    </p:spTree>
    <p:extLst>
      <p:ext uri="{BB962C8B-B14F-4D97-AF65-F5344CB8AC3E}">
        <p14:creationId xmlns:p14="http://schemas.microsoft.com/office/powerpoint/2010/main" val="17902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346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debug()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378" y="1667404"/>
            <a:ext cx="461151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Every time </a:t>
            </a:r>
            <a:r>
              <a:rPr lang="en-US" dirty="0"/>
              <a:t>you call the lm() function it will launch the interactive </a:t>
            </a:r>
            <a:r>
              <a:rPr lang="en-US" dirty="0" smtClean="0"/>
              <a:t>debugger</a:t>
            </a:r>
          </a:p>
          <a:p>
            <a:r>
              <a:rPr lang="en-US" dirty="0" smtClean="0"/>
              <a:t>To </a:t>
            </a:r>
            <a:r>
              <a:rPr lang="en-US" dirty="0"/>
              <a:t>turn </a:t>
            </a:r>
            <a:r>
              <a:rPr lang="en-US" dirty="0" smtClean="0"/>
              <a:t>this behavior </a:t>
            </a:r>
            <a:r>
              <a:rPr lang="en-US" dirty="0"/>
              <a:t>off you need to call the </a:t>
            </a:r>
            <a:r>
              <a:rPr lang="en-US" dirty="0" err="1"/>
              <a:t>undebug</a:t>
            </a:r>
            <a:r>
              <a:rPr lang="en-US" dirty="0"/>
              <a:t>() function.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5511" y="1667404"/>
            <a:ext cx="40978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debug(lm) </a:t>
            </a:r>
            <a:r>
              <a:rPr lang="en-US" i="1" dirty="0"/>
              <a:t>## Flag the 'lm()' function for interactive debugging</a:t>
            </a:r>
          </a:p>
          <a:p>
            <a:r>
              <a:rPr lang="en-US" dirty="0"/>
              <a:t>&gt; lm(y ~ x)</a:t>
            </a:r>
          </a:p>
          <a:p>
            <a:r>
              <a:rPr lang="en-US" dirty="0"/>
              <a:t>debugging </a:t>
            </a:r>
            <a:r>
              <a:rPr lang="en-US" b="1" dirty="0"/>
              <a:t>in</a:t>
            </a:r>
            <a:r>
              <a:rPr lang="en-US" dirty="0"/>
              <a:t>: lm(y ~ x)</a:t>
            </a:r>
          </a:p>
          <a:p>
            <a:r>
              <a:rPr lang="en-US" dirty="0"/>
              <a:t>debug: {</a:t>
            </a:r>
          </a:p>
          <a:p>
            <a:r>
              <a:rPr lang="en-US" dirty="0" err="1"/>
              <a:t>ret.x</a:t>
            </a:r>
            <a:r>
              <a:rPr lang="en-US" dirty="0"/>
              <a:t> &lt;- x</a:t>
            </a:r>
          </a:p>
          <a:p>
            <a:r>
              <a:rPr lang="en-US" dirty="0" err="1"/>
              <a:t>ret.y</a:t>
            </a:r>
            <a:r>
              <a:rPr lang="en-US" dirty="0"/>
              <a:t> &lt;- y</a:t>
            </a:r>
          </a:p>
          <a:p>
            <a:r>
              <a:rPr lang="en-US" dirty="0"/>
              <a:t>cl &lt;- </a:t>
            </a:r>
            <a:r>
              <a:rPr lang="en-US" dirty="0" err="1"/>
              <a:t>match.call</a:t>
            </a:r>
            <a:r>
              <a:rPr lang="en-US" dirty="0"/>
              <a:t>()</a:t>
            </a:r>
          </a:p>
          <a:p>
            <a:r>
              <a:rPr lang="en-US" b="1" dirty="0"/>
              <a:t>...</a:t>
            </a:r>
          </a:p>
          <a:p>
            <a:r>
              <a:rPr lang="en-US" b="1" dirty="0"/>
              <a:t>if </a:t>
            </a:r>
            <a:r>
              <a:rPr lang="en-US" dirty="0"/>
              <a:t>(!</a:t>
            </a:r>
            <a:r>
              <a:rPr lang="en-US" dirty="0" err="1"/>
              <a:t>qr</a:t>
            </a:r>
            <a:r>
              <a:rPr lang="en-US" dirty="0"/>
              <a:t>)</a:t>
            </a:r>
          </a:p>
          <a:p>
            <a:r>
              <a:rPr lang="en-US" dirty="0" err="1"/>
              <a:t>z$qr</a:t>
            </a:r>
            <a:r>
              <a:rPr lang="en-US" dirty="0"/>
              <a:t> &lt;- </a:t>
            </a:r>
            <a:r>
              <a:rPr lang="en-US" b="1" dirty="0"/>
              <a:t>NULL</a:t>
            </a:r>
          </a:p>
          <a:p>
            <a:r>
              <a:rPr lang="en-US" dirty="0"/>
              <a:t>z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Browse[2]&gt;</a:t>
            </a:r>
          </a:p>
        </p:txBody>
      </p:sp>
    </p:spTree>
    <p:extLst>
      <p:ext uri="{BB962C8B-B14F-4D97-AF65-F5344CB8AC3E}">
        <p14:creationId xmlns:p14="http://schemas.microsoft.com/office/powerpoint/2010/main" val="25326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debug()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debugger calls the browser at the very top level of the function </a:t>
            </a:r>
            <a:r>
              <a:rPr lang="en-US" dirty="0" smtClean="0"/>
              <a:t>body</a:t>
            </a:r>
          </a:p>
          <a:p>
            <a:r>
              <a:rPr lang="en-US" dirty="0" smtClean="0"/>
              <a:t>From </a:t>
            </a:r>
            <a:r>
              <a:rPr lang="en-US" dirty="0"/>
              <a:t>there you can </a:t>
            </a:r>
            <a:r>
              <a:rPr lang="en-US" dirty="0" smtClean="0"/>
              <a:t>step through </a:t>
            </a:r>
            <a:r>
              <a:rPr lang="en-US" dirty="0"/>
              <a:t>each expression in the </a:t>
            </a:r>
            <a:r>
              <a:rPr lang="en-US" dirty="0" smtClean="0"/>
              <a:t>body</a:t>
            </a:r>
          </a:p>
          <a:p>
            <a:r>
              <a:rPr lang="en-US" dirty="0" smtClean="0"/>
              <a:t>Commands available in the browser: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executes the current expression and moves to the next expression</a:t>
            </a:r>
          </a:p>
          <a:p>
            <a:pPr lvl="1"/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/>
              <a:t>continues execution of the function and does not stop until either an error or the </a:t>
            </a:r>
            <a:r>
              <a:rPr lang="en-US" dirty="0" smtClean="0"/>
              <a:t>function exits</a:t>
            </a:r>
            <a:endParaRPr lang="en-US" dirty="0"/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/>
              <a:t>quits the browser</a:t>
            </a:r>
          </a:p>
        </p:txBody>
      </p:sp>
    </p:spTree>
    <p:extLst>
      <p:ext uri="{BB962C8B-B14F-4D97-AF65-F5344CB8AC3E}">
        <p14:creationId xmlns:p14="http://schemas.microsoft.com/office/powerpoint/2010/main" val="30409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can turn off interactive debugging with the </a:t>
            </a:r>
            <a:r>
              <a:rPr lang="en-US" dirty="0" err="1"/>
              <a:t>undebug</a:t>
            </a:r>
            <a:r>
              <a:rPr lang="en-US" dirty="0"/>
              <a:t>() function.</a:t>
            </a:r>
          </a:p>
          <a:p>
            <a:r>
              <a:rPr lang="en-US" dirty="0" err="1"/>
              <a:t>undebug</a:t>
            </a:r>
            <a:r>
              <a:rPr lang="en-US" dirty="0"/>
              <a:t>(lm) </a:t>
            </a:r>
            <a:r>
              <a:rPr lang="en-US" i="1" dirty="0"/>
              <a:t>## </a:t>
            </a:r>
            <a:r>
              <a:rPr lang="en-US" i="1" dirty="0" err="1"/>
              <a:t>Unflag</a:t>
            </a:r>
            <a:r>
              <a:rPr lang="en-US" i="1" dirty="0"/>
              <a:t> the 'lm()' function for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3378" y="1320800"/>
            <a:ext cx="69857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Browse[2]&gt; n </a:t>
            </a:r>
            <a:r>
              <a:rPr lang="en-US" i="1" dirty="0"/>
              <a:t>## </a:t>
            </a:r>
            <a:r>
              <a:rPr lang="en-US" i="1" dirty="0" smtClean="0"/>
              <a:t>Evaluate </a:t>
            </a:r>
            <a:r>
              <a:rPr lang="en-US" i="1" dirty="0"/>
              <a:t>this expression and move to the next one</a:t>
            </a:r>
          </a:p>
          <a:p>
            <a:r>
              <a:rPr lang="en-US" dirty="0"/>
              <a:t>debug: </a:t>
            </a:r>
            <a:r>
              <a:rPr lang="en-US" dirty="0" err="1"/>
              <a:t>ret.x</a:t>
            </a:r>
            <a:r>
              <a:rPr lang="en-US" dirty="0"/>
              <a:t> &lt;- x</a:t>
            </a:r>
          </a:p>
          <a:p>
            <a:r>
              <a:rPr lang="en-US" dirty="0"/>
              <a:t>Browse[2]&gt; n</a:t>
            </a:r>
          </a:p>
          <a:p>
            <a:r>
              <a:rPr lang="en-US" dirty="0"/>
              <a:t>debug: </a:t>
            </a:r>
            <a:r>
              <a:rPr lang="en-US" dirty="0" err="1"/>
              <a:t>ret.y</a:t>
            </a:r>
            <a:r>
              <a:rPr lang="en-US" dirty="0"/>
              <a:t> &lt;- y</a:t>
            </a:r>
          </a:p>
          <a:p>
            <a:r>
              <a:rPr lang="en-US" dirty="0"/>
              <a:t>Browse[2]&gt; n</a:t>
            </a:r>
          </a:p>
          <a:p>
            <a:r>
              <a:rPr lang="en-US" dirty="0"/>
              <a:t>debug: cl &lt;- </a:t>
            </a:r>
            <a:r>
              <a:rPr lang="en-US" dirty="0" err="1"/>
              <a:t>match.call</a:t>
            </a:r>
            <a:r>
              <a:rPr lang="en-US" dirty="0"/>
              <a:t>()</a:t>
            </a:r>
          </a:p>
          <a:p>
            <a:r>
              <a:rPr lang="en-US" dirty="0"/>
              <a:t>Browse[2]&gt; n</a:t>
            </a:r>
          </a:p>
          <a:p>
            <a:r>
              <a:rPr lang="en-US" dirty="0"/>
              <a:t>debug: mf &lt;- </a:t>
            </a:r>
            <a:r>
              <a:rPr lang="en-US" dirty="0" err="1"/>
              <a:t>match.call</a:t>
            </a:r>
            <a:r>
              <a:rPr lang="en-US" dirty="0"/>
              <a:t>(</a:t>
            </a:r>
            <a:r>
              <a:rPr lang="en-US" dirty="0" err="1"/>
              <a:t>expand.dots</a:t>
            </a:r>
            <a:r>
              <a:rPr lang="en-US" dirty="0"/>
              <a:t> = 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  <a:p>
            <a:r>
              <a:rPr lang="en-US" dirty="0"/>
              <a:t>Browse[2]&gt; n</a:t>
            </a:r>
          </a:p>
          <a:p>
            <a:r>
              <a:rPr lang="en-US" dirty="0"/>
              <a:t>debug: m &lt;- match(c("formula", "data", "subset", "weights", "</a:t>
            </a:r>
            <a:r>
              <a:rPr lang="en-US" dirty="0" err="1"/>
              <a:t>na.action</a:t>
            </a:r>
            <a:r>
              <a:rPr lang="en-US" dirty="0"/>
              <a:t>",</a:t>
            </a:r>
          </a:p>
          <a:p>
            <a:r>
              <a:rPr lang="en-US" dirty="0"/>
              <a:t>"offset"), names(mf), 0L)</a:t>
            </a:r>
          </a:p>
        </p:txBody>
      </p:sp>
    </p:spTree>
    <p:extLst>
      <p:ext uri="{BB962C8B-B14F-4D97-AF65-F5344CB8AC3E}">
        <p14:creationId xmlns:p14="http://schemas.microsoft.com/office/powerpoint/2010/main" val="34948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ecover()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recover() function can be used to modify the error behavior of R when an error </a:t>
            </a:r>
            <a:r>
              <a:rPr lang="en-US" dirty="0" smtClean="0"/>
              <a:t>occurs</a:t>
            </a:r>
            <a:endParaRPr lang="en-US" dirty="0"/>
          </a:p>
          <a:p>
            <a:pPr lvl="1"/>
            <a:r>
              <a:rPr lang="en-US" dirty="0"/>
              <a:t>Normally, when an error occurs in a function, R will print out an error message, exit out of </a:t>
            </a:r>
            <a:r>
              <a:rPr lang="en-US" dirty="0" smtClean="0"/>
              <a:t>the function</a:t>
            </a:r>
            <a:r>
              <a:rPr lang="en-US" dirty="0"/>
              <a:t>, and return you to your workspace to await further </a:t>
            </a:r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recover</a:t>
            </a:r>
            <a:r>
              <a:rPr lang="en-US" dirty="0"/>
              <a:t>() </a:t>
            </a:r>
            <a:r>
              <a:rPr lang="en-US" dirty="0" smtClean="0"/>
              <a:t>lets you </a:t>
            </a:r>
            <a:r>
              <a:rPr lang="en-US" dirty="0"/>
              <a:t>tell R that when an error occurs, it should halt execution at the exact </a:t>
            </a:r>
            <a:r>
              <a:rPr lang="en-US" dirty="0" smtClean="0"/>
              <a:t>point at </a:t>
            </a:r>
            <a:r>
              <a:rPr lang="en-US" dirty="0"/>
              <a:t>which the error </a:t>
            </a:r>
            <a:r>
              <a:rPr lang="en-US" dirty="0" smtClean="0"/>
              <a:t>occurred</a:t>
            </a:r>
          </a:p>
          <a:p>
            <a:pPr lvl="1"/>
            <a:r>
              <a:rPr lang="en-US" dirty="0"/>
              <a:t>That can give you the opportunity to poke around in the </a:t>
            </a:r>
            <a:r>
              <a:rPr lang="en-US" dirty="0" smtClean="0"/>
              <a:t>environment in </a:t>
            </a:r>
            <a:r>
              <a:rPr lang="en-US" dirty="0"/>
              <a:t>which the error </a:t>
            </a:r>
            <a:r>
              <a:rPr lang="en-US" dirty="0" smtClean="0"/>
              <a:t>occurred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recover()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0800" y="2293520"/>
            <a:ext cx="69297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options(error = recover) </a:t>
            </a:r>
            <a:r>
              <a:rPr lang="en-US" i="1" dirty="0"/>
              <a:t>## Change default R error behavior</a:t>
            </a:r>
          </a:p>
          <a:p>
            <a:r>
              <a:rPr lang="en-US" dirty="0"/>
              <a:t>&gt; read.csv("</a:t>
            </a:r>
            <a:r>
              <a:rPr lang="en-US" dirty="0" err="1"/>
              <a:t>nosuchfile</a:t>
            </a:r>
            <a:r>
              <a:rPr lang="en-US" dirty="0"/>
              <a:t>") </a:t>
            </a:r>
            <a:r>
              <a:rPr lang="en-US" i="1" dirty="0"/>
              <a:t>## This code doesn't work</a:t>
            </a:r>
          </a:p>
          <a:p>
            <a:r>
              <a:rPr lang="en-US" dirty="0"/>
              <a:t>Error </a:t>
            </a:r>
            <a:r>
              <a:rPr lang="en-US" b="1" dirty="0"/>
              <a:t>in </a:t>
            </a:r>
            <a:r>
              <a:rPr lang="en-US" dirty="0"/>
              <a:t>file(file, "</a:t>
            </a:r>
            <a:r>
              <a:rPr lang="en-US" dirty="0" err="1"/>
              <a:t>rt</a:t>
            </a:r>
            <a:r>
              <a:rPr lang="en-US" dirty="0"/>
              <a:t>") : cannot open the connection</a:t>
            </a:r>
          </a:p>
          <a:p>
            <a:r>
              <a:rPr lang="en-US" dirty="0"/>
              <a:t>In addition: Warning message:</a:t>
            </a:r>
          </a:p>
          <a:p>
            <a:r>
              <a:rPr lang="en-US" dirty="0"/>
              <a:t>In file(file, "</a:t>
            </a:r>
            <a:r>
              <a:rPr lang="en-US" dirty="0" err="1"/>
              <a:t>rt</a:t>
            </a:r>
            <a:r>
              <a:rPr lang="en-US" dirty="0"/>
              <a:t>") :</a:t>
            </a:r>
          </a:p>
          <a:p>
            <a:r>
              <a:rPr lang="en-US" dirty="0"/>
              <a:t>cannot open file ’</a:t>
            </a:r>
            <a:r>
              <a:rPr lang="en-US" dirty="0" err="1"/>
              <a:t>nosuchfile</a:t>
            </a:r>
            <a:r>
              <a:rPr lang="en-US" dirty="0"/>
              <a:t>’: No such file or directory</a:t>
            </a:r>
          </a:p>
          <a:p>
            <a:r>
              <a:rPr lang="en-US" dirty="0"/>
              <a:t>Enter a frame number, or 0 to exit</a:t>
            </a:r>
          </a:p>
          <a:p>
            <a:r>
              <a:rPr lang="en-US" dirty="0"/>
              <a:t>1: read.csv("</a:t>
            </a:r>
            <a:r>
              <a:rPr lang="en-US" dirty="0" err="1"/>
              <a:t>nosuchfile</a:t>
            </a:r>
            <a:r>
              <a:rPr lang="en-US" dirty="0"/>
              <a:t>")</a:t>
            </a:r>
          </a:p>
          <a:p>
            <a:r>
              <a:rPr lang="en-US" dirty="0"/>
              <a:t>2: </a:t>
            </a:r>
            <a:r>
              <a:rPr lang="en-US" dirty="0" err="1"/>
              <a:t>read.table</a:t>
            </a:r>
            <a:r>
              <a:rPr lang="en-US" dirty="0"/>
              <a:t>(file = file, header = header, </a:t>
            </a:r>
            <a:r>
              <a:rPr lang="en-US" dirty="0" err="1"/>
              <a:t>sep</a:t>
            </a:r>
            <a:r>
              <a:rPr lang="en-US" dirty="0"/>
              <a:t> = </a:t>
            </a:r>
            <a:r>
              <a:rPr lang="en-US" dirty="0" err="1"/>
              <a:t>sep</a:t>
            </a:r>
            <a:r>
              <a:rPr lang="en-US" dirty="0"/>
              <a:t>, quote = quote, </a:t>
            </a:r>
            <a:r>
              <a:rPr lang="en-US" dirty="0" err="1"/>
              <a:t>dec</a:t>
            </a:r>
            <a:r>
              <a:rPr lang="en-US" dirty="0"/>
              <a:t> =</a:t>
            </a:r>
          </a:p>
          <a:p>
            <a:r>
              <a:rPr lang="en-US" dirty="0"/>
              <a:t>3: file(file, "</a:t>
            </a:r>
            <a:r>
              <a:rPr lang="en-US" dirty="0" err="1"/>
              <a:t>rt</a:t>
            </a:r>
            <a:r>
              <a:rPr lang="en-US" dirty="0"/>
              <a:t>")</a:t>
            </a:r>
          </a:p>
          <a:p>
            <a:r>
              <a:rPr lang="en-US" dirty="0"/>
              <a:t>Selection:</a:t>
            </a:r>
          </a:p>
        </p:txBody>
      </p:sp>
    </p:spTree>
    <p:extLst>
      <p:ext uri="{BB962C8B-B14F-4D97-AF65-F5344CB8AC3E}">
        <p14:creationId xmlns:p14="http://schemas.microsoft.com/office/powerpoint/2010/main" val="26770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recover()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recover()</a:t>
            </a:r>
            <a:r>
              <a:rPr lang="en-US" dirty="0"/>
              <a:t> function will first print out the function call stack when an error </a:t>
            </a:r>
            <a:r>
              <a:rPr lang="en-US" dirty="0" smtClean="0"/>
              <a:t>occurs</a:t>
            </a:r>
          </a:p>
          <a:p>
            <a:r>
              <a:rPr lang="en-US" dirty="0" smtClean="0"/>
              <a:t>Then</a:t>
            </a:r>
            <a:r>
              <a:rPr lang="en-US" dirty="0"/>
              <a:t>, </a:t>
            </a:r>
            <a:r>
              <a:rPr lang="en-US" dirty="0" smtClean="0"/>
              <a:t>you can </a:t>
            </a:r>
            <a:r>
              <a:rPr lang="en-US" dirty="0"/>
              <a:t>choose to jump around the call stack and investigate the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When </a:t>
            </a:r>
            <a:r>
              <a:rPr lang="en-US" dirty="0"/>
              <a:t>you choose a </a:t>
            </a:r>
            <a:r>
              <a:rPr lang="en-US" dirty="0" smtClean="0"/>
              <a:t>frame number</a:t>
            </a:r>
            <a:r>
              <a:rPr lang="en-US" dirty="0"/>
              <a:t>, you will be put in the browser (just like the interactive debugger triggered with debug</a:t>
            </a:r>
            <a:r>
              <a:rPr lang="en-US" dirty="0" smtClean="0"/>
              <a:t>()) and </a:t>
            </a:r>
            <a:r>
              <a:rPr lang="en-US" dirty="0"/>
              <a:t>will have the ability to poke </a:t>
            </a:r>
            <a:r>
              <a:rPr lang="en-US" dirty="0" smtClean="0"/>
              <a:t>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Bug!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&gt;for(i in 1:dim(</a:t>
            </a:r>
            <a:r>
              <a:rPr lang="en-US" dirty="0" err="1"/>
              <a:t>dataX</a:t>
            </a:r>
            <a:r>
              <a:rPr lang="en-US" dirty="0"/>
              <a:t>)[1])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tmp</a:t>
            </a:r>
            <a:r>
              <a:rPr lang="en-US" dirty="0" smtClean="0"/>
              <a:t> </a:t>
            </a:r>
            <a:r>
              <a:rPr lang="en-US" dirty="0"/>
              <a:t>&lt;- log(</a:t>
            </a:r>
            <a:r>
              <a:rPr lang="en-US" dirty="0" err="1"/>
              <a:t>dataX</a:t>
            </a:r>
            <a:r>
              <a:rPr lang="en-US" dirty="0"/>
              <a:t>[i,1])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 &gt; 0) </a:t>
            </a:r>
          </a:p>
          <a:p>
            <a:pPr marL="0" indent="0">
              <a:buNone/>
            </a:pPr>
            <a:r>
              <a:rPr lang="en-US" dirty="0" smtClean="0"/>
              <a:t>		print(</a:t>
            </a:r>
            <a:r>
              <a:rPr lang="en-US" dirty="0" err="1" smtClean="0"/>
              <a:t>tmp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</a:t>
            </a:r>
            <a:r>
              <a:rPr lang="en-US" dirty="0"/>
              <a:t>("Funny Input</a:t>
            </a:r>
            <a:r>
              <a:rPr lang="en-US" dirty="0" smtClean="0"/>
              <a:t>!")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Bug!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&gt;for(i in 1:dim(</a:t>
            </a:r>
            <a:r>
              <a:rPr lang="en-US" dirty="0" err="1"/>
              <a:t>dataX</a:t>
            </a:r>
            <a:r>
              <a:rPr lang="en-US" dirty="0"/>
              <a:t>)[1]) {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dataX</a:t>
            </a:r>
            <a:r>
              <a:rPr lang="en-US" dirty="0" smtClean="0"/>
              <a:t>[i,1])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tmp</a:t>
            </a:r>
            <a:r>
              <a:rPr lang="en-US" dirty="0" smtClean="0"/>
              <a:t> </a:t>
            </a:r>
            <a:r>
              <a:rPr lang="en-US" dirty="0"/>
              <a:t>&lt;- log(</a:t>
            </a:r>
            <a:r>
              <a:rPr lang="en-US" dirty="0" err="1"/>
              <a:t>dataX</a:t>
            </a:r>
            <a:r>
              <a:rPr lang="en-US" dirty="0"/>
              <a:t>[i,1])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 &gt; 0) </a:t>
            </a:r>
          </a:p>
          <a:p>
            <a:pPr marL="0" indent="0">
              <a:buNone/>
            </a:pPr>
            <a:r>
              <a:rPr lang="en-US" dirty="0" smtClean="0"/>
              <a:t>		print(</a:t>
            </a:r>
            <a:r>
              <a:rPr lang="en-US" dirty="0" err="1" smtClean="0"/>
              <a:t>tmp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</a:t>
            </a:r>
            <a:r>
              <a:rPr lang="en-US" dirty="0"/>
              <a:t>("Funny Input</a:t>
            </a:r>
            <a:r>
              <a:rPr lang="en-US" dirty="0" smtClean="0"/>
              <a:t>!")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More Looping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20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Looping From the Command Line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i="1" dirty="0">
                <a:solidFill>
                  <a:schemeClr val="accent1"/>
                </a:solidFill>
              </a:rPr>
              <a:t>for</a:t>
            </a:r>
            <a:r>
              <a:rPr lang="en-US" dirty="0"/>
              <a:t> and </a:t>
            </a:r>
            <a:r>
              <a:rPr lang="en-US" i="1" dirty="0">
                <a:solidFill>
                  <a:schemeClr val="accent1"/>
                </a:solidFill>
              </a:rPr>
              <a:t>while</a:t>
            </a:r>
            <a:r>
              <a:rPr lang="en-US" dirty="0"/>
              <a:t> loops is useful when </a:t>
            </a:r>
            <a:r>
              <a:rPr lang="en-US" dirty="0" smtClean="0"/>
              <a:t>programming, e.g. writing </a:t>
            </a:r>
            <a:r>
              <a:rPr lang="en-US" b="1" dirty="0" smtClean="0"/>
              <a:t>functions</a:t>
            </a:r>
            <a:r>
              <a:rPr lang="en-US" dirty="0" smtClean="0"/>
              <a:t>, </a:t>
            </a:r>
            <a:r>
              <a:rPr lang="en-US" dirty="0"/>
              <a:t>but not particularly easy when </a:t>
            </a:r>
            <a:r>
              <a:rPr lang="en-US" dirty="0" smtClean="0"/>
              <a:t>working interactively </a:t>
            </a:r>
            <a:r>
              <a:rPr lang="en-US" dirty="0"/>
              <a:t>on the command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Multi-line </a:t>
            </a:r>
            <a:r>
              <a:rPr lang="en-US" dirty="0"/>
              <a:t>expressions with curly braces </a:t>
            </a:r>
            <a:r>
              <a:rPr lang="en-US" dirty="0" smtClean="0"/>
              <a:t>are difficult to write and follow when </a:t>
            </a:r>
            <a:r>
              <a:rPr lang="en-US" dirty="0"/>
              <a:t>working on the command </a:t>
            </a:r>
            <a:r>
              <a:rPr lang="en-US" dirty="0" smtClean="0"/>
              <a:t>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if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3389" y="1600200"/>
            <a:ext cx="8725358" cy="4525963"/>
          </a:xfrm>
        </p:spPr>
        <p:txBody>
          <a:bodyPr/>
          <a:lstStyle/>
          <a:p>
            <a:r>
              <a:rPr lang="en-US" b="1" dirty="0" smtClean="0"/>
              <a:t>Execute a group of operations if condition is true</a:t>
            </a:r>
          </a:p>
          <a:p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445745" y="2475598"/>
            <a:ext cx="4869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800" b="1" dirty="0"/>
              <a:t>if</a:t>
            </a:r>
            <a:r>
              <a:rPr lang="en-US" sz="2800" dirty="0"/>
              <a:t>(&lt;condition&gt;) {</a:t>
            </a:r>
          </a:p>
          <a:p>
            <a:pPr marL="400050" lvl="1" indent="0">
              <a:buNone/>
            </a:pPr>
            <a:endParaRPr lang="en-US" sz="2800" i="1" dirty="0" smtClean="0"/>
          </a:p>
          <a:p>
            <a:pPr marL="400050" lvl="1" indent="0">
              <a:buNone/>
            </a:pPr>
            <a:r>
              <a:rPr lang="en-US" sz="2800" i="1" dirty="0" smtClean="0"/>
              <a:t>## </a:t>
            </a:r>
            <a:r>
              <a:rPr lang="en-US" sz="2800" i="1" dirty="0"/>
              <a:t>do something</a:t>
            </a:r>
          </a:p>
          <a:p>
            <a:pPr marL="400050" lvl="1" indent="0">
              <a:buNone/>
            </a:pPr>
            <a:endParaRPr lang="en-US" sz="2800" dirty="0" smtClean="0"/>
          </a:p>
          <a:p>
            <a:pPr marL="400050" lvl="1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400050" lvl="1" indent="0">
              <a:buNone/>
            </a:pPr>
            <a:r>
              <a:rPr lang="en-US" sz="2800" i="1" dirty="0"/>
              <a:t>## Continue with rest of </a:t>
            </a:r>
            <a:r>
              <a:rPr lang="en-US" sz="2800" i="1" dirty="0" smtClean="0"/>
              <a:t>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00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Looping From the Command 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lapply</a:t>
            </a:r>
            <a:r>
              <a:rPr lang="en-US" dirty="0"/>
              <a:t>(): Loop over a list and evaluate a function on each element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sapply</a:t>
            </a:r>
            <a:r>
              <a:rPr lang="en-US" dirty="0"/>
              <a:t>(): Same as </a:t>
            </a:r>
            <a:r>
              <a:rPr lang="en-US" dirty="0" err="1"/>
              <a:t>lapply</a:t>
            </a:r>
            <a:r>
              <a:rPr lang="en-US" dirty="0"/>
              <a:t> but try to simplify the result</a:t>
            </a:r>
          </a:p>
          <a:p>
            <a:r>
              <a:rPr lang="en-US" b="1" dirty="0">
                <a:solidFill>
                  <a:schemeClr val="accent1"/>
                </a:solidFill>
              </a:rPr>
              <a:t>apply</a:t>
            </a:r>
            <a:r>
              <a:rPr lang="en-US" dirty="0"/>
              <a:t>(): Apply a function over the margins of an array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tapply</a:t>
            </a:r>
            <a:r>
              <a:rPr lang="en-US" dirty="0"/>
              <a:t>(): Apply a function over subsets of a vector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mapply</a:t>
            </a:r>
            <a:r>
              <a:rPr lang="en-US" dirty="0"/>
              <a:t>(): Multivariate version of </a:t>
            </a:r>
            <a:r>
              <a:rPr lang="en-US" dirty="0" err="1" smtClean="0"/>
              <a:t>lapply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 err="1">
                <a:solidFill>
                  <a:schemeClr val="accent1"/>
                </a:solidFill>
              </a:rPr>
              <a:t>l</a:t>
            </a:r>
            <a:r>
              <a:rPr lang="en-US" b="1" i="1" dirty="0" err="1" smtClean="0">
                <a:solidFill>
                  <a:schemeClr val="accent1"/>
                </a:solidFill>
              </a:rPr>
              <a:t>apply</a:t>
            </a:r>
            <a:r>
              <a:rPr lang="en-US" i="1" dirty="0" smtClean="0">
                <a:solidFill>
                  <a:schemeClr val="accent1"/>
                </a:solidFill>
              </a:rPr>
              <a:t>()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l</a:t>
            </a:r>
            <a:r>
              <a:rPr lang="en-US" b="1" dirty="0" err="1" smtClean="0">
                <a:solidFill>
                  <a:schemeClr val="accent1"/>
                </a:solidFill>
              </a:rPr>
              <a:t>apply</a:t>
            </a:r>
            <a:r>
              <a:rPr lang="en-US" b="1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does the following steps: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loops over a list, iterating over each element in that list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applies a </a:t>
            </a:r>
            <a:r>
              <a:rPr lang="en-US" i="1" dirty="0"/>
              <a:t>function </a:t>
            </a:r>
            <a:r>
              <a:rPr lang="en-US" dirty="0"/>
              <a:t>to each element of the list (a function that you specify)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returns a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674" y="4714405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x &lt;- list(a = </a:t>
            </a:r>
            <a:r>
              <a:rPr lang="en-US" dirty="0" smtClean="0"/>
              <a:t>1:5)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lapply</a:t>
            </a:r>
            <a:r>
              <a:rPr lang="en-US" dirty="0"/>
              <a:t>(x, mean)</a:t>
            </a:r>
          </a:p>
          <a:p>
            <a:r>
              <a:rPr lang="en-US" dirty="0"/>
              <a:t>$a</a:t>
            </a:r>
          </a:p>
          <a:p>
            <a:r>
              <a:rPr lang="en-US" dirty="0"/>
              <a:t>[1]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46973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all elements whose absolute value is &lt; 1.</a:t>
            </a:r>
          </a:p>
          <a:p>
            <a:endParaRPr lang="en-US" b="1" dirty="0" smtClean="0"/>
          </a:p>
          <a:p>
            <a:r>
              <a:rPr lang="en-US" dirty="0" err="1" smtClean="0"/>
              <a:t>lst</a:t>
            </a:r>
            <a:r>
              <a:rPr lang="en-US" dirty="0" smtClean="0"/>
              <a:t>[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lst,abs</a:t>
            </a:r>
            <a:r>
              <a:rPr lang="en-US" dirty="0"/>
              <a:t>) &lt; 1] &lt;-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71567" y="4722771"/>
            <a:ext cx="3094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&gt;x</a:t>
            </a:r>
            <a:r>
              <a:rPr lang="en-US" dirty="0"/>
              <a:t>&lt;- list(a = 1:5, b = </a:t>
            </a:r>
            <a:r>
              <a:rPr lang="en-US" dirty="0" err="1"/>
              <a:t>rnorm</a:t>
            </a:r>
            <a:r>
              <a:rPr lang="en-US" dirty="0"/>
              <a:t>(10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 err="1">
                <a:solidFill>
                  <a:schemeClr val="accent1"/>
                </a:solidFill>
              </a:rPr>
              <a:t>l</a:t>
            </a:r>
            <a:r>
              <a:rPr lang="en-US" b="1" i="1" dirty="0" err="1" smtClean="0">
                <a:solidFill>
                  <a:schemeClr val="accent1"/>
                </a:solidFill>
              </a:rPr>
              <a:t>apply</a:t>
            </a:r>
            <a:r>
              <a:rPr lang="en-US" i="1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- anonymous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153" y="2356795"/>
            <a:ext cx="7327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&gt;x </a:t>
            </a:r>
            <a:r>
              <a:rPr lang="fr-FR" dirty="0"/>
              <a:t>&lt;- </a:t>
            </a:r>
            <a:r>
              <a:rPr lang="fr-FR" dirty="0" err="1"/>
              <a:t>list</a:t>
            </a:r>
            <a:r>
              <a:rPr lang="fr-FR" dirty="0"/>
              <a:t>(a = matrix(1:4, 2, 2), b = matrix(1:6, 3, 2</a:t>
            </a:r>
            <a:r>
              <a:rPr lang="fr-FR" dirty="0" smtClean="0"/>
              <a:t>))</a:t>
            </a:r>
          </a:p>
          <a:p>
            <a:r>
              <a:rPr lang="fr-FR" dirty="0" smtClean="0"/>
              <a:t>&gt;#</a:t>
            </a:r>
            <a:r>
              <a:rPr lang="en-US" dirty="0"/>
              <a:t> </a:t>
            </a:r>
            <a:r>
              <a:rPr lang="en-US" dirty="0" smtClean="0"/>
              <a:t>apply anonymous function </a:t>
            </a:r>
            <a:r>
              <a:rPr lang="en-US" dirty="0"/>
              <a:t>for extracting the first column of each matrix</a:t>
            </a:r>
            <a:endParaRPr lang="fr-FR" dirty="0" smtClean="0"/>
          </a:p>
          <a:p>
            <a:r>
              <a:rPr lang="en-US" dirty="0" smtClean="0"/>
              <a:t>&gt;</a:t>
            </a:r>
            <a:r>
              <a:rPr lang="en-US" dirty="0" err="1" smtClean="0"/>
              <a:t>lapply</a:t>
            </a:r>
            <a:r>
              <a:rPr lang="en-US" dirty="0" smtClean="0"/>
              <a:t>(x</a:t>
            </a:r>
            <a:r>
              <a:rPr lang="en-US" dirty="0"/>
              <a:t>, </a:t>
            </a:r>
            <a:r>
              <a:rPr lang="en-US" b="1" dirty="0"/>
              <a:t>function</a:t>
            </a:r>
            <a:r>
              <a:rPr lang="en-US" dirty="0"/>
              <a:t>(</a:t>
            </a:r>
            <a:r>
              <a:rPr lang="en-US" dirty="0" err="1"/>
              <a:t>elt</a:t>
            </a:r>
            <a:r>
              <a:rPr lang="en-US" dirty="0"/>
              <a:t>) { </a:t>
            </a:r>
            <a:r>
              <a:rPr lang="en-US" dirty="0" err="1"/>
              <a:t>elt</a:t>
            </a:r>
            <a:r>
              <a:rPr lang="en-US" dirty="0"/>
              <a:t>[,1] })</a:t>
            </a:r>
          </a:p>
        </p:txBody>
      </p:sp>
    </p:spTree>
    <p:extLst>
      <p:ext uri="{BB962C8B-B14F-4D97-AF65-F5344CB8AC3E}">
        <p14:creationId xmlns:p14="http://schemas.microsoft.com/office/powerpoint/2010/main" val="29253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sapply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>
                <a:solidFill>
                  <a:schemeClr val="accent1"/>
                </a:solidFill>
              </a:rPr>
              <a:t>sapply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 function behaves similarly to </a:t>
            </a:r>
            <a:r>
              <a:rPr lang="en-US" dirty="0" err="1">
                <a:solidFill>
                  <a:schemeClr val="accent1"/>
                </a:solidFill>
              </a:rPr>
              <a:t>lapply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only real difference is in the return value.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sapply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 will try to simplify the result of </a:t>
            </a:r>
            <a:r>
              <a:rPr lang="en-US" dirty="0" err="1">
                <a:solidFill>
                  <a:schemeClr val="accent1"/>
                </a:solidFill>
              </a:rPr>
              <a:t>lapply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 if </a:t>
            </a:r>
            <a:r>
              <a:rPr lang="en-US" dirty="0" smtClean="0"/>
              <a:t>possible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sapply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 calls </a:t>
            </a:r>
            <a:r>
              <a:rPr lang="en-US" dirty="0" err="1">
                <a:solidFill>
                  <a:schemeClr val="accent1"/>
                </a:solidFill>
              </a:rPr>
              <a:t>lapply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 on </a:t>
            </a:r>
            <a:r>
              <a:rPr lang="en-US" dirty="0"/>
              <a:t>its input and then applies the following </a:t>
            </a:r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result is a list where every element is length 1, then a vector is </a:t>
            </a:r>
            <a:r>
              <a:rPr lang="en-US" dirty="0" smtClean="0"/>
              <a:t>returned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result is a list where every element is a vector of the same length (&gt; 1), a matrix </a:t>
            </a:r>
            <a:r>
              <a:rPr lang="en-US" dirty="0" smtClean="0"/>
              <a:t>is returned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it can’t figure things out, a list is returned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Remove NULL Elements from a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947" y="1600200"/>
            <a:ext cx="4830896" cy="49438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Complex process:</a:t>
            </a:r>
          </a:p>
          <a:p>
            <a:pPr lvl="1"/>
            <a:r>
              <a:rPr lang="en-US" dirty="0" smtClean="0"/>
              <a:t>R </a:t>
            </a:r>
            <a:r>
              <a:rPr lang="en-US" dirty="0"/>
              <a:t>calls </a:t>
            </a:r>
            <a:r>
              <a:rPr lang="en-US" i="1" dirty="0" err="1">
                <a:solidFill>
                  <a:srgbClr val="0070C0"/>
                </a:solidFill>
              </a:rPr>
              <a:t>sapply</a:t>
            </a:r>
            <a:r>
              <a:rPr lang="en-US" dirty="0"/>
              <a:t> to apply the </a:t>
            </a:r>
            <a:r>
              <a:rPr lang="en-US" dirty="0" err="1"/>
              <a:t>is.null</a:t>
            </a:r>
            <a:r>
              <a:rPr lang="en-US" dirty="0"/>
              <a:t> function to every element of the </a:t>
            </a:r>
            <a:r>
              <a:rPr lang="en-US" dirty="0" smtClean="0"/>
              <a:t>list</a:t>
            </a:r>
            <a:endParaRPr lang="en-US" dirty="0"/>
          </a:p>
          <a:p>
            <a:pPr lvl="1"/>
            <a:r>
              <a:rPr lang="en-US" i="1" dirty="0" err="1" smtClean="0">
                <a:solidFill>
                  <a:srgbClr val="0070C0"/>
                </a:solidFill>
              </a:rPr>
              <a:t>sapply</a:t>
            </a:r>
            <a:r>
              <a:rPr lang="en-US" dirty="0" smtClean="0"/>
              <a:t> </a:t>
            </a:r>
            <a:r>
              <a:rPr lang="en-US" dirty="0"/>
              <a:t>returns a vector of logical values that are TRUE wherever the </a:t>
            </a:r>
            <a:r>
              <a:rPr lang="en-US" dirty="0" smtClean="0"/>
              <a:t>corresponding list </a:t>
            </a:r>
            <a:r>
              <a:rPr lang="en-US" dirty="0"/>
              <a:t>element is </a:t>
            </a:r>
            <a:r>
              <a:rPr lang="en-US" dirty="0" smtClean="0"/>
              <a:t>NULL</a:t>
            </a:r>
            <a:endParaRPr lang="en-US" dirty="0"/>
          </a:p>
          <a:p>
            <a:pPr lvl="1"/>
            <a:r>
              <a:rPr lang="en-US" dirty="0" smtClean="0"/>
              <a:t>R </a:t>
            </a:r>
            <a:r>
              <a:rPr lang="en-US" dirty="0"/>
              <a:t>selects values from the list according to that </a:t>
            </a:r>
            <a:r>
              <a:rPr lang="en-US" dirty="0" smtClean="0"/>
              <a:t>vector</a:t>
            </a:r>
            <a:endParaRPr lang="en-US" dirty="0"/>
          </a:p>
          <a:p>
            <a:pPr lvl="1"/>
            <a:r>
              <a:rPr lang="en-US" dirty="0" smtClean="0"/>
              <a:t>R </a:t>
            </a:r>
            <a:r>
              <a:rPr lang="en-US" dirty="0"/>
              <a:t>assigns NULL to the selected items, removing them from the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1215" y="2992848"/>
            <a:ext cx="3305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r>
              <a:rPr lang="en-US" b="1" dirty="0" err="1" smtClean="0"/>
              <a:t>lst</a:t>
            </a:r>
            <a:r>
              <a:rPr lang="en-US" b="1" dirty="0" smtClean="0"/>
              <a:t> </a:t>
            </a:r>
            <a:r>
              <a:rPr lang="en-US" b="1" dirty="0"/>
              <a:t>&lt;- list("Moe", NULL, "Curly</a:t>
            </a:r>
            <a:r>
              <a:rPr lang="en-US" b="1" dirty="0" smtClean="0"/>
              <a:t>")</a:t>
            </a:r>
          </a:p>
          <a:p>
            <a:r>
              <a:rPr lang="en-US" dirty="0"/>
              <a:t>&gt;</a:t>
            </a:r>
            <a:r>
              <a:rPr lang="en-US" b="1" dirty="0" err="1" smtClean="0"/>
              <a:t>lst</a:t>
            </a:r>
            <a:r>
              <a:rPr lang="en-US" b="1" dirty="0" smtClean="0"/>
              <a:t>[</a:t>
            </a:r>
            <a:r>
              <a:rPr lang="en-US" b="1" dirty="0" err="1" smtClean="0"/>
              <a:t>sapply</a:t>
            </a:r>
            <a:r>
              <a:rPr lang="en-US" b="1" dirty="0" smtClean="0"/>
              <a:t>(</a:t>
            </a:r>
            <a:r>
              <a:rPr lang="en-US" b="1" dirty="0" err="1" smtClean="0"/>
              <a:t>lst</a:t>
            </a:r>
            <a:r>
              <a:rPr lang="en-US" b="1" dirty="0"/>
              <a:t>, </a:t>
            </a:r>
            <a:r>
              <a:rPr lang="en-US" b="1" dirty="0" err="1"/>
              <a:t>is.null</a:t>
            </a:r>
            <a:r>
              <a:rPr lang="en-US" b="1" dirty="0"/>
              <a:t>)] &lt;-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385"/>
            <a:ext cx="8565614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Remove All Negative Values from a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a logical vector based on the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vector to select list </a:t>
            </a:r>
            <a:r>
              <a:rPr lang="en-US" dirty="0" smtClean="0"/>
              <a:t>elements and assign </a:t>
            </a:r>
            <a:r>
              <a:rPr lang="en-US" dirty="0"/>
              <a:t>NULL to those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2352" y="4527933"/>
            <a:ext cx="3340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  <a:r>
              <a:rPr lang="en-US" sz="2800" b="1" dirty="0" err="1"/>
              <a:t>lst</a:t>
            </a:r>
            <a:r>
              <a:rPr lang="en-US" sz="2800" b="1" dirty="0"/>
              <a:t> &lt;- </a:t>
            </a:r>
            <a:r>
              <a:rPr lang="en-US" sz="2800" b="1" dirty="0" smtClean="0"/>
              <a:t>list(-1,3,2,-3,5)</a:t>
            </a:r>
            <a:endParaRPr lang="en-US" sz="2800" dirty="0" smtClean="0"/>
          </a:p>
          <a:p>
            <a:r>
              <a:rPr lang="en-US" sz="2800" dirty="0" smtClean="0"/>
              <a:t>&gt; </a:t>
            </a:r>
            <a:r>
              <a:rPr lang="en-US" sz="2800" b="1" dirty="0" err="1"/>
              <a:t>lst</a:t>
            </a:r>
            <a:r>
              <a:rPr lang="en-US" sz="2800" b="1" dirty="0"/>
              <a:t>[</a:t>
            </a:r>
            <a:r>
              <a:rPr lang="en-US" sz="2800" b="1" dirty="0" err="1"/>
              <a:t>lst</a:t>
            </a:r>
            <a:r>
              <a:rPr lang="en-US" sz="2800" b="1" dirty="0"/>
              <a:t> &lt; 0] &lt;- </a:t>
            </a:r>
            <a:r>
              <a:rPr lang="en-US" sz="2800" b="1" dirty="0" smtClean="0"/>
              <a:t>NULL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02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9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Remove Elements From A List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can hold complex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Suppose </a:t>
            </a:r>
            <a:r>
              <a:rPr lang="en-US" dirty="0"/>
              <a:t>that </a:t>
            </a:r>
            <a:r>
              <a:rPr lang="en-US" i="1" dirty="0"/>
              <a:t>mods</a:t>
            </a:r>
            <a:r>
              <a:rPr lang="en-US" dirty="0"/>
              <a:t> is a </a:t>
            </a:r>
            <a:r>
              <a:rPr lang="en-US" dirty="0" smtClean="0"/>
              <a:t>list of </a:t>
            </a:r>
            <a:r>
              <a:rPr lang="en-US" dirty="0"/>
              <a:t>linear models created by the </a:t>
            </a:r>
            <a:r>
              <a:rPr lang="en-US" i="1" dirty="0"/>
              <a:t>lm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remove </a:t>
            </a:r>
            <a:r>
              <a:rPr lang="en-US" dirty="0"/>
              <a:t>any </a:t>
            </a:r>
            <a:r>
              <a:rPr lang="en-US" dirty="0" smtClean="0"/>
              <a:t>model whose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value is less than 0.30: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3616" y="4402667"/>
            <a:ext cx="715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b="1" dirty="0"/>
              <a:t>mods[</a:t>
            </a:r>
            <a:r>
              <a:rPr lang="en-US" b="1" dirty="0" err="1"/>
              <a:t>sapply</a:t>
            </a:r>
            <a:r>
              <a:rPr lang="en-US" b="1" dirty="0"/>
              <a:t>(mods, function(m) summary(m)$</a:t>
            </a:r>
            <a:r>
              <a:rPr lang="en-US" b="1" dirty="0" err="1"/>
              <a:t>r.squared</a:t>
            </a:r>
            <a:r>
              <a:rPr lang="en-US" b="1" dirty="0"/>
              <a:t> &lt; 0.3)] &lt;- NULL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3720" y="5122843"/>
            <a:ext cx="8153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R calls </a:t>
            </a:r>
            <a:r>
              <a:rPr lang="en-US" dirty="0" err="1"/>
              <a:t>sapply</a:t>
            </a:r>
            <a:r>
              <a:rPr lang="en-US" dirty="0"/>
              <a:t> to apply the </a:t>
            </a:r>
            <a:r>
              <a:rPr lang="en-US" dirty="0" err="1"/>
              <a:t>is.null</a:t>
            </a:r>
            <a:r>
              <a:rPr lang="en-US" dirty="0"/>
              <a:t> function to every element of the list.</a:t>
            </a:r>
          </a:p>
          <a:p>
            <a:r>
              <a:rPr lang="en-US" dirty="0"/>
              <a:t>2. </a:t>
            </a:r>
            <a:r>
              <a:rPr lang="en-US" dirty="0" err="1"/>
              <a:t>sapply</a:t>
            </a:r>
            <a:r>
              <a:rPr lang="en-US" dirty="0"/>
              <a:t> returns a vector of logical values that are TRUE wherever the corresponding</a:t>
            </a:r>
          </a:p>
          <a:p>
            <a:r>
              <a:rPr lang="en-US" dirty="0"/>
              <a:t>list element is NULL.</a:t>
            </a:r>
          </a:p>
          <a:p>
            <a:r>
              <a:rPr lang="en-US" dirty="0"/>
              <a:t>3. R selects values from the list according to that vector.</a:t>
            </a:r>
          </a:p>
          <a:p>
            <a:r>
              <a:rPr lang="en-US" dirty="0"/>
              <a:t>4. R assigns NULL to the selected items, removing them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25970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split-</a:t>
            </a:r>
            <a:r>
              <a:rPr lang="en-US" b="1" i="1" dirty="0" err="1" smtClean="0">
                <a:solidFill>
                  <a:schemeClr val="accent1"/>
                </a:solidFill>
              </a:rPr>
              <a:t>sapply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19" y="1600200"/>
            <a:ext cx="884654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i="1" dirty="0" smtClean="0">
                <a:solidFill>
                  <a:schemeClr val="accent1"/>
                </a:solidFill>
              </a:rPr>
              <a:t>split</a:t>
            </a:r>
            <a:r>
              <a:rPr lang="en-US" dirty="0" smtClean="0"/>
              <a:t> </a:t>
            </a:r>
            <a:r>
              <a:rPr lang="en-US" dirty="0"/>
              <a:t>function takes a vector or other objects and splits it into groups determined by a </a:t>
            </a:r>
            <a:r>
              <a:rPr lang="en-US" dirty="0" smtClean="0"/>
              <a:t>factor or </a:t>
            </a:r>
            <a:r>
              <a:rPr lang="en-US" dirty="0"/>
              <a:t>list of </a:t>
            </a:r>
            <a:r>
              <a:rPr lang="en-US" dirty="0" smtClean="0"/>
              <a:t>factors</a:t>
            </a:r>
          </a:p>
          <a:p>
            <a:pPr marL="0" indent="0">
              <a:buNone/>
            </a:pPr>
            <a:r>
              <a:rPr lang="en-US" dirty="0" smtClean="0"/>
              <a:t>&gt;x </a:t>
            </a:r>
            <a:r>
              <a:rPr lang="en-US" dirty="0"/>
              <a:t>&lt;- read.csv("</a:t>
            </a:r>
            <a:r>
              <a:rPr lang="en-US" dirty="0" err="1"/>
              <a:t>genderData.csv",header</a:t>
            </a:r>
            <a:r>
              <a:rPr lang="en-US" dirty="0"/>
              <a:t>=</a:t>
            </a:r>
            <a:r>
              <a:rPr lang="en-US" dirty="0" err="1"/>
              <a:t>T,sep</a:t>
            </a:r>
            <a:r>
              <a:rPr lang="en-US" dirty="0" smtClean="0"/>
              <a:t>=",")</a:t>
            </a:r>
          </a:p>
          <a:p>
            <a:pPr marL="0" indent="0">
              <a:buNone/>
            </a:pPr>
            <a:r>
              <a:rPr lang="en-US" dirty="0" smtClean="0"/>
              <a:t>&gt;g </a:t>
            </a:r>
            <a:r>
              <a:rPr lang="en-US" dirty="0"/>
              <a:t>&lt;- split(</a:t>
            </a:r>
            <a:r>
              <a:rPr lang="en-US" dirty="0" err="1"/>
              <a:t>x$Expression</a:t>
            </a:r>
            <a:r>
              <a:rPr lang="en-US" dirty="0"/>
              <a:t>, </a:t>
            </a:r>
            <a:r>
              <a:rPr lang="en-US" dirty="0" err="1"/>
              <a:t>x$Gender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sapply</a:t>
            </a:r>
            <a:r>
              <a:rPr lang="en-US" dirty="0" smtClean="0"/>
              <a:t>(</a:t>
            </a:r>
            <a:r>
              <a:rPr lang="en-US" dirty="0" err="1" smtClean="0"/>
              <a:t>g,length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sapply</a:t>
            </a:r>
            <a:r>
              <a:rPr lang="en-US" dirty="0" smtClean="0"/>
              <a:t>(</a:t>
            </a:r>
            <a:r>
              <a:rPr lang="en-US" dirty="0" err="1" smtClean="0"/>
              <a:t>g,mean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&gt;# you may combine the groups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unsplit</a:t>
            </a:r>
            <a:r>
              <a:rPr lang="en-US" dirty="0" smtClean="0"/>
              <a:t>(</a:t>
            </a:r>
            <a:r>
              <a:rPr lang="en-US" dirty="0" err="1" smtClean="0"/>
              <a:t>g,x$Gender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i="1" dirty="0" smtClean="0">
                <a:solidFill>
                  <a:schemeClr val="accent1"/>
                </a:solidFill>
              </a:rPr>
              <a:t>pply()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apply a function to every row, calculating the </a:t>
            </a:r>
            <a:r>
              <a:rPr lang="en-US" dirty="0" smtClean="0"/>
              <a:t>function result </a:t>
            </a:r>
            <a:r>
              <a:rPr lang="en-US" dirty="0"/>
              <a:t>for each </a:t>
            </a:r>
            <a:r>
              <a:rPr lang="en-US" dirty="0" smtClean="0"/>
              <a:t>row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function being called </a:t>
            </a:r>
            <a:r>
              <a:rPr lang="en-US" dirty="0" smtClean="0"/>
              <a:t>should </a:t>
            </a:r>
            <a:r>
              <a:rPr lang="en-US" dirty="0"/>
              <a:t>expect one argument, </a:t>
            </a:r>
            <a:r>
              <a:rPr lang="en-US" dirty="0" smtClean="0"/>
              <a:t>a vector</a:t>
            </a:r>
            <a:r>
              <a:rPr lang="en-US" dirty="0"/>
              <a:t>, which will be one row from the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The </a:t>
            </a:r>
            <a:r>
              <a:rPr lang="en-US" dirty="0"/>
              <a:t>function can return a scalar or </a:t>
            </a:r>
            <a:r>
              <a:rPr lang="en-US" dirty="0" smtClean="0"/>
              <a:t>a vector</a:t>
            </a:r>
            <a:r>
              <a:rPr lang="en-US" dirty="0"/>
              <a:t>. In the vector case, </a:t>
            </a:r>
            <a:r>
              <a:rPr lang="en-US" i="1" dirty="0">
                <a:solidFill>
                  <a:srgbClr val="0070C0"/>
                </a:solidFill>
              </a:rPr>
              <a:t>apply</a:t>
            </a:r>
            <a:r>
              <a:rPr lang="en-US" dirty="0"/>
              <a:t> assembles the results into a matrix.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0070C0"/>
                </a:solidFill>
              </a:rPr>
              <a:t>range()</a:t>
            </a:r>
            <a:r>
              <a:rPr lang="en-US" dirty="0" smtClean="0"/>
              <a:t> function returns </a:t>
            </a:r>
            <a:r>
              <a:rPr lang="en-US" dirty="0"/>
              <a:t>a vector of two elements, the minimum and the maximum, so applying it </a:t>
            </a:r>
            <a:r>
              <a:rPr lang="en-US" dirty="0" smtClean="0"/>
              <a:t>to long </a:t>
            </a:r>
            <a:r>
              <a:rPr lang="en-US" dirty="0"/>
              <a:t>produces a </a:t>
            </a:r>
            <a:r>
              <a:rPr lang="en-US" dirty="0" smtClean="0"/>
              <a:t>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43459" y="2250195"/>
            <a:ext cx="22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 smtClean="0"/>
              <a:t>apply(mat, </a:t>
            </a:r>
            <a:r>
              <a:rPr lang="en-US" b="1" dirty="0"/>
              <a:t>1, mean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4150" y="5756831"/>
            <a:ext cx="23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/>
              <a:t>apply(long, 1, range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71185" y="5198093"/>
            <a:ext cx="2872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For column processing use a value of “2” for the second argument</a:t>
            </a:r>
          </a:p>
        </p:txBody>
      </p:sp>
    </p:spTree>
    <p:extLst>
      <p:ext uri="{BB962C8B-B14F-4D97-AF65-F5344CB8AC3E}">
        <p14:creationId xmlns:p14="http://schemas.microsoft.com/office/powerpoint/2010/main" val="37699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tapply</a:t>
            </a:r>
            <a:r>
              <a:rPr lang="en-US" b="1" i="1" dirty="0" smtClean="0">
                <a:solidFill>
                  <a:schemeClr val="accent1"/>
                </a:solidFill>
              </a:rPr>
              <a:t>()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47545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grouping factor (of the same length as your vector) that identifies the </a:t>
            </a:r>
            <a:r>
              <a:rPr lang="en-US" dirty="0" smtClean="0"/>
              <a:t>group of </a:t>
            </a:r>
            <a:r>
              <a:rPr lang="en-US" dirty="0"/>
              <a:t>each corresponding datum. Then use the </a:t>
            </a:r>
            <a:r>
              <a:rPr lang="en-US" i="1" dirty="0" err="1">
                <a:solidFill>
                  <a:srgbClr val="0070C0"/>
                </a:solidFill>
              </a:rPr>
              <a:t>tapply</a:t>
            </a:r>
            <a:r>
              <a:rPr lang="en-US" dirty="0"/>
              <a:t> </a:t>
            </a:r>
            <a:r>
              <a:rPr lang="en-US" dirty="0" smtClean="0"/>
              <a:t>function to apply </a:t>
            </a:r>
            <a:r>
              <a:rPr lang="en-US" dirty="0"/>
              <a:t>a </a:t>
            </a:r>
            <a:r>
              <a:rPr lang="en-US" dirty="0" smtClean="0"/>
              <a:t>function to </a:t>
            </a:r>
            <a:r>
              <a:rPr lang="en-US" dirty="0"/>
              <a:t>each group of data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i="1" dirty="0" smtClean="0"/>
              <a:t>x </a:t>
            </a:r>
            <a:r>
              <a:rPr lang="en-US" dirty="0"/>
              <a:t>is a vector, </a:t>
            </a:r>
            <a:r>
              <a:rPr lang="en-US" i="1" dirty="0"/>
              <a:t>f </a:t>
            </a:r>
            <a:r>
              <a:rPr lang="en-US" dirty="0"/>
              <a:t>is a grouping factor, and </a:t>
            </a:r>
            <a:r>
              <a:rPr lang="en-US" i="1" dirty="0"/>
              <a:t>fun </a:t>
            </a:r>
            <a:r>
              <a:rPr lang="en-US" dirty="0"/>
              <a:t>is a </a:t>
            </a:r>
            <a:r>
              <a:rPr lang="en-US" dirty="0" smtClean="0"/>
              <a:t>function expecting one </a:t>
            </a:r>
            <a:r>
              <a:rPr lang="en-US" dirty="0"/>
              <a:t>argument, which is a vector of elements taken from </a:t>
            </a:r>
            <a:r>
              <a:rPr lang="en-US" i="1" dirty="0"/>
              <a:t>x </a:t>
            </a:r>
            <a:r>
              <a:rPr lang="en-US" dirty="0"/>
              <a:t>according to </a:t>
            </a:r>
            <a:r>
              <a:rPr lang="en-US" dirty="0" smtClean="0"/>
              <a:t>their group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444684" y="3765275"/>
            <a:ext cx="182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b="1" dirty="0" err="1"/>
              <a:t>tapply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, </a:t>
            </a:r>
            <a:r>
              <a:rPr lang="en-US" b="1" i="1" dirty="0"/>
              <a:t>f</a:t>
            </a:r>
            <a:r>
              <a:rPr lang="en-US" b="1" dirty="0"/>
              <a:t>, </a:t>
            </a:r>
            <a:r>
              <a:rPr lang="en-US" b="1" i="1" dirty="0"/>
              <a:t>fun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60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if and else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dirty="0" smtClean="0"/>
              <a:t>Execute a group of operations if condition is true</a:t>
            </a:r>
          </a:p>
          <a:p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" y="2932797"/>
            <a:ext cx="5529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if</a:t>
            </a:r>
            <a:r>
              <a:rPr lang="en-US" sz="2800" dirty="0"/>
              <a:t>(&lt;condition&gt;) {</a:t>
            </a:r>
          </a:p>
          <a:p>
            <a:r>
              <a:rPr lang="en-US" sz="2800" i="1" dirty="0"/>
              <a:t>## do something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else </a:t>
            </a:r>
            <a:r>
              <a:rPr lang="en-US" sz="2800" dirty="0"/>
              <a:t>{</a:t>
            </a:r>
          </a:p>
          <a:p>
            <a:r>
              <a:rPr lang="en-US" sz="2800" i="1" dirty="0"/>
              <a:t>## do something else</a:t>
            </a:r>
          </a:p>
          <a:p>
            <a:r>
              <a:rPr lang="en-US" sz="2800" dirty="0"/>
              <a:t>}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4958977" y="2286466"/>
            <a:ext cx="38765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if</a:t>
            </a:r>
            <a:r>
              <a:rPr lang="en-US" sz="2800" dirty="0"/>
              <a:t>(&lt;condition1&gt;) {</a:t>
            </a:r>
          </a:p>
          <a:p>
            <a:r>
              <a:rPr lang="en-US" sz="2800" i="1" dirty="0"/>
              <a:t>## do something</a:t>
            </a:r>
          </a:p>
          <a:p>
            <a:r>
              <a:rPr lang="en-US" sz="2800" dirty="0"/>
              <a:t>} </a:t>
            </a:r>
            <a:r>
              <a:rPr lang="en-US" sz="2800" b="1" dirty="0"/>
              <a:t>else if</a:t>
            </a:r>
            <a:r>
              <a:rPr lang="en-US" sz="2800" dirty="0"/>
              <a:t>(&lt;condition2&gt;) {</a:t>
            </a:r>
          </a:p>
          <a:p>
            <a:r>
              <a:rPr lang="en-US" sz="2800" i="1" dirty="0"/>
              <a:t>## do something different</a:t>
            </a:r>
          </a:p>
          <a:p>
            <a:r>
              <a:rPr lang="en-US" sz="2800" dirty="0"/>
              <a:t>} </a:t>
            </a:r>
            <a:r>
              <a:rPr lang="en-US" sz="2800" b="1" dirty="0"/>
              <a:t>else </a:t>
            </a:r>
            <a:r>
              <a:rPr lang="en-US" sz="2800" dirty="0"/>
              <a:t>{</a:t>
            </a:r>
          </a:p>
          <a:p>
            <a:r>
              <a:rPr lang="en-US" sz="2800" i="1" dirty="0"/>
              <a:t>## do something different</a:t>
            </a:r>
          </a:p>
          <a:p>
            <a:r>
              <a:rPr lang="en-US" sz="2800" dirty="0"/>
              <a:t>}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691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tapply</a:t>
            </a:r>
            <a:r>
              <a:rPr lang="en-US" b="1" i="1" dirty="0" smtClean="0">
                <a:solidFill>
                  <a:schemeClr val="accent1"/>
                </a:solidFill>
              </a:rPr>
              <a:t>()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475456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/>
              <a:t>combination of </a:t>
            </a:r>
            <a:r>
              <a:rPr lang="en-US" i="1" dirty="0">
                <a:solidFill>
                  <a:schemeClr val="accent1"/>
                </a:solidFill>
              </a:rPr>
              <a:t>split()</a:t>
            </a:r>
            <a:r>
              <a:rPr lang="en-US" dirty="0"/>
              <a:t> and </a:t>
            </a:r>
            <a:r>
              <a:rPr lang="en-US" i="1" dirty="0" err="1">
                <a:solidFill>
                  <a:schemeClr val="accent1"/>
                </a:solidFill>
              </a:rPr>
              <a:t>sapply</a:t>
            </a:r>
            <a:r>
              <a:rPr lang="en-US" i="1" dirty="0">
                <a:solidFill>
                  <a:schemeClr val="accent1"/>
                </a:solidFill>
              </a:rPr>
              <a:t>()</a:t>
            </a:r>
            <a:r>
              <a:rPr lang="en-US" dirty="0"/>
              <a:t> for vectors only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87065" y="2994094"/>
            <a:ext cx="45425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r>
              <a:rPr lang="en-US" i="1" dirty="0" smtClean="0"/>
              <a:t># </a:t>
            </a:r>
            <a:r>
              <a:rPr lang="en-US" i="1" dirty="0"/>
              <a:t>Simulate some data</a:t>
            </a:r>
          </a:p>
          <a:p>
            <a:r>
              <a:rPr lang="en-US" dirty="0" smtClean="0"/>
              <a:t>&gt;x </a:t>
            </a:r>
            <a:r>
              <a:rPr lang="en-US" dirty="0"/>
              <a:t>&lt;- c(</a:t>
            </a:r>
            <a:r>
              <a:rPr lang="en-US" dirty="0" err="1"/>
              <a:t>rnorm</a:t>
            </a:r>
            <a:r>
              <a:rPr lang="en-US" dirty="0"/>
              <a:t>(10), </a:t>
            </a:r>
            <a:r>
              <a:rPr lang="en-US" dirty="0" err="1"/>
              <a:t>runif</a:t>
            </a:r>
            <a:r>
              <a:rPr lang="en-US" dirty="0"/>
              <a:t>(10), </a:t>
            </a:r>
            <a:r>
              <a:rPr lang="en-US" dirty="0" err="1"/>
              <a:t>rnorm</a:t>
            </a:r>
            <a:r>
              <a:rPr lang="en-US" dirty="0"/>
              <a:t>(10, 1))</a:t>
            </a:r>
          </a:p>
          <a:p>
            <a:r>
              <a:rPr lang="en-US" dirty="0" smtClean="0"/>
              <a:t>&gt;</a:t>
            </a:r>
            <a:r>
              <a:rPr lang="en-US" i="1" dirty="0" smtClean="0"/>
              <a:t># </a:t>
            </a:r>
            <a:r>
              <a:rPr lang="en-US" i="1" dirty="0"/>
              <a:t>Define some groups with a factor variable</a:t>
            </a:r>
          </a:p>
          <a:p>
            <a:r>
              <a:rPr lang="en-US" dirty="0"/>
              <a:t>&gt; f &lt;- </a:t>
            </a:r>
            <a:r>
              <a:rPr lang="en-US" dirty="0" err="1"/>
              <a:t>gl</a:t>
            </a:r>
            <a:r>
              <a:rPr lang="en-US" dirty="0"/>
              <a:t>(3, 10)</a:t>
            </a:r>
          </a:p>
          <a:p>
            <a:r>
              <a:rPr lang="en-US" dirty="0" smtClean="0"/>
              <a:t>&gt;f</a:t>
            </a:r>
          </a:p>
          <a:p>
            <a:r>
              <a:rPr lang="en-US" dirty="0" smtClean="0"/>
              <a:t>&gt;</a:t>
            </a:r>
            <a:r>
              <a:rPr lang="en-US" dirty="0" err="1" smtClean="0"/>
              <a:t>tapply</a:t>
            </a:r>
            <a:r>
              <a:rPr lang="en-US" dirty="0" smtClean="0"/>
              <a:t>(x</a:t>
            </a:r>
            <a:r>
              <a:rPr lang="en-US" dirty="0"/>
              <a:t>, f, mean)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31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mapply</a:t>
            </a:r>
            <a:r>
              <a:rPr lang="en-US" b="1" i="1" dirty="0">
                <a:solidFill>
                  <a:schemeClr val="accent1"/>
                </a:solidFill>
              </a:rPr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243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Vectorize</a:t>
            </a:r>
            <a:r>
              <a:rPr lang="en-US" dirty="0" smtClean="0"/>
              <a:t> an existing function that works </a:t>
            </a:r>
            <a:r>
              <a:rPr lang="en-US" dirty="0"/>
              <a:t>on scalars</a:t>
            </a:r>
            <a:endParaRPr lang="en-US" dirty="0" smtClean="0"/>
          </a:p>
          <a:p>
            <a:pPr lvl="1"/>
            <a:r>
              <a:rPr lang="en-US" dirty="0" smtClean="0"/>
              <a:t>You have a function hat takes multiple arguments</a:t>
            </a:r>
          </a:p>
          <a:p>
            <a:pPr lvl="1"/>
            <a:r>
              <a:rPr lang="en-US" dirty="0" smtClean="0"/>
              <a:t>you want to apply the function element-wise to vectors and obtain a vector result</a:t>
            </a:r>
          </a:p>
          <a:p>
            <a:r>
              <a:rPr lang="en-US" dirty="0" smtClean="0"/>
              <a:t>the </a:t>
            </a:r>
            <a:r>
              <a:rPr lang="en-US" b="1" i="1" dirty="0" err="1">
                <a:solidFill>
                  <a:srgbClr val="0070C0"/>
                </a:solidFill>
              </a:rPr>
              <a:t>mapply</a:t>
            </a:r>
            <a:r>
              <a:rPr lang="en-US" dirty="0"/>
              <a:t> </a:t>
            </a:r>
            <a:r>
              <a:rPr lang="en-US" dirty="0" smtClean="0"/>
              <a:t>function will </a:t>
            </a:r>
            <a:r>
              <a:rPr lang="en-US" dirty="0"/>
              <a:t>apply the function f to your arguments element-wise: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There must be one vector for each argument expected by </a:t>
            </a:r>
            <a:r>
              <a:rPr lang="en-US" dirty="0" smtClean="0"/>
              <a:t>f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vector arguments </a:t>
            </a:r>
            <a:r>
              <a:rPr lang="en-US" dirty="0" smtClean="0"/>
              <a:t>are of </a:t>
            </a:r>
            <a:r>
              <a:rPr lang="en-US" dirty="0"/>
              <a:t>unequal length, the </a:t>
            </a:r>
            <a:r>
              <a:rPr lang="en-US" i="1" dirty="0"/>
              <a:t>Recycling Rule</a:t>
            </a:r>
            <a:r>
              <a:rPr lang="en-US" dirty="0"/>
              <a:t> is </a:t>
            </a:r>
            <a:r>
              <a:rPr lang="en-US" dirty="0" smtClean="0"/>
              <a:t>applied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i="1" dirty="0" err="1">
                <a:solidFill>
                  <a:schemeClr val="accent1"/>
                </a:solidFill>
              </a:rPr>
              <a:t>mapply</a:t>
            </a:r>
            <a:r>
              <a:rPr lang="en-US" dirty="0"/>
              <a:t> function also works with list arguments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5845" y="3890990"/>
            <a:ext cx="324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 err="1"/>
              <a:t>mapply</a:t>
            </a:r>
            <a:r>
              <a:rPr lang="en-US" b="1" dirty="0"/>
              <a:t>(f, </a:t>
            </a:r>
            <a:r>
              <a:rPr lang="en-US" b="1" i="1" dirty="0"/>
              <a:t>vec</a:t>
            </a:r>
            <a:r>
              <a:rPr lang="en-US" b="1" dirty="0"/>
              <a:t>1, </a:t>
            </a:r>
            <a:r>
              <a:rPr lang="en-US" b="1" i="1" dirty="0"/>
              <a:t>vec</a:t>
            </a:r>
            <a:r>
              <a:rPr lang="en-US" b="1" dirty="0"/>
              <a:t>2, ..., </a:t>
            </a:r>
            <a:r>
              <a:rPr lang="en-US" b="1" i="1" dirty="0" err="1"/>
              <a:t>vecN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4968" y="5860973"/>
            <a:ext cx="313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 err="1"/>
              <a:t>mapply</a:t>
            </a:r>
            <a:r>
              <a:rPr lang="en-US" b="1" dirty="0"/>
              <a:t>(f, </a:t>
            </a:r>
            <a:r>
              <a:rPr lang="en-US" b="1" i="1" dirty="0"/>
              <a:t>list</a:t>
            </a:r>
            <a:r>
              <a:rPr lang="en-US" b="1" dirty="0"/>
              <a:t>1, </a:t>
            </a:r>
            <a:r>
              <a:rPr lang="en-US" b="1" i="1" dirty="0"/>
              <a:t>list</a:t>
            </a:r>
            <a:r>
              <a:rPr lang="en-US" b="1" dirty="0"/>
              <a:t>2, ..., </a:t>
            </a:r>
            <a:r>
              <a:rPr lang="en-US" b="1" i="1" dirty="0" err="1"/>
              <a:t>listN</a:t>
            </a:r>
            <a:r>
              <a:rPr lang="en-US" b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function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happens if you tried applying the function to two vectors?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3042" y="2159306"/>
            <a:ext cx="2917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 err="1"/>
              <a:t>gcd</a:t>
            </a:r>
            <a:r>
              <a:rPr lang="en-US" b="1" dirty="0"/>
              <a:t> &lt;- function(</a:t>
            </a:r>
            <a:r>
              <a:rPr lang="en-US" b="1" dirty="0" err="1"/>
              <a:t>a,b</a:t>
            </a:r>
            <a:r>
              <a:rPr lang="en-US" b="1" dirty="0"/>
              <a:t>) {</a:t>
            </a:r>
          </a:p>
          <a:p>
            <a:r>
              <a:rPr lang="en-US" dirty="0"/>
              <a:t>+ </a:t>
            </a:r>
            <a:r>
              <a:rPr lang="en-US" b="1" dirty="0"/>
              <a:t>if (b == 0) return(a)</a:t>
            </a:r>
          </a:p>
          <a:p>
            <a:r>
              <a:rPr lang="en-US" dirty="0"/>
              <a:t>+ </a:t>
            </a:r>
            <a:r>
              <a:rPr lang="en-US" b="1" dirty="0"/>
              <a:t>else return(</a:t>
            </a:r>
            <a:r>
              <a:rPr lang="en-US" b="1" dirty="0" err="1"/>
              <a:t>gcd</a:t>
            </a:r>
            <a:r>
              <a:rPr lang="en-US" b="1" dirty="0"/>
              <a:t>(b, a %% b))</a:t>
            </a:r>
          </a:p>
          <a:p>
            <a:r>
              <a:rPr lang="en-US" dirty="0"/>
              <a:t>+ </a:t>
            </a:r>
            <a:r>
              <a:rPr lang="en-US" b="1" dirty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13042" y="4373567"/>
            <a:ext cx="235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 err="1"/>
              <a:t>gcd</a:t>
            </a:r>
            <a:r>
              <a:rPr lang="en-US" b="1" dirty="0"/>
              <a:t>(c(1,2,3), c(9,6,3))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is not </a:t>
            </a:r>
            <a:r>
              <a:rPr lang="en-US" dirty="0" err="1"/>
              <a:t>vectorized</a:t>
            </a:r>
            <a:r>
              <a:rPr lang="en-US" dirty="0"/>
              <a:t>, but we can use </a:t>
            </a:r>
            <a:r>
              <a:rPr lang="en-US" b="1" i="1" dirty="0" err="1">
                <a:solidFill>
                  <a:schemeClr val="accent1"/>
                </a:solidFill>
              </a:rPr>
              <a:t>mapply</a:t>
            </a:r>
            <a:r>
              <a:rPr lang="en-US" dirty="0"/>
              <a:t> to </a:t>
            </a:r>
            <a:r>
              <a:rPr lang="en-US" dirty="0" err="1"/>
              <a:t>vectorize</a:t>
            </a:r>
            <a:r>
              <a:rPr lang="en-US" dirty="0"/>
              <a:t>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6251" y="3244334"/>
            <a:ext cx="31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b="1" dirty="0" err="1"/>
              <a:t>mapply</a:t>
            </a:r>
            <a:r>
              <a:rPr lang="en-US" b="1" dirty="0"/>
              <a:t>(</a:t>
            </a:r>
            <a:r>
              <a:rPr lang="en-US" b="1" dirty="0" err="1"/>
              <a:t>gcd</a:t>
            </a:r>
            <a:r>
              <a:rPr lang="en-US" b="1" dirty="0"/>
              <a:t>, c(1,2,3), c(9,6,3))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029858"/>
            <a:ext cx="8229600" cy="4525963"/>
          </a:xfrm>
        </p:spPr>
        <p:txBody>
          <a:bodyPr/>
          <a:lstStyle/>
          <a:p>
            <a:r>
              <a:rPr lang="en-US" dirty="0" smtClean="0"/>
              <a:t>Control Structures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Scoping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Command Line Looping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R Programming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23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Vasile Rus, PhD</a:t>
            </a:r>
          </a:p>
          <a:p>
            <a:pPr lvl="2"/>
            <a:r>
              <a:rPr lang="en-US" dirty="0" smtClean="0"/>
              <a:t>William </a:t>
            </a:r>
            <a:r>
              <a:rPr lang="en-US" dirty="0" err="1" smtClean="0"/>
              <a:t>Dunavant</a:t>
            </a:r>
            <a:r>
              <a:rPr lang="en-US" dirty="0" smtClean="0"/>
              <a:t> Professor (Computer Science and Institute for Intelligent Systems)</a:t>
            </a:r>
          </a:p>
          <a:p>
            <a:pPr lvl="2"/>
            <a:r>
              <a:rPr lang="en-US" dirty="0" smtClean="0"/>
              <a:t>Director of Data Science Center</a:t>
            </a:r>
          </a:p>
          <a:p>
            <a:pPr lvl="2"/>
            <a:r>
              <a:rPr lang="en-US" dirty="0" smtClean="0"/>
              <a:t>Contact: vrus@memphis.edu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Quick-R: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://www.statmethods.net/, a website by Robert I. </a:t>
            </a:r>
            <a:r>
              <a:rPr lang="en-US" dirty="0" err="1"/>
              <a:t>Kabacoff</a:t>
            </a:r>
            <a:r>
              <a:rPr lang="en-US" dirty="0"/>
              <a:t>, </a:t>
            </a:r>
            <a:r>
              <a:rPr lang="en-US" dirty="0" smtClean="0"/>
              <a:t>Ph.D.</a:t>
            </a:r>
          </a:p>
          <a:p>
            <a:r>
              <a:rPr lang="en-US" dirty="0" smtClean="0"/>
              <a:t>R Tutorial: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://www.cyclismo.org/tutorial/R/, written by Kelly Black at the University of </a:t>
            </a:r>
            <a:r>
              <a:rPr lang="en-US" dirty="0" smtClean="0"/>
              <a:t>Georgia</a:t>
            </a:r>
            <a:endParaRPr lang="en-US" dirty="0"/>
          </a:p>
          <a:p>
            <a:r>
              <a:rPr lang="en-US" dirty="0" err="1" smtClean="0"/>
              <a:t>LearnR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://www.youtube.com/user/TheLearnR, YouTube videos from </a:t>
            </a:r>
            <a:r>
              <a:rPr lang="en-US" dirty="0" err="1"/>
              <a:t>RStatistics.Net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 Programming for Data Science (Roger Peng)</a:t>
            </a:r>
          </a:p>
          <a:p>
            <a:r>
              <a:rPr lang="en-US" dirty="0" smtClean="0"/>
              <a:t>R </a:t>
            </a:r>
            <a:r>
              <a:rPr lang="en-US" dirty="0" err="1" smtClean="0"/>
              <a:t>CookBook</a:t>
            </a:r>
            <a:r>
              <a:rPr lang="en-US" dirty="0" smtClean="0"/>
              <a:t> (Paul </a:t>
            </a:r>
            <a:r>
              <a:rPr lang="en-US" dirty="0" err="1" smtClean="0"/>
              <a:t>Teetor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3389" y="1600200"/>
            <a:ext cx="8725358" cy="4525963"/>
          </a:xfrm>
        </p:spPr>
        <p:txBody>
          <a:bodyPr/>
          <a:lstStyle/>
          <a:p>
            <a:r>
              <a:rPr lang="en-US" b="1" dirty="0" smtClean="0"/>
              <a:t>Execute a group of operations if condition is true</a:t>
            </a:r>
          </a:p>
          <a:p>
            <a:endParaRPr 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29502" y="2739796"/>
            <a:ext cx="42696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## Generate a uniform random number</a:t>
            </a:r>
          </a:p>
          <a:p>
            <a:r>
              <a:rPr lang="en-US" sz="2000" dirty="0"/>
              <a:t>x &lt;- </a:t>
            </a:r>
            <a:r>
              <a:rPr lang="en-US" sz="2000" dirty="0" err="1"/>
              <a:t>runif</a:t>
            </a:r>
            <a:r>
              <a:rPr lang="en-US" sz="2000" dirty="0"/>
              <a:t>(1, 0, 10)</a:t>
            </a:r>
          </a:p>
          <a:p>
            <a:r>
              <a:rPr lang="en-US" sz="2000" b="1" dirty="0"/>
              <a:t>if</a:t>
            </a:r>
            <a:r>
              <a:rPr lang="en-US" sz="2000" dirty="0"/>
              <a:t>(x &gt; 3) {</a:t>
            </a:r>
          </a:p>
          <a:p>
            <a:r>
              <a:rPr lang="en-US" sz="2000" dirty="0"/>
              <a:t>y &lt;- 10</a:t>
            </a:r>
          </a:p>
          <a:p>
            <a:r>
              <a:rPr lang="en-US" sz="2000" dirty="0"/>
              <a:t>} </a:t>
            </a:r>
            <a:r>
              <a:rPr lang="en-US" sz="2000" b="1" dirty="0"/>
              <a:t>else </a:t>
            </a:r>
            <a:r>
              <a:rPr lang="en-US" sz="2000" dirty="0"/>
              <a:t>{</a:t>
            </a:r>
          </a:p>
          <a:p>
            <a:r>
              <a:rPr lang="en-US" sz="2000" dirty="0"/>
              <a:t>y &lt;- 0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2532" y="2739796"/>
            <a:ext cx="15456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 &lt;- </a:t>
            </a:r>
            <a:r>
              <a:rPr lang="en-US" sz="2000" b="1" dirty="0"/>
              <a:t>if</a:t>
            </a:r>
            <a:r>
              <a:rPr lang="en-US" sz="2000" dirty="0"/>
              <a:t>(x &gt; 3) {</a:t>
            </a:r>
          </a:p>
          <a:p>
            <a:r>
              <a:rPr lang="en-US" sz="2000" dirty="0"/>
              <a:t>10</a:t>
            </a:r>
          </a:p>
          <a:p>
            <a:r>
              <a:rPr lang="en-US" sz="2000" dirty="0"/>
              <a:t>} </a:t>
            </a:r>
            <a:r>
              <a:rPr lang="en-US" sz="2000" b="1" dirty="0"/>
              <a:t>else </a:t>
            </a:r>
            <a:r>
              <a:rPr lang="en-US" sz="2000" dirty="0"/>
              <a:t>{</a:t>
            </a:r>
          </a:p>
          <a:p>
            <a:r>
              <a:rPr lang="en-US" sz="2000" dirty="0"/>
              <a:t>0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10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17701</TotalTime>
  <Words>5291</Words>
  <Application>Microsoft Office PowerPoint</Application>
  <PresentationFormat>On-screen Show (4:3)</PresentationFormat>
  <Paragraphs>749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9" baseType="lpstr">
      <vt:lpstr>Arial</vt:lpstr>
      <vt:lpstr>Calibri</vt:lpstr>
      <vt:lpstr>Office Theme</vt:lpstr>
      <vt:lpstr>PowerPoint Presentation</vt:lpstr>
      <vt:lpstr>R Programming</vt:lpstr>
      <vt:lpstr>R Programming - Overview</vt:lpstr>
      <vt:lpstr>Programming In R</vt:lpstr>
      <vt:lpstr>Programming</vt:lpstr>
      <vt:lpstr>Major Control Structures</vt:lpstr>
      <vt:lpstr>if</vt:lpstr>
      <vt:lpstr>if and else</vt:lpstr>
      <vt:lpstr>Examples</vt:lpstr>
      <vt:lpstr>Conditions are Logical Expressions</vt:lpstr>
      <vt:lpstr>Logical Operators</vt:lpstr>
      <vt:lpstr>Logical Operations On Vectors</vt:lpstr>
      <vt:lpstr>for Loops</vt:lpstr>
      <vt:lpstr>The seq_along() Function</vt:lpstr>
      <vt:lpstr>More for Loops</vt:lpstr>
      <vt:lpstr>Nested for Loops</vt:lpstr>
      <vt:lpstr>Exercise</vt:lpstr>
      <vt:lpstr>while Loops</vt:lpstr>
      <vt:lpstr>while Loops</vt:lpstr>
      <vt:lpstr>Exercise</vt:lpstr>
      <vt:lpstr>repeat Loops</vt:lpstr>
      <vt:lpstr>next</vt:lpstr>
      <vt:lpstr>break</vt:lpstr>
      <vt:lpstr>Exercise</vt:lpstr>
      <vt:lpstr>Example</vt:lpstr>
      <vt:lpstr>Example</vt:lpstr>
      <vt:lpstr>Example</vt:lpstr>
      <vt:lpstr>Functions</vt:lpstr>
      <vt:lpstr>Examples</vt:lpstr>
      <vt:lpstr>More Examples</vt:lpstr>
      <vt:lpstr>Default Arguments</vt:lpstr>
      <vt:lpstr>Argument Matching</vt:lpstr>
      <vt:lpstr>Argument Matching</vt:lpstr>
      <vt:lpstr>Lazy Evaluation</vt:lpstr>
      <vt:lpstr>Lazy Evaluation</vt:lpstr>
      <vt:lpstr>The ... Argument</vt:lpstr>
      <vt:lpstr>Example</vt:lpstr>
      <vt:lpstr>Anonymous Functions</vt:lpstr>
      <vt:lpstr>Variable Scope/Binding</vt:lpstr>
      <vt:lpstr>Command Line Variable Scoping</vt:lpstr>
      <vt:lpstr>Scoping</vt:lpstr>
      <vt:lpstr>Scoping</vt:lpstr>
      <vt:lpstr>Lexical vs. Dynamic Scoping</vt:lpstr>
      <vt:lpstr>Lexical vs. Dynamic Scoping</vt:lpstr>
      <vt:lpstr>Finding the Value of A Free Variable in R</vt:lpstr>
      <vt:lpstr>Lexical vs. Dynamic Scoping</vt:lpstr>
      <vt:lpstr>Lexical vs. Dynamic Scoping</vt:lpstr>
      <vt:lpstr>Caution!</vt:lpstr>
      <vt:lpstr>R Coding Standards</vt:lpstr>
      <vt:lpstr>Debugging</vt:lpstr>
      <vt:lpstr>Debugging</vt:lpstr>
      <vt:lpstr>Example</vt:lpstr>
      <vt:lpstr>Example</vt:lpstr>
      <vt:lpstr>Diagnosing</vt:lpstr>
      <vt:lpstr>Debugging Tools/Functions in R</vt:lpstr>
      <vt:lpstr>traceback()</vt:lpstr>
      <vt:lpstr>traceback()</vt:lpstr>
      <vt:lpstr>traceback()</vt:lpstr>
      <vt:lpstr>debug()</vt:lpstr>
      <vt:lpstr>debug()</vt:lpstr>
      <vt:lpstr>debug()</vt:lpstr>
      <vt:lpstr>Example</vt:lpstr>
      <vt:lpstr>recover()</vt:lpstr>
      <vt:lpstr>recover()</vt:lpstr>
      <vt:lpstr>recover()</vt:lpstr>
      <vt:lpstr>Find The Bug!</vt:lpstr>
      <vt:lpstr>Find The Bug!</vt:lpstr>
      <vt:lpstr>More Looping</vt:lpstr>
      <vt:lpstr>Looping From the Command Line</vt:lpstr>
      <vt:lpstr>Looping From the Command Line</vt:lpstr>
      <vt:lpstr>lapply()</vt:lpstr>
      <vt:lpstr>lapply() - anonymous functions</vt:lpstr>
      <vt:lpstr>sapply()</vt:lpstr>
      <vt:lpstr>Remove NULL Elements from a List</vt:lpstr>
      <vt:lpstr>Remove All Negative Values from a List</vt:lpstr>
      <vt:lpstr>Remove Elements From A List</vt:lpstr>
      <vt:lpstr>split-sapply</vt:lpstr>
      <vt:lpstr>apply()</vt:lpstr>
      <vt:lpstr>tapply()</vt:lpstr>
      <vt:lpstr>tapply()</vt:lpstr>
      <vt:lpstr>mapply()</vt:lpstr>
      <vt:lpstr>Example</vt:lpstr>
      <vt:lpstr>Example</vt:lpstr>
      <vt:lpstr>R Programming</vt:lpstr>
      <vt:lpstr>R Programming</vt:lpstr>
      <vt:lpstr>References</vt:lpstr>
    </vt:vector>
  </TitlesOfParts>
  <Company>Arher Malom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Terri Harris</dc:creator>
  <cp:lastModifiedBy>vrus</cp:lastModifiedBy>
  <cp:revision>260</cp:revision>
  <dcterms:created xsi:type="dcterms:W3CDTF">2015-02-18T21:50:14Z</dcterms:created>
  <dcterms:modified xsi:type="dcterms:W3CDTF">2016-12-13T22:09:09Z</dcterms:modified>
</cp:coreProperties>
</file>