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0"/>
  </p:notesMasterIdLst>
  <p:sldIdLst>
    <p:sldId id="256" r:id="rId3"/>
    <p:sldId id="284" r:id="rId4"/>
    <p:sldId id="383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7" r:id="rId17"/>
    <p:sldId id="318" r:id="rId18"/>
    <p:sldId id="345" r:id="rId19"/>
    <p:sldId id="344" r:id="rId20"/>
    <p:sldId id="343" r:id="rId21"/>
    <p:sldId id="340" r:id="rId22"/>
    <p:sldId id="341" r:id="rId23"/>
    <p:sldId id="342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46" r:id="rId34"/>
    <p:sldId id="378" r:id="rId35"/>
    <p:sldId id="379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285" r:id="rId46"/>
    <p:sldId id="286" r:id="rId47"/>
    <p:sldId id="382" r:id="rId48"/>
    <p:sldId id="380" r:id="rId4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EB9E8A-5102-4395-9181-CAAEFC1FB2D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51D2AA-8B12-4366-B55F-339CAE85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17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BF7F94-4404-F949-9E4E-389CC9D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14166-2E97-46CB-82DC-15EEBD33F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1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BF7F94-4404-F949-9E4E-389CC9D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53AC-A7D0-4E45-A234-101BFA8E3C1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NONTITLE_p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ade Gothic Bold"/>
              </a:defRPr>
            </a:lvl1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Trade Gothic Bold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dobe Garamond Pro"/>
          <a:ea typeface="+mj-ea"/>
          <a:cs typeface="Adobe Garamon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2337954"/>
            <a:ext cx="6619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 Workshop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Introduction to Statistical Modelling and Simulation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955" y="4055821"/>
            <a:ext cx="566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Instructor: Dr. Vasile Rus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Contact: vrus@memphis.edu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Scatter Plots</a:t>
            </a:r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429000" y="4450771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rot="-7282380">
            <a:off x="5486400" y="4984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-7282380">
            <a:off x="3886200" y="4907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-7282380">
            <a:off x="5410200" y="4755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-7282380">
            <a:off x="4114800" y="4679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-7282380">
            <a:off x="5029200" y="4679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7282380">
            <a:off x="5181600" y="4907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-7282380">
            <a:off x="4419600" y="48317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-7282380">
            <a:off x="3505200" y="4907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-7282380">
            <a:off x="3733800" y="4679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-7282380">
            <a:off x="4191000" y="4907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-7282380">
            <a:off x="4876800" y="4984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 rot="-7282380">
            <a:off x="4648200" y="4755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 rot="-7282380">
            <a:off x="4572000" y="4984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71800" y="419200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429000" y="5898571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91188" y="5792209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3429000" y="2164771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 rot="-7282380">
            <a:off x="4876800" y="1936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 rot="-7282380">
            <a:off x="3581400" y="2850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 rot="-7282380">
            <a:off x="5410200" y="3079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rot="-7282380">
            <a:off x="5562600" y="2393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 rot="-7282380">
            <a:off x="3962400" y="3231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 rot="-7282380">
            <a:off x="4114800" y="2012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 rot="-7282380">
            <a:off x="4876800" y="2698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 rot="-7282380">
            <a:off x="5029200" y="2240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 rot="-7282380">
            <a:off x="5486400" y="2088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 rot="-7282380">
            <a:off x="4572000" y="2240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 rot="-7282380">
            <a:off x="3962400" y="29267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rot="-7282380">
            <a:off x="4191000" y="25457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 rot="-7282380">
            <a:off x="5181600" y="3231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 rot="-7282380">
            <a:off x="4572000" y="27743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 rot="-7282380">
            <a:off x="4343400" y="30791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71800" y="198220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429000" y="3688771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691188" y="3582409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581400" y="1402771"/>
            <a:ext cx="21336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b="1"/>
              <a:t>No relationship</a:t>
            </a: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 rot="-7282380">
            <a:off x="3657600" y="2469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 rot="-7282380">
            <a:off x="4800600" y="32315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 rot="-7282380">
            <a:off x="5257800" y="26219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Correlation Coefficient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/>
            <a:r>
              <a:rPr lang="en-US" altLang="en-US" dirty="0"/>
              <a:t>The </a:t>
            </a:r>
            <a:r>
              <a:rPr lang="en-US" altLang="en-US" dirty="0">
                <a:solidFill>
                  <a:schemeClr val="folHlink"/>
                </a:solidFill>
              </a:rPr>
              <a:t>population correlation coefficient  </a:t>
            </a:r>
            <a:r>
              <a:rPr lang="el-GR" altLang="en-US" dirty="0">
                <a:solidFill>
                  <a:schemeClr val="folHlink"/>
                </a:solidFill>
                <a:cs typeface="Arial" panose="020B0604020202020204" pitchFamily="34" charset="0"/>
              </a:rPr>
              <a:t>ρ</a:t>
            </a:r>
            <a:r>
              <a:rPr lang="en-US" altLang="en-US" dirty="0"/>
              <a:t>  (rho) measures the strength of the association between the variables</a:t>
            </a:r>
          </a:p>
          <a:p>
            <a:pPr marL="320675" indent="-320675" defTabSz="852488"/>
            <a:endParaRPr lang="en-US" altLang="en-US" sz="1200" dirty="0"/>
          </a:p>
          <a:p>
            <a:pPr marL="320675" indent="-320675" defTabSz="852488"/>
            <a:r>
              <a:rPr lang="en-US" altLang="en-US" dirty="0"/>
              <a:t>The </a:t>
            </a:r>
            <a:r>
              <a:rPr lang="en-US" altLang="en-US" dirty="0">
                <a:solidFill>
                  <a:schemeClr val="folHlink"/>
                </a:solidFill>
              </a:rPr>
              <a:t>sample correlation coefficient  r</a:t>
            </a:r>
            <a:r>
              <a:rPr lang="en-US" altLang="en-US" dirty="0"/>
              <a:t>  is an estimate of  </a:t>
            </a:r>
            <a:r>
              <a:rPr lang="el-GR" altLang="en-US" dirty="0">
                <a:cs typeface="Arial" panose="020B0604020202020204" pitchFamily="34" charset="0"/>
              </a:rPr>
              <a:t>ρ</a:t>
            </a:r>
            <a:r>
              <a:rPr lang="en-US" altLang="en-US" dirty="0"/>
              <a:t>  and is used to measure the strength of the linear relationship in the sample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66810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Correlation Coefficient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Unit free</a:t>
            </a:r>
          </a:p>
          <a:p>
            <a:r>
              <a:rPr lang="en-US" altLang="en-US" dirty="0"/>
              <a:t>Range between -1 and 1</a:t>
            </a:r>
          </a:p>
          <a:p>
            <a:r>
              <a:rPr lang="en-US" altLang="en-US" dirty="0"/>
              <a:t>The closer to -1, the stronger the negative linear relationship</a:t>
            </a:r>
          </a:p>
          <a:p>
            <a:r>
              <a:rPr lang="en-US" altLang="en-US" dirty="0"/>
              <a:t>The closer to 1, the stronger the positive linear relationship</a:t>
            </a:r>
          </a:p>
          <a:p>
            <a:r>
              <a:rPr lang="en-US" altLang="en-US" dirty="0"/>
              <a:t>The closer to 0, the weaker the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9552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52675" y="5623353"/>
            <a:ext cx="12319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r = +.3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629275" y="5623353"/>
            <a:ext cx="11334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dirty="0"/>
              <a:t>r = +1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04800" y="166254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20675" y="1814940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7282380" flipH="1">
            <a:off x="2438400" y="2500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7282380" flipH="1">
            <a:off x="1828800" y="2272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7282380" flipH="1">
            <a:off x="1371600" y="2119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7282380" flipH="1">
            <a:off x="381000" y="1738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7282380" flipH="1">
            <a:off x="762000" y="1891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7282380" flipH="1">
            <a:off x="1143000" y="2043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28588" y="112755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04800" y="318654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 rot="7282380" flipH="1">
            <a:off x="2057400" y="2348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566988" y="295635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352800" y="173874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3362325" y="188320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 rot="-7282380">
            <a:off x="5480050" y="28738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 rot="-7282380">
            <a:off x="5403850" y="24928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 rot="-7282380">
            <a:off x="3575050" y="15022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 rot="-7282380">
            <a:off x="3727450" y="18832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 rot="-7282380">
            <a:off x="5099050" y="27214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rot="-7282380">
            <a:off x="3422650" y="21880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 rot="-7282380">
            <a:off x="4718050" y="24928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 rot="-7282380">
            <a:off x="4184650" y="18832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 rot="-7282380">
            <a:off x="4413250" y="17308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 rot="-7282380">
            <a:off x="5251450" y="22642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 rot="-7282380">
            <a:off x="3803650" y="21880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 rot="-7282380">
            <a:off x="5022850" y="20356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 rot="-7282380">
            <a:off x="4108450" y="21880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rot="-7282380">
            <a:off x="4489450" y="22642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 rot="-7282380">
            <a:off x="4260850" y="249280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170238" y="111961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3352800" y="318654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608638" y="302461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6352309" y="159103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 rot="-7282380">
            <a:off x="6653213" y="2500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 rot="-7282380">
            <a:off x="8482013" y="1814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 rot="-7282380">
            <a:off x="8634413" y="2119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 rot="-7282380">
            <a:off x="7720013" y="2424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 rot="-7282380">
            <a:off x="7796213" y="1814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 rot="-7282380">
            <a:off x="7315200" y="1738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 rot="-7282380">
            <a:off x="6500813" y="1891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 rot="-7282380">
            <a:off x="6805613" y="2043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 rot="-7282380">
            <a:off x="7110413" y="223086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 rot="-7282380">
            <a:off x="7491413" y="2195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 rot="-7282380">
            <a:off x="7262813" y="2500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6172200" y="105135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6348413" y="318654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 rot="-7282380">
            <a:off x="8229600" y="2348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8610600" y="295635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1676400" y="417714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V="1">
            <a:off x="1692275" y="432954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 rot="-7282380">
            <a:off x="1752600" y="5320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 rot="-7282380">
            <a:off x="1905000" y="4939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 rot="-7282380">
            <a:off x="3657600" y="3948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 rot="-7282380">
            <a:off x="3810000" y="4329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 rot="-7282380">
            <a:off x="2209800" y="5167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 rot="-7282380">
            <a:off x="3962400" y="4634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 rot="-7282380">
            <a:off x="3200400" y="5167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 rot="-7282380">
            <a:off x="3276600" y="39485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 rot="-7282380">
            <a:off x="2590800" y="4024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 rot="-7282380">
            <a:off x="1752600" y="4558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 rot="-7282380">
            <a:off x="2133600" y="4253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 rot="-7282380">
            <a:off x="2438400" y="474546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 rot="-7282380">
            <a:off x="3429000" y="4862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 rot="-7282380">
            <a:off x="2895600" y="4862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 rot="-7282380">
            <a:off x="2743200" y="5320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1219200" y="387075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1676400" y="562494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 rot="-7282380">
            <a:off x="3733800" y="5015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3"/>
          <p:cNvSpPr txBox="1">
            <a:spLocks noChangeArrowheads="1"/>
          </p:cNvSpPr>
          <p:nvPr/>
        </p:nvSpPr>
        <p:spPr bwMode="auto">
          <a:xfrm>
            <a:off x="3938588" y="547095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4953000" y="417714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 flipV="1">
            <a:off x="5105400" y="448194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4624388" y="3946953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4953000" y="562494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 rot="-7282380">
            <a:off x="5257800" y="5015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7215188" y="547095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6400800" y="227214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81"/>
          <p:cNvSpPr txBox="1">
            <a:spLocks noChangeArrowheads="1"/>
          </p:cNvSpPr>
          <p:nvPr/>
        </p:nvSpPr>
        <p:spPr bwMode="auto">
          <a:xfrm>
            <a:off x="984250" y="3253215"/>
            <a:ext cx="1044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dirty="0"/>
              <a:t>r = -1</a:t>
            </a:r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4038600" y="3262740"/>
            <a:ext cx="1143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r = -.6</a:t>
            </a:r>
          </a:p>
        </p:txBody>
      </p: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7162800" y="3262740"/>
            <a:ext cx="9255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r = 0</a:t>
            </a: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 rot="-7282380">
            <a:off x="5562600" y="4939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 rot="-7282380">
            <a:off x="5867400" y="48629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 rot="-7282380">
            <a:off x="6172200" y="4786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 rot="-7282380">
            <a:off x="6629400" y="4634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 rot="-7282380">
            <a:off x="6934200" y="45581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 rot="-7282380">
            <a:off x="7467600" y="4405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 rot="-7282380">
            <a:off x="3200400" y="4405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 rot="-7282380">
            <a:off x="2971800" y="38723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 rot="-7282380">
            <a:off x="2514600" y="44057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Calculating Pearson’s Correlation Coefficient Based </a:t>
            </a:r>
            <a:r>
              <a:rPr lang="en-US" b="1" dirty="0"/>
              <a:t>O</a:t>
            </a:r>
            <a:r>
              <a:rPr lang="en-US" b="1" dirty="0" smtClean="0"/>
              <a:t>n A Sample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47854"/>
              </p:ext>
            </p:extLst>
          </p:nvPr>
        </p:nvGraphicFramePr>
        <p:xfrm>
          <a:off x="2604655" y="1788318"/>
          <a:ext cx="41910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892160" imgH="533160" progId="Equation.3">
                  <p:embed/>
                </p:oleObj>
              </mc:Choice>
              <mc:Fallback>
                <p:oleObj name="Equation" r:id="rId3" imgW="1892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655" y="1788318"/>
                        <a:ext cx="4191000" cy="1179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4721225"/>
            <a:ext cx="5105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where:</a:t>
            </a:r>
          </a:p>
          <a:p>
            <a:r>
              <a:rPr lang="en-US" altLang="en-US" dirty="0"/>
              <a:t>	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smtClean="0"/>
              <a:t>= sample </a:t>
            </a:r>
            <a:r>
              <a:rPr lang="en-US" altLang="en-US" dirty="0"/>
              <a:t>correlation coefficient</a:t>
            </a:r>
          </a:p>
          <a:p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Sample size</a:t>
            </a:r>
          </a:p>
          <a:p>
            <a:r>
              <a:rPr lang="en-US" altLang="en-US" dirty="0"/>
              <a:t>	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dirty="0" smtClean="0"/>
              <a:t>values </a:t>
            </a:r>
            <a:r>
              <a:rPr lang="en-US" altLang="en-US" dirty="0"/>
              <a:t>of the independent variable</a:t>
            </a:r>
          </a:p>
          <a:p>
            <a:r>
              <a:rPr lang="en-US" altLang="en-US" dirty="0"/>
              <a:t>	</a:t>
            </a:r>
            <a:r>
              <a:rPr lang="en-US" altLang="en-US" i="1" dirty="0"/>
              <a:t>y</a:t>
            </a:r>
            <a:r>
              <a:rPr lang="en-US" altLang="en-US" dirty="0"/>
              <a:t> = v</a:t>
            </a:r>
            <a:r>
              <a:rPr lang="en-US" altLang="en-US" dirty="0" smtClean="0"/>
              <a:t>alues </a:t>
            </a:r>
            <a:r>
              <a:rPr lang="en-US" altLang="en-US" dirty="0"/>
              <a:t>of the dependent variable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17147"/>
              </p:ext>
            </p:extLst>
          </p:nvPr>
        </p:nvGraphicFramePr>
        <p:xfrm>
          <a:off x="2208213" y="3708400"/>
          <a:ext cx="5254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2781000" imgH="533160" progId="Equation.3">
                  <p:embed/>
                </p:oleObj>
              </mc:Choice>
              <mc:Fallback>
                <p:oleObj name="Equation" r:id="rId5" imgW="2781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708400"/>
                        <a:ext cx="5254625" cy="1004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139497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000" dirty="0" smtClean="0"/>
              <a:t>More directly:</a:t>
            </a: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637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53" y="737755"/>
            <a:ext cx="88942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## generate two sets of identical values</a:t>
            </a:r>
          </a:p>
          <a:p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 err="1"/>
              <a:t>colorsVec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plot(x, y, col = </a:t>
            </a:r>
            <a:r>
              <a:rPr lang="en-US" dirty="0" err="1"/>
              <a:t>colorsVec</a:t>
            </a:r>
            <a:r>
              <a:rPr lang="en-US" dirty="0"/>
              <a:t>, main = "Colorful Correlations", </a:t>
            </a:r>
            <a:r>
              <a:rPr lang="en-US" dirty="0" err="1"/>
              <a:t>ylab</a:t>
            </a:r>
            <a:r>
              <a:rPr lang="en-US" dirty="0"/>
              <a:t> = "", </a:t>
            </a:r>
            <a:r>
              <a:rPr lang="en-US" dirty="0" err="1"/>
              <a:t>xlab</a:t>
            </a:r>
            <a:r>
              <a:rPr lang="en-US" dirty="0"/>
              <a:t> = "",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text(x, y + 0.75, c(1:8, 1:4))</a:t>
            </a:r>
          </a:p>
          <a:p>
            <a:endParaRPr lang="en-US" dirty="0"/>
          </a:p>
          <a:p>
            <a:r>
              <a:rPr lang="en-US" dirty="0" smtClean="0"/>
              <a:t>## computer correlation</a:t>
            </a:r>
          </a:p>
          <a:p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/>
              <a:t>## generate two sets of identical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 smtClean="0"/>
              <a:t>## add normally distributed errors</a:t>
            </a:r>
          </a:p>
          <a:p>
            <a:r>
              <a:rPr lang="en-US" dirty="0" smtClean="0"/>
              <a:t>y </a:t>
            </a:r>
            <a:r>
              <a:rPr lang="en-US" dirty="0"/>
              <a:t>&lt;- y + </a:t>
            </a:r>
            <a:r>
              <a:rPr lang="en-US" dirty="0" err="1"/>
              <a:t>rnorm</a:t>
            </a:r>
            <a:r>
              <a:rPr lang="en-US" dirty="0"/>
              <a:t>(12,0,1)</a:t>
            </a:r>
          </a:p>
          <a:p>
            <a:r>
              <a:rPr lang="en-US" dirty="0" err="1"/>
              <a:t>colorsVec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plot(x, y, col = </a:t>
            </a:r>
            <a:r>
              <a:rPr lang="en-US" dirty="0" err="1"/>
              <a:t>colorsVec</a:t>
            </a:r>
            <a:r>
              <a:rPr lang="en-US" dirty="0"/>
              <a:t>, main = "Colorful Correlations", </a:t>
            </a:r>
            <a:r>
              <a:rPr lang="en-US" dirty="0" err="1"/>
              <a:t>ylab</a:t>
            </a:r>
            <a:r>
              <a:rPr lang="en-US" dirty="0"/>
              <a:t> = "", </a:t>
            </a:r>
            <a:r>
              <a:rPr lang="en-US" dirty="0" err="1"/>
              <a:t>xlab</a:t>
            </a:r>
            <a:r>
              <a:rPr lang="en-US" dirty="0"/>
              <a:t> = "",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text(x, y + 0.75, c(1:8, 1:4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865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52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53" y="737755"/>
            <a:ext cx="889429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generate two sets of identical values</a:t>
            </a:r>
          </a:p>
          <a:p>
            <a:r>
              <a:rPr lang="en-US" dirty="0" err="1"/>
              <a:t>cor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y + </a:t>
            </a:r>
            <a:r>
              <a:rPr lang="en-US" dirty="0" err="1"/>
              <a:t>rnorm</a:t>
            </a:r>
            <a:r>
              <a:rPr lang="en-US" dirty="0"/>
              <a:t>(12,0,3)</a:t>
            </a:r>
          </a:p>
          <a:p>
            <a:r>
              <a:rPr lang="en-US" dirty="0" err="1"/>
              <a:t>colorsVec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plot(x, y, col = </a:t>
            </a:r>
            <a:r>
              <a:rPr lang="en-US" dirty="0" err="1"/>
              <a:t>colorsVec</a:t>
            </a:r>
            <a:r>
              <a:rPr lang="en-US" dirty="0"/>
              <a:t>, main = "Colorful Correlations", </a:t>
            </a:r>
            <a:r>
              <a:rPr lang="en-US" dirty="0" err="1"/>
              <a:t>ylab</a:t>
            </a:r>
            <a:r>
              <a:rPr lang="en-US" dirty="0"/>
              <a:t> = "", </a:t>
            </a:r>
            <a:r>
              <a:rPr lang="en-US" dirty="0" err="1"/>
              <a:t>xlab</a:t>
            </a:r>
            <a:r>
              <a:rPr lang="en-US" dirty="0"/>
              <a:t> = "",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text(x, y + 0.75, c(1:8, 1:4))</a:t>
            </a:r>
          </a:p>
          <a:p>
            <a:endParaRPr lang="en-US" dirty="0"/>
          </a:p>
          <a:p>
            <a:r>
              <a:rPr lang="en-US" dirty="0" err="1"/>
              <a:t>cor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y &lt;- y + </a:t>
            </a:r>
            <a:r>
              <a:rPr lang="en-US" dirty="0" err="1"/>
              <a:t>rnorm</a:t>
            </a:r>
            <a:r>
              <a:rPr lang="en-US" dirty="0"/>
              <a:t>(12,0,10)</a:t>
            </a:r>
          </a:p>
          <a:p>
            <a:r>
              <a:rPr lang="en-US" dirty="0" err="1"/>
              <a:t>colorsVec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(1,12,1)</a:t>
            </a:r>
          </a:p>
          <a:p>
            <a:r>
              <a:rPr lang="en-US" dirty="0"/>
              <a:t>plot(x, y, col = </a:t>
            </a:r>
            <a:r>
              <a:rPr lang="en-US" dirty="0" err="1"/>
              <a:t>colorsVec</a:t>
            </a:r>
            <a:r>
              <a:rPr lang="en-US" dirty="0"/>
              <a:t>, main = "Colorful Correlations", </a:t>
            </a:r>
            <a:r>
              <a:rPr lang="en-US" dirty="0" err="1"/>
              <a:t>ylab</a:t>
            </a:r>
            <a:r>
              <a:rPr lang="en-US" dirty="0"/>
              <a:t> = "", </a:t>
            </a:r>
            <a:r>
              <a:rPr lang="en-US" dirty="0" err="1"/>
              <a:t>xlab</a:t>
            </a:r>
            <a:r>
              <a:rPr lang="en-US" dirty="0"/>
              <a:t> = "",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1)</a:t>
            </a:r>
          </a:p>
          <a:p>
            <a:r>
              <a:rPr lang="en-US" dirty="0"/>
              <a:t>text(x, y + 0.75, c(1:8, 1:4))</a:t>
            </a:r>
          </a:p>
          <a:p>
            <a:endParaRPr lang="en-US" dirty="0"/>
          </a:p>
          <a:p>
            <a:r>
              <a:rPr lang="en-US" dirty="0" err="1"/>
              <a:t>cor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865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47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59301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97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Regression Analysis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39091"/>
            <a:ext cx="91440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>
              <a:spcBef>
                <a:spcPct val="30000"/>
              </a:spcBef>
            </a:pPr>
            <a:r>
              <a:rPr lang="en-US" altLang="en-US" dirty="0"/>
              <a:t>Regression analysis is used to: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altLang="en-US" dirty="0" smtClean="0"/>
              <a:t>Quantitatively describe/explain </a:t>
            </a:r>
            <a:r>
              <a:rPr lang="en-US" altLang="en-US" dirty="0"/>
              <a:t>the impact of changes in </a:t>
            </a:r>
            <a:r>
              <a:rPr lang="en-US" altLang="en-US" dirty="0" smtClean="0"/>
              <a:t>one variable </a:t>
            </a:r>
            <a:r>
              <a:rPr lang="en-US" altLang="en-US" dirty="0"/>
              <a:t>on </a:t>
            </a:r>
            <a:r>
              <a:rPr lang="en-US" altLang="en-US" dirty="0" smtClean="0"/>
              <a:t>another variable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altLang="en-US" dirty="0" smtClean="0"/>
              <a:t>Predict </a:t>
            </a:r>
            <a:r>
              <a:rPr lang="en-US" altLang="en-US" dirty="0"/>
              <a:t>the value of </a:t>
            </a:r>
            <a:r>
              <a:rPr lang="en-US" altLang="en-US" dirty="0" smtClean="0"/>
              <a:t>one </a:t>
            </a:r>
            <a:r>
              <a:rPr lang="en-US" altLang="en-US" dirty="0"/>
              <a:t>variable based on the value of at least one </a:t>
            </a:r>
            <a:r>
              <a:rPr lang="en-US" altLang="en-US" dirty="0" smtClean="0"/>
              <a:t>other variable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08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More Explicit Relationship Modeling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>
              <a:lnSpc>
                <a:spcPct val="90000"/>
              </a:lnSpc>
            </a:pPr>
            <a:r>
              <a:rPr lang="en-US" altLang="zh-TW" dirty="0" smtClean="0">
                <a:latin typeface="Book Antiqua" panose="02040602050305030304" pitchFamily="18" charset="0"/>
              </a:rPr>
              <a:t>We denote one variable as the </a:t>
            </a:r>
            <a:r>
              <a:rPr lang="en-US" altLang="zh-TW" dirty="0">
                <a:latin typeface="Book Antiqua" panose="02040602050305030304" pitchFamily="18" charset="0"/>
              </a:rPr>
              <a:t>dependent (or response) </a:t>
            </a:r>
            <a:r>
              <a:rPr lang="en-US" altLang="zh-TW" dirty="0" smtClean="0">
                <a:latin typeface="Book Antiqua" panose="02040602050305030304" pitchFamily="18" charset="0"/>
              </a:rPr>
              <a:t>variable</a:t>
            </a:r>
          </a:p>
          <a:p>
            <a:pPr marL="587375" lvl="1" indent="-187325">
              <a:lnSpc>
                <a:spcPct val="90000"/>
              </a:lnSpc>
            </a:pPr>
            <a:r>
              <a:rPr lang="en-US" altLang="zh-TW" dirty="0" smtClean="0">
                <a:latin typeface="Book Antiqua" panose="02040602050305030304" pitchFamily="18" charset="0"/>
              </a:rPr>
              <a:t>Usually, it is the variable we want to </a:t>
            </a:r>
            <a:r>
              <a:rPr lang="en-US" altLang="zh-TW" dirty="0">
                <a:latin typeface="Book Antiqua" panose="02040602050305030304" pitchFamily="18" charset="0"/>
              </a:rPr>
              <a:t>predict (</a:t>
            </a:r>
            <a:r>
              <a:rPr lang="en-US" altLang="zh-TW" i="1" dirty="0">
                <a:latin typeface="Book Antiqua" panose="02040602050305030304" pitchFamily="18" charset="0"/>
              </a:rPr>
              <a:t>Y</a:t>
            </a:r>
            <a:r>
              <a:rPr lang="en-US" altLang="zh-TW" dirty="0" smtClean="0">
                <a:latin typeface="Book Antiqua" panose="02040602050305030304" pitchFamily="18" charset="0"/>
              </a:rPr>
              <a:t>)</a:t>
            </a:r>
            <a:endParaRPr lang="en-US" altLang="zh-TW" dirty="0">
              <a:latin typeface="Book Antiqua" panose="02040602050305030304" pitchFamily="18" charset="0"/>
            </a:endParaRPr>
          </a:p>
          <a:p>
            <a:pPr marL="187325" indent="-187325">
              <a:lnSpc>
                <a:spcPct val="90000"/>
              </a:lnSpc>
            </a:pPr>
            <a:r>
              <a:rPr lang="en-US" altLang="zh-TW" dirty="0">
                <a:latin typeface="Book Antiqua" panose="02040602050305030304" pitchFamily="18" charset="0"/>
              </a:rPr>
              <a:t>The </a:t>
            </a:r>
            <a:r>
              <a:rPr lang="en-US" altLang="zh-TW" dirty="0" smtClean="0">
                <a:latin typeface="Book Antiqua" panose="02040602050305030304" pitchFamily="18" charset="0"/>
              </a:rPr>
              <a:t>other variable/factor/predictor </a:t>
            </a:r>
            <a:r>
              <a:rPr lang="en-US" altLang="zh-TW" i="1" dirty="0">
                <a:latin typeface="Book Antiqua" panose="02040602050305030304" pitchFamily="18" charset="0"/>
              </a:rPr>
              <a:t>x</a:t>
            </a:r>
            <a:r>
              <a:rPr lang="en-US" altLang="zh-TW" dirty="0">
                <a:latin typeface="Book Antiqua" panose="02040602050305030304" pitchFamily="18" charset="0"/>
              </a:rPr>
              <a:t> is called the independent (or predictor, or explanatory) </a:t>
            </a:r>
            <a:r>
              <a:rPr lang="en-US" altLang="zh-TW" dirty="0" smtClean="0">
                <a:latin typeface="Book Antiqua" panose="02040602050305030304" pitchFamily="18" charset="0"/>
              </a:rPr>
              <a:t>variable</a:t>
            </a:r>
            <a:endParaRPr lang="en-US" altLang="zh-TW" dirty="0">
              <a:latin typeface="Book Antiqua" panose="02040602050305030304" pitchFamily="18" charset="0"/>
            </a:endParaRPr>
          </a:p>
          <a:p>
            <a:pPr marL="587375" lvl="1" indent="-187325">
              <a:lnSpc>
                <a:spcPct val="90000"/>
              </a:lnSpc>
            </a:pPr>
            <a:r>
              <a:rPr lang="en-US" altLang="zh-TW" dirty="0" smtClean="0">
                <a:latin typeface="Book Antiqua" panose="02040602050305030304" pitchFamily="18" charset="0"/>
              </a:rPr>
              <a:t>There could be multiple predictors</a:t>
            </a:r>
            <a:endParaRPr lang="en-US" altLang="zh-TW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Introduction to Statistical Modelling and Simulation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>
              <a:lnSpc>
                <a:spcPct val="90000"/>
              </a:lnSpc>
            </a:pPr>
            <a:r>
              <a:rPr lang="en-US" altLang="en-US" dirty="0"/>
              <a:t>Relationship between  x  and  y  is described by a linear </a:t>
            </a:r>
            <a:r>
              <a:rPr lang="en-US" altLang="en-US" dirty="0" smtClean="0"/>
              <a:t>function</a:t>
            </a:r>
            <a:endParaRPr lang="en-US" altLang="zh-TW" i="1" dirty="0" smtClean="0">
              <a:latin typeface="Book Antiqua" panose="02040602050305030304" pitchFamily="18" charset="0"/>
            </a:endParaRPr>
          </a:p>
          <a:p>
            <a:pPr marL="187325" indent="-187325">
              <a:lnSpc>
                <a:spcPct val="90000"/>
              </a:lnSpc>
            </a:pPr>
            <a:r>
              <a:rPr lang="en-US" altLang="zh-TW" i="1" dirty="0" smtClean="0">
                <a:latin typeface="Book Antiqua" panose="02040602050305030304" pitchFamily="18" charset="0"/>
              </a:rPr>
              <a:t>Simple </a:t>
            </a:r>
            <a:r>
              <a:rPr lang="en-US" altLang="zh-TW" i="1" dirty="0">
                <a:latin typeface="Book Antiqua" panose="02040602050305030304" pitchFamily="18" charset="0"/>
              </a:rPr>
              <a:t>regression </a:t>
            </a:r>
            <a:r>
              <a:rPr lang="en-US" altLang="zh-TW" dirty="0">
                <a:latin typeface="Book Antiqua" panose="02040602050305030304" pitchFamily="18" charset="0"/>
              </a:rPr>
              <a:t>model: Consider a model with only one independent </a:t>
            </a:r>
            <a:r>
              <a:rPr lang="en-US" altLang="zh-TW" dirty="0" smtClean="0">
                <a:latin typeface="Book Antiqua" panose="02040602050305030304" pitchFamily="18" charset="0"/>
              </a:rPr>
              <a:t>variable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TW" i="1" dirty="0"/>
              <a:t>Y</a:t>
            </a:r>
            <a:r>
              <a:rPr lang="en-US" altLang="zh-TW" baseline="-30000" dirty="0"/>
              <a:t>i</a:t>
            </a:r>
            <a:r>
              <a:rPr lang="en-US" altLang="zh-TW" dirty="0"/>
              <a:t> =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30000" dirty="0"/>
              <a:t>0</a:t>
            </a:r>
            <a:r>
              <a:rPr lang="en-US" altLang="zh-TW" dirty="0"/>
              <a:t> +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30000" dirty="0" smtClean="0"/>
              <a:t>1</a:t>
            </a:r>
            <a:r>
              <a:rPr lang="en-US" altLang="zh-TW" i="1" dirty="0" smtClean="0"/>
              <a:t>X</a:t>
            </a:r>
            <a:r>
              <a:rPr lang="en-US" altLang="zh-TW" baseline="-30000" dirty="0" smtClean="0"/>
              <a:t>i</a:t>
            </a:r>
            <a:r>
              <a:rPr lang="en-US" altLang="zh-TW" dirty="0">
                <a:latin typeface="Book Antiqua" panose="02040602050305030304" pitchFamily="18" charset="0"/>
              </a:rPr>
              <a:t>	for </a:t>
            </a:r>
            <a:r>
              <a:rPr lang="en-US" altLang="zh-TW" i="1" dirty="0">
                <a:latin typeface="Book Antiqua" panose="02040602050305030304" pitchFamily="18" charset="0"/>
              </a:rPr>
              <a:t>i</a:t>
            </a:r>
            <a:r>
              <a:rPr lang="en-US" altLang="zh-TW" dirty="0">
                <a:latin typeface="Book Antiqua" panose="02040602050305030304" pitchFamily="18" charset="0"/>
              </a:rPr>
              <a:t> = 1,2,…, </a:t>
            </a:r>
            <a:r>
              <a:rPr lang="en-US" altLang="zh-TW" i="1" dirty="0" smtClean="0">
                <a:latin typeface="Book Antiqua" panose="02040602050305030304" pitchFamily="18" charset="0"/>
              </a:rPr>
              <a:t>n</a:t>
            </a:r>
            <a:endParaRPr lang="en-US" altLang="zh-TW" dirty="0">
              <a:latin typeface="Book Antiqua" panose="02040602050305030304" pitchFamily="18" charset="0"/>
            </a:endParaRPr>
          </a:p>
          <a:p>
            <a:pPr marL="187325" indent="-187325">
              <a:lnSpc>
                <a:spcPct val="90000"/>
              </a:lnSpc>
            </a:pPr>
            <a:r>
              <a:rPr lang="en-US" altLang="zh-TW" i="1" dirty="0" smtClean="0">
                <a:latin typeface="Book Antiqua" panose="02040602050305030304" pitchFamily="18" charset="0"/>
              </a:rPr>
              <a:t>Multiple </a:t>
            </a:r>
            <a:r>
              <a:rPr lang="en-US" altLang="zh-TW" i="1" dirty="0">
                <a:latin typeface="Book Antiqua" panose="02040602050305030304" pitchFamily="18" charset="0"/>
              </a:rPr>
              <a:t>regression</a:t>
            </a:r>
            <a:r>
              <a:rPr lang="en-US" altLang="zh-TW" dirty="0">
                <a:latin typeface="Book Antiqua" panose="02040602050305030304" pitchFamily="18" charset="0"/>
              </a:rPr>
              <a:t> model: a model with multiple independent </a:t>
            </a:r>
            <a:r>
              <a:rPr lang="en-US" altLang="zh-TW" dirty="0" smtClean="0">
                <a:latin typeface="Book Antiqua" panose="02040602050305030304" pitchFamily="18" charset="0"/>
              </a:rPr>
              <a:t>variables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TW" i="1" dirty="0"/>
              <a:t>Y</a:t>
            </a:r>
            <a:r>
              <a:rPr lang="en-US" altLang="zh-TW" baseline="-30000" dirty="0"/>
              <a:t>i</a:t>
            </a:r>
            <a:r>
              <a:rPr lang="en-US" altLang="zh-TW" dirty="0"/>
              <a:t> =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30000" dirty="0"/>
              <a:t>0</a:t>
            </a:r>
            <a:r>
              <a:rPr lang="en-US" altLang="zh-TW" dirty="0"/>
              <a:t> +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30000" dirty="0" smtClean="0"/>
              <a:t>1</a:t>
            </a:r>
            <a:r>
              <a:rPr lang="en-US" altLang="zh-TW" i="1" dirty="0" smtClean="0"/>
              <a:t>X</a:t>
            </a:r>
            <a:r>
              <a:rPr lang="en-US" altLang="zh-TW" baseline="-30000" dirty="0" smtClean="0"/>
              <a:t>i1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>
                <a:sym typeface="Symbol" panose="05050102010706020507" pitchFamily="18" charset="2"/>
              </a:rPr>
              <a:t></a:t>
            </a:r>
            <a:r>
              <a:rPr lang="en-US" altLang="zh-TW" baseline="-30000" dirty="0" smtClean="0">
                <a:sym typeface="Symbol" panose="05050102010706020507" pitchFamily="18" charset="2"/>
              </a:rPr>
              <a:t>2</a:t>
            </a:r>
            <a:r>
              <a:rPr lang="en-US" altLang="zh-TW" i="1" dirty="0" smtClean="0"/>
              <a:t>X</a:t>
            </a:r>
            <a:r>
              <a:rPr lang="en-US" altLang="zh-TW" baseline="-30000" dirty="0" smtClean="0"/>
              <a:t>i2 </a:t>
            </a:r>
            <a:r>
              <a:rPr lang="en-US" altLang="zh-TW" dirty="0"/>
              <a:t>+ </a:t>
            </a:r>
            <a:r>
              <a:rPr lang="en-US" altLang="zh-TW" dirty="0" smtClean="0"/>
              <a:t>… + </a:t>
            </a:r>
            <a:r>
              <a:rPr lang="en-US" altLang="zh-TW" i="1" dirty="0" smtClean="0">
                <a:sym typeface="Symbol" panose="05050102010706020507" pitchFamily="18" charset="2"/>
              </a:rPr>
              <a:t></a:t>
            </a:r>
            <a:r>
              <a:rPr lang="en-US" altLang="zh-TW" baseline="-30000" dirty="0" err="1" smtClean="0">
                <a:sym typeface="Symbol" panose="05050102010706020507" pitchFamily="18" charset="2"/>
              </a:rPr>
              <a:t>m</a:t>
            </a:r>
            <a:r>
              <a:rPr lang="en-US" altLang="zh-TW" i="1" dirty="0" err="1" smtClean="0"/>
              <a:t>X</a:t>
            </a:r>
            <a:r>
              <a:rPr lang="en-US" altLang="zh-TW" baseline="-30000" dirty="0" err="1" smtClean="0"/>
              <a:t>im</a:t>
            </a:r>
            <a:r>
              <a:rPr lang="en-US" altLang="zh-TW" baseline="-30000" dirty="0" smtClean="0"/>
              <a:t>  </a:t>
            </a:r>
            <a:r>
              <a:rPr lang="en-US" altLang="zh-TW" dirty="0" smtClean="0">
                <a:latin typeface="Book Antiqua" panose="02040602050305030304" pitchFamily="18" charset="0"/>
              </a:rPr>
              <a:t>for </a:t>
            </a:r>
            <a:r>
              <a:rPr lang="en-US" altLang="zh-TW" i="1" dirty="0">
                <a:latin typeface="Book Antiqua" panose="02040602050305030304" pitchFamily="18" charset="0"/>
              </a:rPr>
              <a:t>i</a:t>
            </a:r>
            <a:r>
              <a:rPr lang="en-US" altLang="zh-TW" dirty="0">
                <a:latin typeface="Book Antiqua" panose="02040602050305030304" pitchFamily="18" charset="0"/>
              </a:rPr>
              <a:t> = </a:t>
            </a:r>
            <a:r>
              <a:rPr lang="en-US" altLang="zh-TW" i="1" dirty="0" smtClean="0">
                <a:latin typeface="Book Antiqua" panose="02040602050305030304" pitchFamily="18" charset="0"/>
              </a:rPr>
              <a:t>1,2</a:t>
            </a:r>
            <a:r>
              <a:rPr lang="en-US" altLang="zh-TW" i="1" dirty="0">
                <a:latin typeface="Book Antiqua" panose="02040602050305030304" pitchFamily="18" charset="0"/>
              </a:rPr>
              <a:t>,…, n</a:t>
            </a:r>
            <a:endParaRPr lang="en-US" altLang="zh-TW" dirty="0">
              <a:latin typeface="Book Antiqua" panose="02040602050305030304" pitchFamily="18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TW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Simple Linear Regression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Realistic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4098" y="3147535"/>
            <a:ext cx="5275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/>
              <a:t>Y</a:t>
            </a:r>
            <a:r>
              <a:rPr lang="en-US" altLang="zh-TW" sz="2800" baseline="-30000" dirty="0"/>
              <a:t>i</a:t>
            </a:r>
            <a:r>
              <a:rPr lang="en-US" altLang="zh-TW" sz="2800" dirty="0"/>
              <a:t> = </a:t>
            </a:r>
            <a:r>
              <a:rPr lang="en-US" altLang="zh-TW" sz="2800" i="1" dirty="0">
                <a:sym typeface="Symbol" panose="05050102010706020507" pitchFamily="18" charset="2"/>
              </a:rPr>
              <a:t></a:t>
            </a:r>
            <a:r>
              <a:rPr lang="en-US" altLang="zh-TW" sz="2800" baseline="-30000" dirty="0"/>
              <a:t>0</a:t>
            </a:r>
            <a:r>
              <a:rPr lang="en-US" altLang="zh-TW" sz="2800" dirty="0"/>
              <a:t> + </a:t>
            </a:r>
            <a:r>
              <a:rPr lang="en-US" altLang="zh-TW" sz="2800" i="1" dirty="0">
                <a:sym typeface="Symbol" panose="05050102010706020507" pitchFamily="18" charset="2"/>
              </a:rPr>
              <a:t></a:t>
            </a:r>
            <a:r>
              <a:rPr lang="en-US" altLang="zh-TW" sz="2800" baseline="-30000" dirty="0"/>
              <a:t>1</a:t>
            </a:r>
            <a:r>
              <a:rPr lang="en-US" altLang="zh-TW" sz="2800" i="1" dirty="0"/>
              <a:t>X</a:t>
            </a:r>
            <a:r>
              <a:rPr lang="en-US" altLang="zh-TW" sz="2800" baseline="-30000" dirty="0"/>
              <a:t>i</a:t>
            </a:r>
            <a:r>
              <a:rPr lang="en-US" altLang="zh-TW" sz="2800" i="1" dirty="0"/>
              <a:t> </a:t>
            </a:r>
            <a:r>
              <a:rPr lang="en-US" altLang="zh-TW" sz="2800" dirty="0"/>
              <a:t>+ </a:t>
            </a:r>
            <a:r>
              <a:rPr lang="en-US" altLang="zh-TW" sz="2800" i="1" dirty="0">
                <a:sym typeface="Symbol" panose="05050102010706020507" pitchFamily="18" charset="2"/>
              </a:rPr>
              <a:t></a:t>
            </a:r>
            <a:r>
              <a:rPr lang="en-US" altLang="zh-TW" sz="2800" baseline="-30000" dirty="0"/>
              <a:t>i</a:t>
            </a:r>
            <a:r>
              <a:rPr lang="en-US" altLang="zh-TW" sz="2800" dirty="0"/>
              <a:t>, </a:t>
            </a:r>
            <a:r>
              <a:rPr lang="en-US" altLang="zh-TW" sz="2800" dirty="0">
                <a:latin typeface="Book Antiqua" panose="02040602050305030304" pitchFamily="18" charset="0"/>
              </a:rPr>
              <a:t>	for </a:t>
            </a:r>
            <a:r>
              <a:rPr lang="en-US" altLang="zh-TW" sz="2800" i="1" dirty="0">
                <a:latin typeface="Book Antiqua" panose="02040602050305030304" pitchFamily="18" charset="0"/>
              </a:rPr>
              <a:t>i</a:t>
            </a:r>
            <a:r>
              <a:rPr lang="en-US" altLang="zh-TW" sz="2800" dirty="0">
                <a:latin typeface="Book Antiqua" panose="02040602050305030304" pitchFamily="18" charset="0"/>
              </a:rPr>
              <a:t> = 1,2</a:t>
            </a:r>
            <a:r>
              <a:rPr lang="en-US" altLang="zh-TW" sz="2800" dirty="0" smtClean="0">
                <a:latin typeface="Book Antiqua" panose="02040602050305030304" pitchFamily="18" charset="0"/>
              </a:rPr>
              <a:t>,…, </a:t>
            </a:r>
            <a:r>
              <a:rPr lang="en-US" altLang="zh-TW" sz="2800" i="1" dirty="0" smtClean="0">
                <a:latin typeface="Book Antiqua" panose="02040602050305030304" pitchFamily="18" charset="0"/>
              </a:rPr>
              <a:t>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11728" y="3978294"/>
            <a:ext cx="55487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Variables:</a:t>
            </a:r>
          </a:p>
          <a:p>
            <a:r>
              <a:rPr lang="en-US" altLang="en-US" dirty="0"/>
              <a:t>	X = Independent Variable (we provide this)</a:t>
            </a:r>
          </a:p>
          <a:p>
            <a:r>
              <a:rPr lang="en-US" altLang="en-US" dirty="0"/>
              <a:t>	Y = Dependent Variable (we observe this)</a:t>
            </a:r>
          </a:p>
          <a:p>
            <a:r>
              <a:rPr lang="en-US" altLang="en-US" dirty="0"/>
              <a:t>Parameters:</a:t>
            </a:r>
          </a:p>
          <a:p>
            <a:r>
              <a:rPr lang="en-US" altLang="en-US" dirty="0"/>
              <a:t>	</a:t>
            </a:r>
            <a:r>
              <a:rPr lang="el-GR" altLang="en-US" dirty="0"/>
              <a:t>β</a:t>
            </a:r>
            <a:r>
              <a:rPr lang="en-US" altLang="en-US" baseline="-25000" dirty="0"/>
              <a:t>0</a:t>
            </a:r>
            <a:r>
              <a:rPr lang="en-US" altLang="en-US" dirty="0"/>
              <a:t> = Y-Intercept</a:t>
            </a:r>
          </a:p>
          <a:p>
            <a:r>
              <a:rPr lang="en-US" altLang="en-US" dirty="0"/>
              <a:t>	</a:t>
            </a:r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  <a:r>
              <a:rPr lang="en-US" altLang="en-US" dirty="0"/>
              <a:t> = Slope</a:t>
            </a:r>
          </a:p>
          <a:p>
            <a:r>
              <a:rPr lang="en-US" altLang="en-US" dirty="0"/>
              <a:t>	 </a:t>
            </a:r>
            <a:r>
              <a:rPr lang="el-GR" altLang="en-US" dirty="0"/>
              <a:t>ε</a:t>
            </a:r>
            <a:r>
              <a:rPr lang="en-US" altLang="en-US" dirty="0"/>
              <a:t> ~ Normal Random Variable (</a:t>
            </a:r>
            <a:r>
              <a:rPr lang="el-GR" altLang="en-US" dirty="0">
                <a:latin typeface="Times New (W1)" pitchFamily="18" charset="0"/>
              </a:rPr>
              <a:t>μ</a:t>
            </a:r>
            <a:r>
              <a:rPr lang="el-GR" altLang="en-US" baseline="-25000" dirty="0">
                <a:latin typeface="Times New (W1)" pitchFamily="18" charset="0"/>
              </a:rPr>
              <a:t>ε</a:t>
            </a:r>
            <a:r>
              <a:rPr lang="en-US" altLang="en-US" baseline="-25000" dirty="0">
                <a:latin typeface="Times New (W1)" pitchFamily="18" charset="0"/>
              </a:rPr>
              <a:t> </a:t>
            </a:r>
            <a:r>
              <a:rPr lang="en-US" altLang="en-US" dirty="0">
                <a:latin typeface="Times New (W1)" pitchFamily="18" charset="0"/>
              </a:rPr>
              <a:t>= 0, </a:t>
            </a:r>
            <a:r>
              <a:rPr lang="el-GR" altLang="en-US" dirty="0">
                <a:latin typeface="Times New (W1)" pitchFamily="18" charset="0"/>
              </a:rPr>
              <a:t>σ</a:t>
            </a:r>
            <a:r>
              <a:rPr lang="el-GR" altLang="en-US" baseline="-25000" dirty="0">
                <a:latin typeface="Times New (W1)" pitchFamily="18" charset="0"/>
              </a:rPr>
              <a:t>ε</a:t>
            </a:r>
            <a:r>
              <a:rPr lang="en-US" altLang="en-US" dirty="0">
                <a:latin typeface="Times New (W1)" pitchFamily="18" charset="0"/>
              </a:rPr>
              <a:t> = ???) </a:t>
            </a:r>
            <a:endParaRPr lang="en-US" altLang="en-US" dirty="0" smtClean="0">
              <a:latin typeface="Times New (W1)" pitchFamily="18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Times New (W1)" pitchFamily="18" charset="0"/>
              </a:rPr>
              <a:t>	</a:t>
            </a:r>
            <a:r>
              <a:rPr lang="en-US" altLang="en-US" sz="1200" dirty="0" smtClean="0">
                <a:solidFill>
                  <a:srgbClr val="FF0000"/>
                </a:solidFill>
                <a:latin typeface="Times New (W1)" pitchFamily="18" charset="0"/>
              </a:rPr>
              <a:t>[Noise; summative effect of external factors not explicitly modeled]</a:t>
            </a:r>
            <a:endParaRPr lang="el-GR" altLang="en-US" sz="1200" dirty="0">
              <a:solidFill>
                <a:srgbClr val="FF0000"/>
              </a:solidFill>
              <a:latin typeface="Times New (W1)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70" y="3937228"/>
            <a:ext cx="26670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100" y="2294948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 smtClean="0"/>
              <a:t>Y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= </a:t>
            </a:r>
            <a:r>
              <a:rPr lang="en-US" altLang="zh-TW" sz="3200" i="1" dirty="0">
                <a:sym typeface="Symbol" panose="05050102010706020507" pitchFamily="18" charset="2"/>
              </a:rPr>
              <a:t></a:t>
            </a:r>
            <a:r>
              <a:rPr lang="en-US" altLang="zh-TW" sz="3200" baseline="-30000" dirty="0"/>
              <a:t>0</a:t>
            </a:r>
            <a:r>
              <a:rPr lang="en-US" altLang="zh-TW" sz="3200" dirty="0"/>
              <a:t> + </a:t>
            </a:r>
            <a:r>
              <a:rPr lang="en-US" altLang="zh-TW" sz="3200" i="1" dirty="0">
                <a:sym typeface="Symbol" panose="05050102010706020507" pitchFamily="18" charset="2"/>
              </a:rPr>
              <a:t></a:t>
            </a:r>
            <a:r>
              <a:rPr lang="en-US" altLang="zh-TW" sz="3200" baseline="-30000" dirty="0" smtClean="0"/>
              <a:t>1</a:t>
            </a:r>
            <a:r>
              <a:rPr lang="en-US" altLang="zh-TW" sz="3200" i="1" dirty="0" smtClean="0"/>
              <a:t>X + </a:t>
            </a:r>
            <a:r>
              <a:rPr lang="en-US" altLang="zh-TW" sz="3200" i="1" dirty="0">
                <a:sym typeface="Symbol" panose="05050102010706020507" pitchFamily="18" charset="2"/>
              </a:rPr>
              <a:t></a:t>
            </a:r>
            <a:r>
              <a:rPr lang="en-US" altLang="zh-TW" sz="3200" i="1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076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Effect of </a:t>
            </a:r>
            <a:r>
              <a:rPr lang="el-GR" altLang="en-US" dirty="0">
                <a:latin typeface="Times New (W1)" pitchFamily="18" charset="0"/>
              </a:rPr>
              <a:t>σ</a:t>
            </a:r>
            <a:r>
              <a:rPr lang="el-GR" altLang="en-US" baseline="-25000" dirty="0">
                <a:latin typeface="Times New (W1)" pitchFamily="18" charset="0"/>
              </a:rPr>
              <a:t>ε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98721" y="5034324"/>
            <a:ext cx="1258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Tahoma" panose="020B0604030504040204" pitchFamily="34" charset="0"/>
              </a:rPr>
              <a:t>House size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89365" y="1780307"/>
            <a:ext cx="777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House</a:t>
            </a:r>
          </a:p>
          <a:p>
            <a:r>
              <a:rPr lang="en-US" altLang="en-US" sz="1800" dirty="0"/>
              <a:t>Price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403765" y="1780307"/>
            <a:ext cx="4724400" cy="3179763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60765" y="3837707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 smtClean="0">
                <a:latin typeface="Tahoma" panose="020B0604030504040204" pitchFamily="34" charset="0"/>
              </a:rPr>
              <a:t>$50</a:t>
            </a:r>
            <a:r>
              <a:rPr lang="en-US" altLang="en-US" sz="1800" dirty="0" smtClean="0">
                <a:latin typeface="Tahoma" panose="020B0604030504040204" pitchFamily="34" charset="0"/>
              </a:rPr>
              <a:t>K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403765" y="2008907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946565" y="4066307"/>
            <a:ext cx="45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537365" y="26185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537365" y="29233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537365" y="30757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4537365" y="33043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537365" y="33805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680365" y="22375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5680365" y="24661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5680365" y="28471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5680365" y="30757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5680365" y="31519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680365" y="39901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5680365" y="36853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5680365" y="1551707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6765" y="1323107"/>
            <a:ext cx="17420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solidFill>
                  <a:srgbClr val="7030A0"/>
                </a:solidFill>
              </a:rPr>
              <a:t>Lower vs. Higher</a:t>
            </a:r>
          </a:p>
          <a:p>
            <a:pPr algn="ctr"/>
            <a:r>
              <a:rPr lang="en-US" altLang="en-US" sz="1800" dirty="0">
                <a:solidFill>
                  <a:srgbClr val="7030A0"/>
                </a:solidFill>
              </a:rPr>
              <a:t>Variability</a:t>
            </a:r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3622965" y="1704107"/>
            <a:ext cx="762000" cy="1219200"/>
          </a:xfrm>
          <a:custGeom>
            <a:avLst/>
            <a:gdLst>
              <a:gd name="T0" fmla="*/ 192 w 480"/>
              <a:gd name="T1" fmla="*/ 0 h 768"/>
              <a:gd name="T2" fmla="*/ 48 w 480"/>
              <a:gd name="T3" fmla="*/ 336 h 768"/>
              <a:gd name="T4" fmla="*/ 480 w 480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4842165" y="1704107"/>
            <a:ext cx="762000" cy="1219200"/>
          </a:xfrm>
          <a:custGeom>
            <a:avLst/>
            <a:gdLst>
              <a:gd name="T0" fmla="*/ 192 w 480"/>
              <a:gd name="T1" fmla="*/ 0 h 768"/>
              <a:gd name="T2" fmla="*/ 48 w 480"/>
              <a:gd name="T3" fmla="*/ 336 h 768"/>
              <a:gd name="T4" fmla="*/ 480 w 480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6"/>
          <p:cNvSpPr>
            <a:spLocks noChangeArrowheads="1"/>
          </p:cNvSpPr>
          <p:nvPr/>
        </p:nvSpPr>
        <p:spPr bwMode="auto">
          <a:xfrm>
            <a:off x="4308765" y="2389907"/>
            <a:ext cx="533400" cy="1295400"/>
          </a:xfrm>
          <a:prstGeom prst="ellips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5451765" y="1399307"/>
            <a:ext cx="533400" cy="2895600"/>
          </a:xfrm>
          <a:prstGeom prst="ellips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4003965" y="4277445"/>
            <a:ext cx="3625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/>
              <a:t>House Price = 25,000 + 75(Size) +</a:t>
            </a:r>
          </a:p>
        </p:txBody>
      </p:sp>
      <p:pic>
        <p:nvPicPr>
          <p:cNvPr id="30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40" y="4320307"/>
            <a:ext cx="241300" cy="31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57200" y="5493905"/>
            <a:ext cx="86868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 smtClean="0"/>
              <a:t>Error term accounts fo</a:t>
            </a:r>
            <a:r>
              <a:rPr lang="en-US" altLang="en-US" dirty="0" smtClean="0"/>
              <a:t>r anything else we do not explicitly put in the model</a:t>
            </a:r>
            <a:endParaRPr lang="en-US" altLang="en-US" sz="1800" dirty="0"/>
          </a:p>
          <a:p>
            <a:r>
              <a:rPr lang="en-US" altLang="en-US" sz="1800" dirty="0"/>
              <a:t>(e.g. </a:t>
            </a:r>
            <a:r>
              <a:rPr lang="en-US" altLang="en-US" sz="1800" dirty="0" smtClean="0"/>
              <a:t>lot size, roof status, etc.)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409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Population Regression Model</a:t>
            </a:r>
            <a:endParaRPr lang="en-US" b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67914"/>
              </p:ext>
            </p:extLst>
          </p:nvPr>
        </p:nvGraphicFramePr>
        <p:xfrm>
          <a:off x="2116138" y="3429000"/>
          <a:ext cx="51387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429000"/>
                        <a:ext cx="5138737" cy="1217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1400" y="4800600"/>
            <a:ext cx="2216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Linear component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711325"/>
            <a:ext cx="47244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/>
              <a:t>The population regression model: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/>
              <a:t>Population </a:t>
            </a:r>
            <a:br>
              <a:rPr lang="en-US" altLang="en-US" sz="2000" dirty="0"/>
            </a:br>
            <a:r>
              <a:rPr lang="en-US" altLang="en-US" sz="2000" dirty="0"/>
              <a:t>y  intercept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Population Slope</a:t>
            </a:r>
            <a:br>
              <a:rPr lang="en-US" altLang="en-US" sz="2000"/>
            </a:br>
            <a:r>
              <a:rPr lang="en-US" altLang="en-US" sz="2000"/>
              <a:t>Coefficient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3081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Random Error term, or residual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000" dirty="0"/>
              <a:t>Dependent Variable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971800" y="3200400"/>
            <a:ext cx="461963" cy="59055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3505200"/>
            <a:ext cx="609600" cy="3810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943600" y="3200400"/>
            <a:ext cx="0" cy="6096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0940815" flipH="1">
            <a:off x="7162800" y="3444875"/>
            <a:ext cx="617538" cy="29845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Independent Variable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rot="16200000" flipV="1">
            <a:off x="4569619" y="34313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 rot="16200000" flipV="1">
            <a:off x="6896100" y="42894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248400" y="4860925"/>
            <a:ext cx="17780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Random Error</a:t>
            </a:r>
          </a:p>
          <a:p>
            <a:pPr eaLnBrk="0" hangingPunct="0"/>
            <a:r>
              <a:rPr lang="en-US" altLang="en-US" sz="2000"/>
              <a:t> component</a:t>
            </a:r>
          </a:p>
        </p:txBody>
      </p:sp>
      <p:cxnSp>
        <p:nvCxnSpPr>
          <p:cNvPr id="21" name="Straight Arrow Connector 20"/>
          <p:cNvCxnSpPr>
            <a:stCxn id="7" idx="2"/>
            <a:endCxn id="11" idx="1"/>
          </p:cNvCxnSpPr>
          <p:nvPr/>
        </p:nvCxnSpPr>
        <p:spPr>
          <a:xfrm>
            <a:off x="2895600" y="3213100"/>
            <a:ext cx="538163" cy="57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7" idx="1"/>
          </p:cNvCxnSpPr>
          <p:nvPr/>
        </p:nvCxnSpPr>
        <p:spPr>
          <a:xfrm>
            <a:off x="4756926" y="3317743"/>
            <a:ext cx="298486" cy="34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3" idx="1"/>
          </p:cNvCxnSpPr>
          <p:nvPr/>
        </p:nvCxnSpPr>
        <p:spPr>
          <a:xfrm flipH="1">
            <a:off x="5943599" y="3213100"/>
            <a:ext cx="497683" cy="596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4" idx="3"/>
          </p:cNvCxnSpPr>
          <p:nvPr/>
        </p:nvCxnSpPr>
        <p:spPr>
          <a:xfrm flipH="1">
            <a:off x="7254875" y="3594100"/>
            <a:ext cx="1091407" cy="44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</p:cNvCxnSpPr>
          <p:nvPr/>
        </p:nvCxnSpPr>
        <p:spPr>
          <a:xfrm flipH="1" flipV="1">
            <a:off x="4655127" y="4416136"/>
            <a:ext cx="34348" cy="38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</p:cNvCxnSpPr>
          <p:nvPr/>
        </p:nvCxnSpPr>
        <p:spPr>
          <a:xfrm flipH="1" flipV="1">
            <a:off x="7003473" y="4416136"/>
            <a:ext cx="6927" cy="444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4" idx="1"/>
          </p:cNvCxnSpPr>
          <p:nvPr/>
        </p:nvCxnSpPr>
        <p:spPr>
          <a:xfrm>
            <a:off x="1071563" y="3822700"/>
            <a:ext cx="1044575" cy="215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1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Linear Regression Assumptions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0724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Error values (</a:t>
            </a:r>
            <a:r>
              <a:rPr lang="el-GR" altLang="en-US" dirty="0"/>
              <a:t>ε</a:t>
            </a:r>
            <a:r>
              <a:rPr lang="en-US" altLang="en-US" dirty="0"/>
              <a:t>) are statistically independent</a:t>
            </a:r>
          </a:p>
          <a:p>
            <a:pPr marL="320675" indent="-320675" defTabSz="852488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Error values are normally distributed for any given value of  x</a:t>
            </a:r>
          </a:p>
          <a:p>
            <a:pPr marL="320675" indent="-320675" defTabSz="852488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The probability distribution of the errors is normal</a:t>
            </a:r>
          </a:p>
          <a:p>
            <a:pPr marL="320675" indent="-320675" defTabSz="852488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The probability distribution of the errors has constant variance</a:t>
            </a:r>
          </a:p>
          <a:p>
            <a:pPr marL="320675" indent="-320675" defTabSz="852488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The underlying relationship between the x variable and the y variable is linear</a:t>
            </a:r>
          </a:p>
        </p:txBody>
      </p:sp>
    </p:spTree>
    <p:extLst>
      <p:ext uri="{BB962C8B-B14F-4D97-AF65-F5344CB8AC3E}">
        <p14:creationId xmlns:p14="http://schemas.microsoft.com/office/powerpoint/2010/main" val="282625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Population Linear Regression</a:t>
            </a:r>
            <a:endParaRPr lang="en-US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H="1" flipV="1">
            <a:off x="2081643" y="3851562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 flipV="1">
            <a:off x="2081643" y="2556162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3816781" y="2678400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64181" y="2524988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07381" y="4327812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93081" y="4921537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48643" y="3546762"/>
            <a:ext cx="2438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400"/>
              <a:t>Random Error for this x value</a:t>
            </a:r>
            <a:endParaRPr lang="en-US" altLang="en-US" sz="2400" baseline="-250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6981" y="1508412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3600"/>
              <a:t>y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88338" y="5394612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3600" dirty="0"/>
              <a:t>x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550581" y="2270412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297543" y="4257962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4131" y="4521487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806043" y="3394362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340781" y="2727612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70593" y="369440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31056" y="2578387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31056" y="2638712"/>
            <a:ext cx="184150" cy="920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31118" y="260855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695881" y="2100550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95881" y="2660937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695881" y="2975262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695881" y="3283237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1695881" y="3599150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695881" y="3913475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695881" y="4221450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695881" y="4535775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1695881" y="4843750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695881" y="5159662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554593" y="3821400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20118" y="574862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6"/>
          <p:cNvSpPr>
            <a:spLocks/>
          </p:cNvSpPr>
          <p:nvPr/>
        </p:nvSpPr>
        <p:spPr bwMode="auto">
          <a:xfrm>
            <a:off x="1759381" y="4365912"/>
            <a:ext cx="152400" cy="10287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501243" y="3089562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8177643" y="2632362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9"/>
          <p:cNvSpPr>
            <a:spLocks/>
          </p:cNvSpPr>
          <p:nvPr/>
        </p:nvSpPr>
        <p:spPr bwMode="auto">
          <a:xfrm flipH="1">
            <a:off x="3892981" y="2803812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3740581" y="3794412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4243" y="3470562"/>
            <a:ext cx="19812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/>
              <a:t>Predicted Value of y for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77858"/>
              </p:ext>
            </p:extLst>
          </p:nvPr>
        </p:nvGraphicFramePr>
        <p:xfrm>
          <a:off x="3724706" y="1336962"/>
          <a:ext cx="32750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06" y="1336962"/>
                        <a:ext cx="3275012" cy="776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664381" y="539461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x</a:t>
            </a:r>
            <a:r>
              <a:rPr lang="en-US" altLang="en-US" sz="2400" baseline="-25000"/>
              <a:t>i</a:t>
            </a:r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3588181" y="2346612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 flipV="1">
            <a:off x="4520043" y="347056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6348843" y="2098962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6729843" y="3013362"/>
            <a:ext cx="1676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400"/>
              <a:t>Slope =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>
                <a:cs typeface="Arial" panose="020B0604020202020204" pitchFamily="34" charset="0"/>
              </a:rPr>
              <a:t>1</a:t>
            </a:r>
            <a:endParaRPr lang="el-GR" altLang="en-US" sz="2400" baseline="-25000">
              <a:cs typeface="Arial" panose="020B0604020202020204" pitchFamily="34" charset="0"/>
            </a:endParaRP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3986643" y="2937162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altLang="en-US" sz="3200">
                <a:cs typeface="Arial" panose="020B0604020202020204" pitchFamily="34" charset="0"/>
              </a:rPr>
              <a:t>ε</a:t>
            </a:r>
            <a:r>
              <a:rPr lang="en-US" altLang="en-US" sz="3200" baseline="-25000">
                <a:cs typeface="Arial" panose="020B0604020202020204" pitchFamily="34" charset="0"/>
              </a:rPr>
              <a:t>i</a:t>
            </a:r>
            <a:endParaRPr lang="el-GR" altLang="en-US" sz="3200" baseline="-25000"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64181" y="5470812"/>
            <a:ext cx="6244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48015" y="1614055"/>
            <a:ext cx="16166" cy="3856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Estimated Regression Line</a:t>
            </a:r>
            <a:endParaRPr lang="en-US" b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52623"/>
              </p:ext>
            </p:extLst>
          </p:nvPr>
        </p:nvGraphicFramePr>
        <p:xfrm>
          <a:off x="2712391" y="3784611"/>
          <a:ext cx="3262017" cy="92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391" y="3784611"/>
                        <a:ext cx="3262017" cy="9200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0" y="1216891"/>
            <a:ext cx="7086600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/>
              <a:t>The sample regression line provides an </a:t>
            </a:r>
            <a:r>
              <a:rPr lang="en-US" altLang="en-US" sz="2400" dirty="0">
                <a:solidFill>
                  <a:schemeClr val="accent1"/>
                </a:solidFill>
              </a:rPr>
              <a:t>estimate</a:t>
            </a:r>
            <a:r>
              <a:rPr lang="en-US" altLang="en-US" sz="2400" dirty="0"/>
              <a:t> of the population regression line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2436091"/>
            <a:ext cx="18288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Estimate of the regression </a:t>
            </a:r>
            <a:br>
              <a:rPr lang="en-US" altLang="en-US" sz="2000"/>
            </a:br>
            <a:r>
              <a:rPr lang="en-US" altLang="en-US" sz="2000"/>
              <a:t>intercept</a:t>
            </a:r>
            <a:endParaRPr lang="en-US" altLang="en-US" sz="2000" baseline="-25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12291"/>
            <a:ext cx="20574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Estimate of the regression slope</a:t>
            </a:r>
            <a:br>
              <a:rPr lang="en-US" altLang="en-US" sz="2000"/>
            </a:br>
            <a:endParaRPr lang="en-US" altLang="en-US" sz="2000" baseline="-250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810000" y="3426691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410200" y="3198091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436091"/>
            <a:ext cx="1752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Estimated  (or predicted) y value</a:t>
            </a:r>
            <a:endParaRPr lang="en-US" altLang="en-US" sz="2000" baseline="-2500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133600" y="3426691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29400" y="3579091"/>
            <a:ext cx="160496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Independent variable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096000" y="3960091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17921" y="5017366"/>
            <a:ext cx="6781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</a:rPr>
              <a:t>The individual random error terms  </a:t>
            </a:r>
            <a:r>
              <a:rPr lang="en-US" altLang="en-US" sz="2000" dirty="0" err="1">
                <a:solidFill>
                  <a:srgbClr val="0070C0"/>
                </a:solidFill>
              </a:rPr>
              <a:t>e</a:t>
            </a:r>
            <a:r>
              <a:rPr lang="en-US" altLang="en-US" sz="2000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  have a mean of zero</a:t>
            </a:r>
          </a:p>
        </p:txBody>
      </p:sp>
    </p:spTree>
    <p:extLst>
      <p:ext uri="{BB962C8B-B14F-4D97-AF65-F5344CB8AC3E}">
        <p14:creationId xmlns:p14="http://schemas.microsoft.com/office/powerpoint/2010/main" val="2567293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Least Squares Criterion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0563" y="1768475"/>
            <a:ext cx="7685087" cy="1676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/>
            <a:r>
              <a:rPr lang="en-US" altLang="en-US" dirty="0" smtClean="0"/>
              <a:t>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 and 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 are obtained by finding the values of 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 and 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 that </a:t>
            </a:r>
            <a:r>
              <a:rPr lang="en-US" altLang="en-US" dirty="0" smtClean="0">
                <a:solidFill>
                  <a:srgbClr val="0070C0"/>
                </a:solidFill>
              </a:rPr>
              <a:t>minimize the sum of the squared residuals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39343"/>
              </p:ext>
            </p:extLst>
          </p:nvPr>
        </p:nvGraphicFramePr>
        <p:xfrm>
          <a:off x="2284413" y="3729038"/>
          <a:ext cx="4926012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663560" imgH="533160" progId="Equation.3">
                  <p:embed/>
                </p:oleObj>
              </mc:Choice>
              <mc:Fallback>
                <p:oleObj name="Equation" r:id="rId3" imgW="1663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729038"/>
                        <a:ext cx="4926012" cy="1573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33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Derived Parameters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236" y="1391444"/>
            <a:ext cx="6210300" cy="585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The formulas for 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 and 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 are: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635" y="3439680"/>
            <a:ext cx="3408219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 smtClean="0"/>
              <a:t>direct formula: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37238"/>
              </p:ext>
            </p:extLst>
          </p:nvPr>
        </p:nvGraphicFramePr>
        <p:xfrm>
          <a:off x="1787236" y="4137819"/>
          <a:ext cx="3048000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" imgW="1358640" imgH="838080" progId="Equation.3">
                  <p:embed/>
                </p:oleObj>
              </mc:Choice>
              <mc:Fallback>
                <p:oleObj name="Equation" r:id="rId3" imgW="1358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236" y="4137819"/>
                        <a:ext cx="3048000" cy="188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33830"/>
              </p:ext>
            </p:extLst>
          </p:nvPr>
        </p:nvGraphicFramePr>
        <p:xfrm>
          <a:off x="2930236" y="2181225"/>
          <a:ext cx="3200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5" imgW="1333440" imgH="482400" progId="Equation.3">
                  <p:embed/>
                </p:oleObj>
              </mc:Choice>
              <mc:Fallback>
                <p:oleObj name="Equation" r:id="rId5" imgW="1333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236" y="2181225"/>
                        <a:ext cx="3200400" cy="1154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01492"/>
              </p:ext>
            </p:extLst>
          </p:nvPr>
        </p:nvGraphicFramePr>
        <p:xfrm>
          <a:off x="6130636" y="4736306"/>
          <a:ext cx="1981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7" imgW="736560" imgH="228600" progId="Equation.3">
                  <p:embed/>
                </p:oleObj>
              </mc:Choice>
              <mc:Fallback>
                <p:oleObj name="Equation" r:id="rId7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636" y="4736306"/>
                        <a:ext cx="1981200" cy="614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87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Regression Coefficients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is the estimated average value of y when the value of x is </a:t>
            </a:r>
            <a:r>
              <a:rPr lang="en-US" altLang="en-US" dirty="0" smtClean="0"/>
              <a:t>zero</a:t>
            </a:r>
            <a:endParaRPr lang="en-US" altLang="en-US" sz="1400" dirty="0"/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altLang="en-US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is the estimated change in the average value of y as a result of a one-unit change in x</a:t>
            </a:r>
          </a:p>
        </p:txBody>
      </p:sp>
    </p:spTree>
    <p:extLst>
      <p:ext uri="{BB962C8B-B14F-4D97-AF65-F5344CB8AC3E}">
        <p14:creationId xmlns:p14="http://schemas.microsoft.com/office/powerpoint/2010/main" val="12578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1"/>
                </a:solidFill>
              </a:rPr>
              <a:t>dplyr</a:t>
            </a:r>
            <a:r>
              <a:rPr lang="en-US" b="1" dirty="0"/>
              <a:t> package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/>
              <a:t>: return a subset of the columns of a data frame, using a flexible notation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/>
              <a:t>: extract a subset of rows from a data frame based on logical conditions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arrange</a:t>
            </a:r>
            <a:r>
              <a:rPr lang="en-US" dirty="0"/>
              <a:t>: reorder rows of a data frame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rename</a:t>
            </a:r>
            <a:r>
              <a:rPr lang="en-US" dirty="0"/>
              <a:t>: rename variables in a data frame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mutate</a:t>
            </a:r>
            <a:r>
              <a:rPr lang="en-US" dirty="0"/>
              <a:t>: add new variables/columns or transform existing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 Example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/>
            <a:r>
              <a:rPr lang="en-US" altLang="en-US" dirty="0"/>
              <a:t>A real estate agent wishes to examine the relationship between the selling price of a home and its size (measured in square feet</a:t>
            </a:r>
            <a:r>
              <a:rPr lang="en-US" altLang="en-US" dirty="0" smtClean="0"/>
              <a:t>)</a:t>
            </a:r>
          </a:p>
          <a:p>
            <a:pPr marL="320675" indent="-320675" defTabSz="852488"/>
            <a:r>
              <a:rPr lang="en-US" altLang="en-US" dirty="0"/>
              <a:t>A random sample of 10 houses is selected</a:t>
            </a:r>
          </a:p>
          <a:p>
            <a:pPr marL="693738" lvl="1" indent="-268288" defTabSz="852488"/>
            <a:r>
              <a:rPr lang="en-US" altLang="en-US" sz="3200" dirty="0"/>
              <a:t>Dependent variable (y) = house price </a:t>
            </a:r>
            <a:r>
              <a:rPr lang="en-US" altLang="en-US" dirty="0"/>
              <a:t>in $</a:t>
            </a:r>
            <a:r>
              <a:rPr lang="en-US" altLang="en-US" dirty="0" smtClean="0"/>
              <a:t>1000s</a:t>
            </a:r>
          </a:p>
          <a:p>
            <a:pPr marL="825500" lvl="2" indent="0" defTabSz="852488">
              <a:buNone/>
            </a:pPr>
            <a:r>
              <a:rPr lang="es-ES" altLang="en-US" dirty="0" smtClean="0"/>
              <a:t>y &lt;- c(245, 312, 279, 308, 199, 219, 405, 324, 319,  255)</a:t>
            </a:r>
          </a:p>
          <a:p>
            <a:pPr marL="693738" lvl="1" indent="-268288" defTabSz="852488"/>
            <a:r>
              <a:rPr lang="en-US" altLang="en-US" sz="3200" dirty="0" smtClean="0"/>
              <a:t>Independent </a:t>
            </a:r>
            <a:r>
              <a:rPr lang="en-US" altLang="en-US" sz="3200" dirty="0"/>
              <a:t>variable (x) = square </a:t>
            </a:r>
            <a:r>
              <a:rPr lang="en-US" altLang="en-US" sz="3200" dirty="0" smtClean="0"/>
              <a:t>feet</a:t>
            </a:r>
          </a:p>
          <a:p>
            <a:pPr marL="825500" lvl="2" indent="0" defTabSz="852488">
              <a:buNone/>
            </a:pPr>
            <a:r>
              <a:rPr lang="es-ES" altLang="en-US" dirty="0" smtClean="0"/>
              <a:t>x </a:t>
            </a:r>
            <a:r>
              <a:rPr lang="es-ES" altLang="en-US" dirty="0"/>
              <a:t>&lt;- c(1400, 1600, 1700, 1875, 1100, 1550, 2350, 2450, 1425, 1700</a:t>
            </a:r>
            <a:r>
              <a:rPr lang="es-ES" altLang="en-US" dirty="0" smtClean="0"/>
              <a:t>)</a:t>
            </a:r>
            <a:endParaRPr lang="en-US" altLang="en-US" dirty="0"/>
          </a:p>
          <a:p>
            <a:pPr marL="320675" indent="-320675" defTabSz="852488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7637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Sample</a:t>
            </a:r>
            <a:endParaRPr lang="en-US" b="1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53209"/>
              </p:ext>
            </p:extLst>
          </p:nvPr>
        </p:nvGraphicFramePr>
        <p:xfrm>
          <a:off x="1524000" y="1153391"/>
          <a:ext cx="6096000" cy="484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(y)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339725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245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1400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312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1600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279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1875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1100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219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1550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405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2350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2450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319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1425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255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1700</a:t>
                      </a:r>
                      <a:endParaRPr kumimoji="0" lang="en-US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4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300" b="1" dirty="0"/>
              <a:t>House price model:  scatter plot and regression line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94354"/>
              </p:ext>
            </p:extLst>
          </p:nvPr>
        </p:nvGraphicFramePr>
        <p:xfrm>
          <a:off x="2209800" y="1823482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Chart" r:id="rId3" imgW="5562600" imgH="3781552" progId="Excel.Chart.8">
                  <p:embed/>
                </p:oleObj>
              </mc:Choice>
              <mc:Fallback>
                <p:oleObj name="Chart" r:id="rId3" imgW="5562600" imgH="378155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3482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38872"/>
              </p:ext>
            </p:extLst>
          </p:nvPr>
        </p:nvGraphicFramePr>
        <p:xfrm>
          <a:off x="1981200" y="5031369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3200400" imgH="203040" progId="Equation.3">
                  <p:embed/>
                </p:oleObj>
              </mc:Choice>
              <mc:Fallback>
                <p:oleObj name="Equation" r:id="rId5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31369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819400" y="3195082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438400" y="4955169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10400" y="2433082"/>
            <a:ext cx="1371600" cy="7175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Slope </a:t>
            </a:r>
          </a:p>
          <a:p>
            <a:pPr eaLnBrk="0" hangingPunct="0"/>
            <a:r>
              <a:rPr lang="en-US" altLang="en-US" sz="2000"/>
              <a:t>= 0.10977</a:t>
            </a:r>
            <a:endParaRPr lang="en-US" altLang="en-US" sz="2000" baseline="-25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66800" y="4033282"/>
            <a:ext cx="1219200" cy="68738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/>
              <a:t>= 98.248 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6019800" y="1747282"/>
            <a:ext cx="16764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6400800" y="2356882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rgbClr val="0070C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286000" y="3880882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4691" y="5370255"/>
            <a:ext cx="8905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&gt;plot(</a:t>
            </a:r>
            <a:r>
              <a:rPr lang="en-US" dirty="0"/>
              <a:t> </a:t>
            </a:r>
            <a:r>
              <a:rPr lang="en-US" dirty="0" smtClean="0"/>
              <a:t>y ~ x, </a:t>
            </a:r>
            <a:r>
              <a:rPr lang="en-US" dirty="0"/>
              <a:t>main = "Housing Data Analysis", </a:t>
            </a:r>
            <a:r>
              <a:rPr lang="en-US" dirty="0" err="1"/>
              <a:t>ylab</a:t>
            </a:r>
            <a:r>
              <a:rPr lang="en-US" dirty="0"/>
              <a:t> = "House Price ($1000s)", </a:t>
            </a:r>
            <a:r>
              <a:rPr lang="en-US" dirty="0" err="1"/>
              <a:t>xlab</a:t>
            </a:r>
            <a:r>
              <a:rPr lang="en-US" dirty="0"/>
              <a:t> = "Square Feet",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abline</a:t>
            </a:r>
            <a:r>
              <a:rPr lang="en-US" dirty="0" smtClean="0"/>
              <a:t>(</a:t>
            </a:r>
            <a:r>
              <a:rPr lang="en-US" dirty="0" err="1" smtClean="0"/>
              <a:t>houseLM</a:t>
            </a:r>
            <a:r>
              <a:rPr lang="en-US" dirty="0"/>
              <a:t>, col="red")</a:t>
            </a:r>
          </a:p>
        </p:txBody>
      </p:sp>
    </p:spTree>
    <p:extLst>
      <p:ext uri="{BB962C8B-B14F-4D97-AF65-F5344CB8AC3E}">
        <p14:creationId xmlns:p14="http://schemas.microsoft.com/office/powerpoint/2010/main" val="339433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65450"/>
              </p:ext>
            </p:extLst>
          </p:nvPr>
        </p:nvGraphicFramePr>
        <p:xfrm>
          <a:off x="962025" y="1416050"/>
          <a:ext cx="7143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2857320" imgH="203040" progId="Equation.3">
                  <p:embed/>
                </p:oleObj>
              </mc:Choice>
              <mc:Fallback>
                <p:oleObj name="Equation" r:id="rId3" imgW="285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416050"/>
                        <a:ext cx="71437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1873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Coefficients: Intercept b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9100" y="2371946"/>
            <a:ext cx="8229600" cy="37905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is the estimated average value of Y when the value of X is zero (if x = 0 is in the range of observed x values)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Here, no houses had 0 square feet, so b</a:t>
            </a:r>
            <a:r>
              <a:rPr lang="en-US" altLang="en-US" baseline="-25000" dirty="0"/>
              <a:t>0</a:t>
            </a:r>
            <a:r>
              <a:rPr lang="en-US" altLang="en-US" dirty="0"/>
              <a:t> = 98.24833 just indicates that, for houses within the range of sizes observed, $98,248.33 is the portion of the house price not explained by square feet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219200" y="13397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42929" y="1828800"/>
            <a:ext cx="1201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22712"/>
              </p:ext>
            </p:extLst>
          </p:nvPr>
        </p:nvGraphicFramePr>
        <p:xfrm>
          <a:off x="533400" y="1490319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3200400" imgH="203040" progId="Equation.3">
                  <p:embed/>
                </p:oleObj>
              </mc:Choice>
              <mc:Fallback>
                <p:oleObj name="Equation" r:id="rId3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0319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Coefficients: slope b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4549" y="2254102"/>
            <a:ext cx="8761227" cy="387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3600" dirty="0"/>
              <a:t>b</a:t>
            </a:r>
            <a:r>
              <a:rPr lang="en-US" altLang="en-US" sz="3600" baseline="-25000" dirty="0"/>
              <a:t>1</a:t>
            </a:r>
            <a:r>
              <a:rPr lang="en-US" altLang="en-US" sz="3600" dirty="0"/>
              <a:t> measures the estimated change in the average value of Y as a result of a one-unit change in X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Here, b</a:t>
            </a:r>
            <a:r>
              <a:rPr lang="en-US" altLang="en-US" baseline="-25000" dirty="0"/>
              <a:t>1</a:t>
            </a:r>
            <a:r>
              <a:rPr lang="en-US" altLang="en-US" dirty="0"/>
              <a:t> = .10977 tells us that the average value of a house increases by .10977($1000) = $109.77, on average, for each additional one square foot of size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19200" y="1414119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9" descr="hou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867400"/>
            <a:ext cx="1295400" cy="8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5029200" y="1999907"/>
            <a:ext cx="1105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78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814" y="198013"/>
            <a:ext cx="8798441" cy="1066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4300" b="1" dirty="0"/>
              <a:t>Least Squares Regression Properties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743" y="1290472"/>
            <a:ext cx="8984512" cy="4665893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dirty="0"/>
              <a:t>The sum of the residuals from the least squares regression line is 0   (                  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dirty="0"/>
              <a:t>The sum of the squared residuals is a minimum (minimized                  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dirty="0"/>
              <a:t>The simple regression line always passes through the mean of the y variable and the mean of the x variable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dirty="0"/>
              <a:t>The least squares coefficients are unbiased estimates of 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 and 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baseline="-25000" dirty="0">
                <a:sym typeface="Symbol" panose="05050102010706020507" pitchFamily="18" charset="2"/>
              </a:rPr>
              <a:t> </a:t>
            </a:r>
            <a:endParaRPr lang="en-US" altLang="en-US" sz="3600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51895"/>
              </p:ext>
            </p:extLst>
          </p:nvPr>
        </p:nvGraphicFramePr>
        <p:xfrm>
          <a:off x="1922720" y="1760395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838080" imgH="253800" progId="Equation.3">
                  <p:embed/>
                </p:oleObj>
              </mc:Choice>
              <mc:Fallback>
                <p:oleObj name="Equation" r:id="rId3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720" y="1760395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86682"/>
              </p:ext>
            </p:extLst>
          </p:nvPr>
        </p:nvGraphicFramePr>
        <p:xfrm>
          <a:off x="2127396" y="2952508"/>
          <a:ext cx="1524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5" imgW="660240" imgH="253800" progId="Equation.3">
                  <p:embed/>
                </p:oleObj>
              </mc:Choice>
              <mc:Fallback>
                <p:oleObj name="Equation" r:id="rId5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96" y="2952508"/>
                        <a:ext cx="1524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07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565" y="134012"/>
            <a:ext cx="8821477" cy="762000"/>
          </a:xfrm>
        </p:spPr>
        <p:txBody>
          <a:bodyPr>
            <a:noAutofit/>
          </a:bodyPr>
          <a:lstStyle/>
          <a:p>
            <a:pPr defTabSz="852488"/>
            <a:r>
              <a:rPr lang="en-US" altLang="en-US" sz="4300" b="1" dirty="0"/>
              <a:t>Explained and Unexplained Variation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8965" y="1127049"/>
            <a:ext cx="7142163" cy="669925"/>
          </a:xfrm>
        </p:spPr>
        <p:txBody>
          <a:bodyPr/>
          <a:lstStyle/>
          <a:p>
            <a:r>
              <a:rPr lang="en-US" altLang="en-US" dirty="0"/>
              <a:t>Total variation is made up of two parts: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98193"/>
              </p:ext>
            </p:extLst>
          </p:nvPr>
        </p:nvGraphicFramePr>
        <p:xfrm>
          <a:off x="988203" y="2117649"/>
          <a:ext cx="7208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3" imgW="1688760" imgH="177480" progId="Equation.3">
                  <p:embed/>
                </p:oleObj>
              </mc:Choice>
              <mc:Fallback>
                <p:oleObj name="Equation" r:id="rId3" imgW="1688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03" y="2117649"/>
                        <a:ext cx="72088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38965" y="3108249"/>
            <a:ext cx="1600200" cy="762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/>
              <a:t>Total sum of Squares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606365" y="3108249"/>
            <a:ext cx="2057400" cy="762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/>
              <a:t>Sum of Squares Regression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404378" y="3108249"/>
            <a:ext cx="2057400" cy="762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 dirty="0"/>
              <a:t>Sum of Squares Error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35636"/>
              </p:ext>
            </p:extLst>
          </p:nvPr>
        </p:nvGraphicFramePr>
        <p:xfrm>
          <a:off x="205565" y="4175049"/>
          <a:ext cx="265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5" imgW="1168200" imgH="253800" progId="Equation.3">
                  <p:embed/>
                </p:oleObj>
              </mc:Choice>
              <mc:Fallback>
                <p:oleObj name="Equation" r:id="rId5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65" y="4175049"/>
                        <a:ext cx="2659063" cy="574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37374"/>
              </p:ext>
            </p:extLst>
          </p:nvPr>
        </p:nvGraphicFramePr>
        <p:xfrm>
          <a:off x="3253565" y="4175049"/>
          <a:ext cx="2657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7" imgW="1168200" imgH="253800" progId="Equation.3">
                  <p:embed/>
                </p:oleObj>
              </mc:Choice>
              <mc:Fallback>
                <p:oleObj name="Equation" r:id="rId7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565" y="4175049"/>
                        <a:ext cx="2657475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46815"/>
              </p:ext>
            </p:extLst>
          </p:nvPr>
        </p:nvGraphicFramePr>
        <p:xfrm>
          <a:off x="6301565" y="4175049"/>
          <a:ext cx="25923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9" imgW="1180800" imgH="253800" progId="Equation.3">
                  <p:embed/>
                </p:oleObj>
              </mc:Choice>
              <mc:Fallback>
                <p:oleObj name="Equation" r:id="rId9" imgW="1180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565" y="4175049"/>
                        <a:ext cx="2592388" cy="554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807946" y="4807743"/>
            <a:ext cx="63246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where: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	</a:t>
            </a:r>
            <a:r>
              <a:rPr lang="en-US" altLang="en-US" i="1" dirty="0"/>
              <a:t>  </a:t>
            </a:r>
            <a:r>
              <a:rPr lang="en-US" altLang="en-US" dirty="0"/>
              <a:t> = Average value of the dependent variable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	</a:t>
            </a:r>
            <a:r>
              <a:rPr lang="en-US" altLang="en-US" i="1" dirty="0"/>
              <a:t>y</a:t>
            </a:r>
            <a:r>
              <a:rPr lang="en-US" altLang="en-US" dirty="0"/>
              <a:t> = Observed values of the dependent variable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	   = Estimated value of y for the given x value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3910"/>
              </p:ext>
            </p:extLst>
          </p:nvPr>
        </p:nvGraphicFramePr>
        <p:xfrm>
          <a:off x="2275443" y="5827787"/>
          <a:ext cx="273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11" imgW="139680" imgH="203040" progId="Equation.3">
                  <p:embed/>
                </p:oleObj>
              </mc:Choice>
              <mc:Fallback>
                <p:oleObj name="Equation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443" y="5827787"/>
                        <a:ext cx="273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34602"/>
              </p:ext>
            </p:extLst>
          </p:nvPr>
        </p:nvGraphicFramePr>
        <p:xfrm>
          <a:off x="2275443" y="5113336"/>
          <a:ext cx="2730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13" imgW="139680" imgH="190440" progId="Equation.3">
                  <p:embed/>
                </p:oleObj>
              </mc:Choice>
              <mc:Fallback>
                <p:oleObj name="Equation" r:id="rId13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443" y="5113336"/>
                        <a:ext cx="2730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4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0261" y="1360969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marL="320675" indent="-320675" defTabSz="852488">
              <a:spcBef>
                <a:spcPct val="40000"/>
              </a:spcBef>
            </a:pPr>
            <a:r>
              <a:rPr lang="en-US" altLang="en-US" sz="2800" b="1" dirty="0"/>
              <a:t>SST = total sum of squares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/>
              <a:t>Measures the variation of the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 values around their mean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altLang="en-US" sz="2800" b="1" dirty="0" smtClean="0"/>
              <a:t>SSE = error sum of squares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 smtClean="0"/>
              <a:t>Variation attributable to factors other than the relationship between x and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altLang="en-US" sz="2800" b="1" dirty="0" smtClean="0"/>
              <a:t>SSR </a:t>
            </a:r>
            <a:r>
              <a:rPr lang="en-US" altLang="en-US" sz="2800" b="1" dirty="0"/>
              <a:t>= regression sum of squares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/>
              <a:t>Explained variation attributable to the relationship between x and y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246063"/>
            <a:ext cx="8718550" cy="762000"/>
          </a:xfrm>
          <a:noFill/>
          <a:ln/>
        </p:spPr>
        <p:txBody>
          <a:bodyPr lIns="85342" tIns="42672" rIns="85342" bIns="42672" anchor="b">
            <a:noAutofit/>
          </a:bodyPr>
          <a:lstStyle/>
          <a:p>
            <a:pPr defTabSz="852488"/>
            <a:r>
              <a:rPr lang="en-US" altLang="en-US" sz="4300" b="1" dirty="0"/>
              <a:t>Explained and Unexplained Variation</a:t>
            </a:r>
          </a:p>
        </p:txBody>
      </p:sp>
    </p:spTree>
    <p:extLst>
      <p:ext uri="{BB962C8B-B14F-4D97-AF65-F5344CB8AC3E}">
        <p14:creationId xmlns:p14="http://schemas.microsoft.com/office/powerpoint/2010/main" val="3661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1882775"/>
            <a:ext cx="0" cy="415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X</a:t>
            </a:r>
            <a:r>
              <a:rPr lang="en-US" altLang="en-US" sz="2400" b="1" baseline="-25000"/>
              <a:t>i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643731" y="4724400"/>
            <a:ext cx="71707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324850" y="5609431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dirty="0"/>
              <a:t>x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>
                <a:solidFill>
                  <a:schemeClr val="folHlink"/>
                </a:solidFill>
              </a:rPr>
              <a:t>y</a:t>
            </a:r>
            <a:r>
              <a:rPr lang="en-US" alt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SST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=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</a:t>
            </a:r>
            <a:r>
              <a:rPr lang="en-US" altLang="en-US" sz="2400" b="1">
                <a:solidFill>
                  <a:schemeClr val="folHlink"/>
                </a:solidFill>
              </a:rPr>
              <a:t>y</a:t>
            </a:r>
            <a:r>
              <a:rPr lang="en-US" altLang="en-US" sz="24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400" b="1" baseline="-25000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rgbClr val="00FF00"/>
                </a:solidFill>
              </a:rPr>
              <a:t>y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SSE</a:t>
            </a:r>
            <a:r>
              <a:rPr lang="en-US" altLang="en-US" sz="2400" b="1">
                <a:solidFill>
                  <a:srgbClr val="FF9900"/>
                </a:solidFill>
              </a:rPr>
              <a:t> </a:t>
            </a:r>
            <a:r>
              <a:rPr lang="en-US" altLang="en-US" sz="2400" b="1"/>
              <a:t>=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</a:t>
            </a:r>
            <a:r>
              <a:rPr lang="en-US" altLang="en-US" sz="2400" b="1">
                <a:solidFill>
                  <a:schemeClr val="folHlink"/>
                </a:solidFill>
              </a:rPr>
              <a:t>y</a:t>
            </a:r>
            <a:r>
              <a:rPr lang="en-US" altLang="en-US" sz="24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400" b="1" baseline="-25000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chemeClr val="hlink"/>
                </a:solidFill>
              </a:rPr>
              <a:t>y</a:t>
            </a:r>
            <a:r>
              <a:rPr lang="en-US" altLang="en-US" sz="2400" b="1" baseline="-25000">
                <a:solidFill>
                  <a:schemeClr val="hlink"/>
                </a:solidFill>
              </a:rPr>
              <a:t>i 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927725" y="2150630"/>
            <a:ext cx="3206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chemeClr val="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SSR =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</a:t>
            </a:r>
            <a:r>
              <a:rPr lang="en-US" altLang="en-US" sz="2400" b="1">
                <a:solidFill>
                  <a:schemeClr val="hlink"/>
                </a:solidFill>
              </a:rPr>
              <a:t>y</a:t>
            </a:r>
            <a:r>
              <a:rPr lang="en-US" altLang="en-US" sz="2400" b="1" baseline="-25000">
                <a:solidFill>
                  <a:schemeClr val="hlink"/>
                </a:solidFill>
              </a:rPr>
              <a:t>i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rgbClr val="00FF00"/>
                </a:solidFill>
              </a:rPr>
              <a:t>y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 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26088" y="3862568"/>
            <a:ext cx="352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chemeClr val="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8307388" y="4199804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927725" y="3749675"/>
            <a:ext cx="339436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180431" y="2819400"/>
            <a:ext cx="304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168275"/>
            <a:ext cx="8809037" cy="762000"/>
          </a:xfrm>
          <a:noFill/>
          <a:ln/>
        </p:spPr>
        <p:txBody>
          <a:bodyPr lIns="85342" tIns="42672" rIns="85342" bIns="42672" anchor="b">
            <a:noAutofit/>
          </a:bodyPr>
          <a:lstStyle/>
          <a:p>
            <a:pPr defTabSz="852488"/>
            <a:r>
              <a:rPr lang="en-US" altLang="en-US" sz="4300" b="1" dirty="0"/>
              <a:t>Explained and Unexplained Variation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543800" y="2286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/>
              <a:t>y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18714" y="4208461"/>
            <a:ext cx="3921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04800" y="3505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Symbol" panose="05050102010706020507" pitchFamily="18" charset="2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1604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4038" y="1132279"/>
            <a:ext cx="8527312" cy="4525963"/>
          </a:xfrm>
        </p:spPr>
        <p:txBody>
          <a:bodyPr/>
          <a:lstStyle/>
          <a:p>
            <a:pPr marL="320675" indent="-320675" defTabSz="852488"/>
            <a:r>
              <a:rPr lang="en-US" altLang="en-US" dirty="0"/>
              <a:t>The </a:t>
            </a:r>
            <a:r>
              <a:rPr lang="en-US" altLang="en-US" i="1" dirty="0"/>
              <a:t>coefficient of determination </a:t>
            </a:r>
            <a:r>
              <a:rPr lang="en-US" altLang="en-US" dirty="0"/>
              <a:t>is the portion of the total variation in the dependent variable that is explained by variation in the independent variable</a:t>
            </a:r>
          </a:p>
          <a:p>
            <a:pPr marL="320675" indent="-320675" defTabSz="852488"/>
            <a:endParaRPr lang="en-US" altLang="en-US" sz="1600" dirty="0"/>
          </a:p>
          <a:p>
            <a:pPr marL="320675" indent="-320675" defTabSz="852488"/>
            <a:r>
              <a:rPr lang="en-US" altLang="en-US" dirty="0"/>
              <a:t>The coefficient of determination is also called </a:t>
            </a:r>
            <a:r>
              <a:rPr lang="en-US" altLang="en-US" i="1" dirty="0"/>
              <a:t>R-squared</a:t>
            </a:r>
            <a:r>
              <a:rPr lang="en-US" altLang="en-US" dirty="0"/>
              <a:t> and is denoted as </a:t>
            </a:r>
            <a:r>
              <a:rPr lang="en-US" altLang="en-US" i="1" dirty="0"/>
              <a:t>R</a:t>
            </a:r>
            <a:r>
              <a:rPr lang="en-US" altLang="en-US" i="1" baseline="30000" dirty="0"/>
              <a:t>2</a:t>
            </a:r>
            <a:endParaRPr lang="en-US" altLang="en-US" i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11138"/>
            <a:ext cx="7696200" cy="762000"/>
          </a:xfrm>
          <a:noFill/>
          <a:ln/>
        </p:spPr>
        <p:txBody>
          <a:bodyPr lIns="85342" tIns="42672" rIns="85342" bIns="42672" anchor="b"/>
          <a:lstStyle/>
          <a:p>
            <a:r>
              <a:rPr lang="en-US" altLang="en-US" b="1" dirty="0"/>
              <a:t>Coefficient of Determination, R</a:t>
            </a:r>
            <a:r>
              <a:rPr lang="en-US" altLang="en-US" b="1" baseline="30000" dirty="0"/>
              <a:t>2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61803"/>
              </p:ext>
            </p:extLst>
          </p:nvPr>
        </p:nvGraphicFramePr>
        <p:xfrm>
          <a:off x="1811077" y="4630478"/>
          <a:ext cx="1717063" cy="94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77" y="4630478"/>
                        <a:ext cx="1717063" cy="9473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65364"/>
              </p:ext>
            </p:extLst>
          </p:nvPr>
        </p:nvGraphicFramePr>
        <p:xfrm>
          <a:off x="5846135" y="4767162"/>
          <a:ext cx="1825460" cy="54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135" y="4767162"/>
                        <a:ext cx="1825460" cy="5485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787895" y="4856589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1978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Understanding And Prediction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data understanding</a:t>
            </a:r>
          </a:p>
          <a:p>
            <a:pPr lvl="1"/>
            <a:r>
              <a:rPr lang="en-US" dirty="0" smtClean="0"/>
              <a:t>Use mean</a:t>
            </a:r>
          </a:p>
          <a:p>
            <a:pPr lvl="2"/>
            <a:r>
              <a:rPr lang="en-US" dirty="0" smtClean="0"/>
              <a:t>E.g. to predict the price of a house based on the average selling price derived from a sample of sold houses</a:t>
            </a:r>
          </a:p>
          <a:p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Consider a factor/predictor such as size of the house (measured in square feet)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07559" y="118730"/>
            <a:ext cx="7696200" cy="762000"/>
          </a:xfrm>
          <a:noFill/>
          <a:ln/>
        </p:spPr>
        <p:txBody>
          <a:bodyPr lIns="85342" tIns="42672" rIns="85342" bIns="42672" anchor="b">
            <a:normAutofit/>
          </a:bodyPr>
          <a:lstStyle/>
          <a:p>
            <a:r>
              <a:rPr lang="en-US" altLang="en-US" sz="4300" b="1" dirty="0"/>
              <a:t>Coefficient of Determination, R</a:t>
            </a:r>
            <a:r>
              <a:rPr lang="en-US" altLang="en-US" sz="4300" b="1" baseline="30000" dirty="0"/>
              <a:t>2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287906"/>
              </p:ext>
            </p:extLst>
          </p:nvPr>
        </p:nvGraphicFramePr>
        <p:xfrm>
          <a:off x="762000" y="1620976"/>
          <a:ext cx="7696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3543120" imgH="419040" progId="Equation.3">
                  <p:embed/>
                </p:oleObj>
              </mc:Choice>
              <mc:Fallback>
                <p:oleObj name="Equation" r:id="rId3" imgW="354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20976"/>
                        <a:ext cx="7696200" cy="906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169904" y="3067292"/>
            <a:ext cx="73152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Note:</a:t>
            </a:r>
            <a:r>
              <a:rPr lang="en-US" altLang="en-US" sz="2000" dirty="0"/>
              <a:t>  In the single independent variable case, the coefficient of determination is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dirty="0"/>
              <a:t>	where:</a:t>
            </a:r>
          </a:p>
          <a:p>
            <a:r>
              <a:rPr lang="en-US" altLang="en-US" sz="2000" dirty="0"/>
              <a:t>		R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 Coefficient of determination</a:t>
            </a:r>
          </a:p>
          <a:p>
            <a:r>
              <a:rPr lang="en-US" altLang="en-US" sz="2000" dirty="0"/>
              <a:t>	 	r = Simple correlation coefficient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99863"/>
              </p:ext>
            </p:extLst>
          </p:nvPr>
        </p:nvGraphicFramePr>
        <p:xfrm>
          <a:off x="3796145" y="3690257"/>
          <a:ext cx="1603744" cy="61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495000" imgH="190440" progId="Equation.3">
                  <p:embed/>
                </p:oleObj>
              </mc:Choice>
              <mc:Fallback>
                <p:oleObj name="Equation" r:id="rId5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145" y="3690257"/>
                        <a:ext cx="1603744" cy="6195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5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33468" y="5524980"/>
            <a:ext cx="1211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R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= +1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13009" y="145010"/>
            <a:ext cx="7793037" cy="99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4300" b="1" dirty="0"/>
              <a:t>Examples of Approximate </a:t>
            </a:r>
            <a:br>
              <a:rPr lang="en-US" altLang="en-US" sz="4300" b="1" dirty="0"/>
            </a:br>
            <a:r>
              <a:rPr lang="en-US" altLang="en-US" sz="4300" b="1" dirty="0"/>
              <a:t>R</a:t>
            </a:r>
            <a:r>
              <a:rPr lang="en-US" altLang="en-US" sz="4300" b="1" baseline="30000" dirty="0"/>
              <a:t>2</a:t>
            </a:r>
            <a:r>
              <a:rPr lang="en-US" altLang="en-US" sz="4300" b="1" dirty="0"/>
              <a:t>  Values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250843" y="1827692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 flipV="1">
            <a:off x="1266718" y="1980092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 rot="7282380" flipH="1">
            <a:off x="3384443" y="26658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 rot="7282380" flipH="1">
            <a:off x="2774843" y="24372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 rot="7282380" flipH="1">
            <a:off x="2317643" y="22848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 rot="7282380" flipH="1">
            <a:off x="1327043" y="19038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 rot="7282380" flipH="1">
            <a:off x="1708043" y="20562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 rot="7282380" flipH="1">
            <a:off x="2089043" y="22086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074630" y="129270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250843" y="335169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 rot="7282380" flipH="1">
            <a:off x="3003443" y="251349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513030" y="312150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257193" y="4027967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V="1">
            <a:off x="1409593" y="4332767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928580" y="379778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1257193" y="5475767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 rot="-7282380">
            <a:off x="1561993" y="48661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3519380" y="532178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919180" y="3418367"/>
            <a:ext cx="1033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1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 rot="-7282380">
            <a:off x="1866793" y="47899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 rot="-7282380">
            <a:off x="2171593" y="47137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 rot="-7282380">
            <a:off x="2476393" y="46375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 rot="-7282380">
            <a:off x="2933593" y="44851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 rot="-7282380">
            <a:off x="3238393" y="44089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 rot="-7282380">
            <a:off x="3771793" y="425656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5799029" y="3340580"/>
            <a:ext cx="1033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1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4433780" y="2580167"/>
            <a:ext cx="419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Perfect linear relationship between x and y: 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100% of the variation in y is explained by variation in x</a:t>
            </a:r>
          </a:p>
        </p:txBody>
      </p:sp>
    </p:spTree>
    <p:extLst>
      <p:ext uri="{BB962C8B-B14F-4D97-AF65-F5344CB8AC3E}">
        <p14:creationId xmlns:p14="http://schemas.microsoft.com/office/powerpoint/2010/main" val="38488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2261" y="304800"/>
            <a:ext cx="8601740" cy="99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4300" b="1" dirty="0"/>
              <a:t>Examples of Approximate </a:t>
            </a:r>
            <a:br>
              <a:rPr lang="en-US" altLang="en-US" sz="4300" b="1" dirty="0"/>
            </a:br>
            <a:r>
              <a:rPr lang="en-US" altLang="en-US" sz="4300" b="1" dirty="0"/>
              <a:t>R</a:t>
            </a:r>
            <a:r>
              <a:rPr lang="en-US" altLang="en-US" sz="4300" b="1" baseline="30000" dirty="0"/>
              <a:t>2</a:t>
            </a:r>
            <a:r>
              <a:rPr lang="en-US" altLang="en-US" sz="4300" b="1" dirty="0"/>
              <a:t>  Values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H="1">
            <a:off x="1171355" y="2075119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H="1" flipV="1">
            <a:off x="1180880" y="2219582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 rot="-7282380">
            <a:off x="3457355" y="31419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 rot="-7282380">
            <a:off x="3222405" y="2829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 rot="-7282380">
            <a:off x="1393605" y="1838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 rot="-7282380">
            <a:off x="1750793" y="2219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 rot="-7282380">
            <a:off x="2917605" y="3057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 rot="-7282380">
            <a:off x="1241205" y="25243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 rot="-7282380">
            <a:off x="2512793" y="2981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 rot="-7282380">
            <a:off x="1933355" y="19989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 rot="-7282380">
            <a:off x="2771555" y="23037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 rot="-7282380">
            <a:off x="3228755" y="24561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 rot="-7282380">
            <a:off x="1598393" y="2676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 rot="-7282380">
            <a:off x="2390555" y="23037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 rot="-7282380">
            <a:off x="1933355" y="26085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 rot="-7282380">
            <a:off x="2360393" y="2676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88793" y="1455994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y</a:t>
            </a: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1171355" y="3522919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3457355" y="337051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1165005" y="435318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1180880" y="4505582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 rot="-7282380">
            <a:off x="1393605" y="54199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 rot="-7282380">
            <a:off x="1393605" y="5115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Oval 26"/>
          <p:cNvSpPr>
            <a:spLocks noChangeArrowheads="1"/>
          </p:cNvSpPr>
          <p:nvPr/>
        </p:nvSpPr>
        <p:spPr bwMode="auto">
          <a:xfrm rot="-7282380">
            <a:off x="3146205" y="4124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 rot="-7282380">
            <a:off x="3298605" y="4505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 rot="-7282380">
            <a:off x="1850805" y="5343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 rot="-7282380">
            <a:off x="3146205" y="4734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 rot="-7282380">
            <a:off x="2689005" y="5343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 rot="-7282380">
            <a:off x="2765205" y="4124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 rot="-7282380">
            <a:off x="2231805" y="42769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 rot="-7282380">
            <a:off x="1317405" y="4734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 rot="-7282380">
            <a:off x="1546005" y="4353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 rot="-7282380">
            <a:off x="1927005" y="492150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40" name="Oval 36"/>
          <p:cNvSpPr>
            <a:spLocks noChangeArrowheads="1"/>
          </p:cNvSpPr>
          <p:nvPr/>
        </p:nvSpPr>
        <p:spPr bwMode="auto">
          <a:xfrm rot="-7282380">
            <a:off x="2765205" y="4886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 rot="-7282380">
            <a:off x="2384205" y="50389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 rot="-7282380">
            <a:off x="2231805" y="54961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836393" y="4046794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165005" y="580098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 rot="-7282380">
            <a:off x="3527205" y="4962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3427193" y="5646994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 rot="-7282380">
            <a:off x="2689005" y="4581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Oval 44"/>
          <p:cNvSpPr>
            <a:spLocks noChangeArrowheads="1"/>
          </p:cNvSpPr>
          <p:nvPr/>
        </p:nvSpPr>
        <p:spPr bwMode="auto">
          <a:xfrm rot="-7282380">
            <a:off x="2536605" y="42769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 rot="-7282380">
            <a:off x="2003205" y="45817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 rot="-7282380">
            <a:off x="2817593" y="260058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 rot="-7282380">
            <a:off x="2085755" y="23037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 rot="-7282380">
            <a:off x="2085755" y="28371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5819554" y="3501815"/>
            <a:ext cx="1549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0 &lt; R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&lt; 1</a:t>
            </a:r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4295554" y="2760919"/>
            <a:ext cx="47421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Weaker linear relationship between x and y: 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Some but not all of the variation in y is explained by variation in x</a:t>
            </a:r>
          </a:p>
        </p:txBody>
      </p:sp>
      <p:sp>
        <p:nvSpPr>
          <p:cNvPr id="47155" name="Oval 51"/>
          <p:cNvSpPr>
            <a:spLocks noChangeArrowheads="1"/>
          </p:cNvSpPr>
          <p:nvPr/>
        </p:nvSpPr>
        <p:spPr bwMode="auto">
          <a:xfrm rot="-7282380">
            <a:off x="3228755" y="512311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795" y="145312"/>
            <a:ext cx="7793037" cy="99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4300" b="1" dirty="0"/>
              <a:t>Examples of Approximate </a:t>
            </a:r>
            <a:br>
              <a:rPr lang="en-US" altLang="en-US" sz="4300" b="1" dirty="0"/>
            </a:br>
            <a:r>
              <a:rPr lang="en-US" altLang="en-US" sz="4300" b="1" dirty="0"/>
              <a:t>R</a:t>
            </a:r>
            <a:r>
              <a:rPr lang="en-US" altLang="en-US" sz="4300" b="1" baseline="30000" dirty="0"/>
              <a:t>2</a:t>
            </a:r>
            <a:r>
              <a:rPr lang="en-US" altLang="en-US" sz="4300" b="1" dirty="0"/>
              <a:t>  Values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553007" y="2980913"/>
            <a:ext cx="1033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R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= 0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505201" y="2601433"/>
            <a:ext cx="54474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No linear relationship between x and y: 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/>
              <a:t>The value of Y does not depend on x.  (None of the variation in y is explained by variation in x)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890588" y="2490308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 rot="-7282380">
            <a:off x="1143000" y="32523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 rot="-7282380">
            <a:off x="2971800" y="28713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 rot="-7282380">
            <a:off x="2667000" y="30237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 rot="-7282380">
            <a:off x="2286000" y="33285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 rot="-7282380">
            <a:off x="2362200" y="27189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 rot="-7282380">
            <a:off x="1905000" y="27189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 rot="-7282380">
            <a:off x="1066800" y="27951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 rot="-7282380">
            <a:off x="1371600" y="29475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 rot="-7282380">
            <a:off x="1676400" y="3134833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 rot="-7282380">
            <a:off x="2057400" y="30999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 rot="-7282380">
            <a:off x="1828800" y="34047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33413" y="210772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y</a:t>
            </a: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914400" y="409050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 rot="-7282380">
            <a:off x="2795588" y="325230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048000" y="401272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x</a:t>
            </a: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966788" y="317610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624013" y="4166708"/>
            <a:ext cx="103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183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Multivariate Regression and 3-D Plotting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891" y="1236518"/>
            <a:ext cx="8686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need to install the scatterplot3d package if not installed already# </a:t>
            </a:r>
            <a:r>
              <a:rPr lang="en-US" dirty="0" err="1" smtClean="0"/>
              <a:t>install.packages</a:t>
            </a:r>
            <a:r>
              <a:rPr lang="en-US" dirty="0" smtClean="0"/>
              <a:t>(“scatterplot3d")</a:t>
            </a:r>
          </a:p>
          <a:p>
            <a:r>
              <a:rPr lang="en-US" dirty="0" smtClean="0"/>
              <a:t>require(scatterplot3d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## </a:t>
            </a:r>
            <a:r>
              <a:rPr lang="en-US" dirty="0"/>
              <a:t>Loading required package: scatterplot3d </a:t>
            </a:r>
            <a:endParaRPr lang="en-US" dirty="0" smtClean="0"/>
          </a:p>
          <a:p>
            <a:r>
              <a:rPr lang="en-US" dirty="0" smtClean="0"/>
              <a:t>data(trees) </a:t>
            </a:r>
          </a:p>
          <a:p>
            <a:r>
              <a:rPr lang="en-US" dirty="0" smtClean="0"/>
              <a:t>trees[1:2</a:t>
            </a:r>
            <a:r>
              <a:rPr lang="en-US" dirty="0"/>
              <a:t>,]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## </a:t>
            </a:r>
            <a:r>
              <a:rPr lang="en-US" dirty="0"/>
              <a:t>Girth Height Volume </a:t>
            </a:r>
            <a:endParaRPr lang="en-US" dirty="0" smtClean="0"/>
          </a:p>
          <a:p>
            <a:r>
              <a:rPr lang="en-US" dirty="0" smtClean="0"/>
              <a:t>## </a:t>
            </a:r>
            <a:r>
              <a:rPr lang="en-US" dirty="0"/>
              <a:t>1 8.3 70 10.3 </a:t>
            </a:r>
            <a:endParaRPr lang="en-US" dirty="0" smtClean="0"/>
          </a:p>
          <a:p>
            <a:r>
              <a:rPr lang="en-US" dirty="0" smtClean="0"/>
              <a:t>## </a:t>
            </a:r>
            <a:r>
              <a:rPr lang="en-US" dirty="0"/>
              <a:t>2 8.6 65 </a:t>
            </a:r>
            <a:r>
              <a:rPr lang="en-US" dirty="0" smtClean="0"/>
              <a:t>10.3</a:t>
            </a:r>
          </a:p>
          <a:p>
            <a:r>
              <a:rPr lang="en-US" dirty="0" smtClean="0"/>
              <a:t>s3d </a:t>
            </a:r>
            <a:r>
              <a:rPr lang="en-US" dirty="0"/>
              <a:t>&lt;- scatterplot3d(trees, type="h", highlight.3d=TRUE, angle=55, </a:t>
            </a:r>
            <a:r>
              <a:rPr lang="en-US" dirty="0" err="1"/>
              <a:t>scale.y</a:t>
            </a:r>
            <a:r>
              <a:rPr lang="en-US" dirty="0"/>
              <a:t>=0.7, </a:t>
            </a:r>
            <a:r>
              <a:rPr lang="en-US" dirty="0" err="1"/>
              <a:t>pch</a:t>
            </a:r>
            <a:r>
              <a:rPr lang="en-US" dirty="0"/>
              <a:t>=16, main="Example of scatterplot3d plot: Tree Data")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Now adding some points to the "scatterplot3d" </a:t>
            </a:r>
            <a:endParaRPr lang="en-US" dirty="0" smtClean="0"/>
          </a:p>
          <a:p>
            <a:r>
              <a:rPr lang="en-US" dirty="0" smtClean="0"/>
              <a:t>s3d$points3d(</a:t>
            </a:r>
            <a:r>
              <a:rPr lang="en-US" dirty="0" err="1" smtClean="0"/>
              <a:t>seq</a:t>
            </a:r>
            <a:r>
              <a:rPr lang="en-US" dirty="0" smtClean="0"/>
              <a:t>(10,20,2</a:t>
            </a:r>
            <a:r>
              <a:rPr lang="en-US" dirty="0"/>
              <a:t>), </a:t>
            </a:r>
            <a:r>
              <a:rPr lang="en-US" dirty="0" err="1"/>
              <a:t>seq</a:t>
            </a:r>
            <a:r>
              <a:rPr lang="en-US" dirty="0"/>
              <a:t>(85,60,-5), </a:t>
            </a:r>
            <a:r>
              <a:rPr lang="en-US" dirty="0" err="1"/>
              <a:t>seq</a:t>
            </a:r>
            <a:r>
              <a:rPr lang="en-US" dirty="0"/>
              <a:t>(60,10,-10), col="blue", type="h", </a:t>
            </a:r>
            <a:r>
              <a:rPr lang="en-US" dirty="0" err="1"/>
              <a:t>pch</a:t>
            </a:r>
            <a:r>
              <a:rPr lang="en-US" dirty="0"/>
              <a:t>=16)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Now adding a regression plane to the "scatterplot3d" attach(trees) </a:t>
            </a:r>
            <a:endParaRPr lang="en-US" dirty="0" smtClean="0"/>
          </a:p>
          <a:p>
            <a:r>
              <a:rPr lang="en-US" dirty="0" err="1" smtClean="0"/>
              <a:t>my.lm</a:t>
            </a:r>
            <a:r>
              <a:rPr lang="en-US" dirty="0" smtClean="0"/>
              <a:t> </a:t>
            </a:r>
            <a:r>
              <a:rPr lang="en-US" dirty="0"/>
              <a:t>&lt;- lm(Volume </a:t>
            </a:r>
            <a:r>
              <a:rPr lang="en-US" dirty="0" smtClean="0"/>
              <a:t>~ </a:t>
            </a:r>
            <a:r>
              <a:rPr lang="en-US" dirty="0"/>
              <a:t>Girth + </a:t>
            </a:r>
            <a:r>
              <a:rPr lang="en-US" dirty="0" smtClean="0"/>
              <a:t>Height)</a:t>
            </a:r>
          </a:p>
          <a:p>
            <a:r>
              <a:rPr lang="en-US" dirty="0" smtClean="0"/>
              <a:t>s3d$plane3d(</a:t>
            </a:r>
            <a:r>
              <a:rPr lang="en-US" dirty="0" err="1" smtClean="0"/>
              <a:t>my.lm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5147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Points Lines and Legends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755" y="1932709"/>
            <a:ext cx="870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attach(cars)</a:t>
            </a:r>
          </a:p>
          <a:p>
            <a:r>
              <a:rPr lang="en-US" dirty="0" smtClean="0"/>
              <a:t>plot(cars</a:t>
            </a:r>
            <a:r>
              <a:rPr lang="en-US" dirty="0"/>
              <a:t>, type = "n", </a:t>
            </a:r>
            <a:r>
              <a:rPr lang="en-US" dirty="0" err="1"/>
              <a:t>xlab</a:t>
            </a:r>
            <a:r>
              <a:rPr lang="en-US" dirty="0"/>
              <a:t> = "Speed [mph]", </a:t>
            </a:r>
            <a:r>
              <a:rPr lang="en-US" dirty="0" err="1"/>
              <a:t>ylab</a:t>
            </a:r>
            <a:r>
              <a:rPr lang="en-US" dirty="0"/>
              <a:t> = "Distance [</a:t>
            </a:r>
            <a:r>
              <a:rPr lang="en-US" dirty="0" err="1"/>
              <a:t>ft</a:t>
            </a:r>
            <a:r>
              <a:rPr lang="en-US" dirty="0" smtClean="0"/>
              <a:t>]")</a:t>
            </a:r>
          </a:p>
          <a:p>
            <a:r>
              <a:rPr lang="en-US" dirty="0" smtClean="0"/>
              <a:t>points(speed[speed </a:t>
            </a:r>
            <a:r>
              <a:rPr lang="en-US" dirty="0"/>
              <a:t>&lt; 15], </a:t>
            </a:r>
            <a:r>
              <a:rPr lang="en-US" dirty="0" err="1"/>
              <a:t>dist</a:t>
            </a:r>
            <a:r>
              <a:rPr lang="en-US" dirty="0"/>
              <a:t>[speed &lt; 15], </a:t>
            </a:r>
            <a:r>
              <a:rPr lang="en-US" dirty="0" err="1"/>
              <a:t>pch</a:t>
            </a:r>
            <a:r>
              <a:rPr lang="en-US" dirty="0"/>
              <a:t> = "s", col = "blue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points(speed[speed </a:t>
            </a:r>
            <a:r>
              <a:rPr lang="en-US" dirty="0"/>
              <a:t>&gt;= 15], </a:t>
            </a:r>
            <a:r>
              <a:rPr lang="en-US" dirty="0" err="1"/>
              <a:t>dist</a:t>
            </a:r>
            <a:r>
              <a:rPr lang="en-US" dirty="0"/>
              <a:t>[speed &gt;= 15], </a:t>
            </a:r>
            <a:r>
              <a:rPr lang="en-US" dirty="0" err="1"/>
              <a:t>pch</a:t>
            </a:r>
            <a:r>
              <a:rPr lang="en-US" dirty="0"/>
              <a:t> = "f", col = "green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lines(</a:t>
            </a:r>
            <a:r>
              <a:rPr lang="en-US" dirty="0" err="1" smtClean="0"/>
              <a:t>lowess</a:t>
            </a:r>
            <a:r>
              <a:rPr lang="en-US" dirty="0" smtClean="0"/>
              <a:t>(cars</a:t>
            </a:r>
            <a:r>
              <a:rPr lang="en-US" dirty="0"/>
              <a:t>), col = "red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legend(5</a:t>
            </a:r>
            <a:r>
              <a:rPr lang="en-US" dirty="0"/>
              <a:t>, 120, </a:t>
            </a:r>
            <a:r>
              <a:rPr lang="en-US" dirty="0" err="1"/>
              <a:t>pch</a:t>
            </a:r>
            <a:r>
              <a:rPr lang="en-US" dirty="0"/>
              <a:t> = c("s", "f"), col = c("blue", "green"), legend = c("Slow", "Fast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title</a:t>
            </a:r>
            <a:r>
              <a:rPr lang="en-US" dirty="0"/>
              <a:t>("Breaking distance of old cars") </a:t>
            </a:r>
          </a:p>
        </p:txBody>
      </p:sp>
    </p:spTree>
    <p:extLst>
      <p:ext uri="{BB962C8B-B14F-4D97-AF65-F5344CB8AC3E}">
        <p14:creationId xmlns:p14="http://schemas.microsoft.com/office/powerpoint/2010/main" val="1669530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028700"/>
            <a:ext cx="855920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 smtClean="0"/>
              <a:t>Assess the strength of relationship between two variables through </a:t>
            </a:r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endParaRPr lang="en-US" altLang="en-US" dirty="0"/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/>
              <a:t>Determine whether the correlation is significant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kumimoji="1" lang="en-US" altLang="en-US" dirty="0"/>
              <a:t>Recognize regression analysis applications for purposes of prediction and description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 smtClean="0"/>
              <a:t>Calculate </a:t>
            </a:r>
            <a:r>
              <a:rPr lang="en-US" altLang="en-US" dirty="0"/>
              <a:t>and interpret the simple linear regression equation for a set of </a:t>
            </a:r>
            <a:r>
              <a:rPr lang="en-US" altLang="en-US" dirty="0" smtClean="0"/>
              <a:t>data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kumimoji="1" lang="en-US" altLang="en-US" dirty="0" smtClean="0"/>
              <a:t>Simulate data given an assumed model</a:t>
            </a:r>
            <a:endParaRPr lang="en-US" altLang="en-US" dirty="0" smtClean="0"/>
          </a:p>
          <a:p>
            <a:pPr marL="0" indent="0" defTabSz="852488">
              <a:spcBef>
                <a:spcPct val="25000"/>
              </a:spcBef>
              <a:buSzPct val="80000"/>
              <a:buNone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Introduction to Statistical Modelling and Simulation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Goals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287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 smtClean="0"/>
              <a:t>Calculate </a:t>
            </a:r>
            <a:r>
              <a:rPr lang="en-US" altLang="en-US" dirty="0"/>
              <a:t>and interpret the simple correlation between two variables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/>
              <a:t>Determine whether the correlation is significant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altLang="en-US" dirty="0"/>
              <a:t>Calculate and interpret the simple linear regression equation for a set of </a:t>
            </a:r>
            <a:r>
              <a:rPr lang="en-US" altLang="en-US" dirty="0" smtClean="0"/>
              <a:t>data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kumimoji="1" lang="en-US" altLang="en-US" dirty="0"/>
              <a:t>Recognize regression analysis applications for purposes of prediction and </a:t>
            </a:r>
            <a:r>
              <a:rPr kumimoji="1" lang="en-US" altLang="en-US" dirty="0" smtClean="0"/>
              <a:t>description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kumimoji="1" lang="en-US" altLang="en-US" dirty="0" smtClean="0"/>
              <a:t>Simulate data given an assumed model</a:t>
            </a:r>
            <a:endParaRPr lang="en-US" altLang="en-US" dirty="0" smtClean="0"/>
          </a:p>
          <a:p>
            <a:pPr marL="0" indent="0" defTabSz="852488">
              <a:spcBef>
                <a:spcPct val="25000"/>
              </a:spcBef>
              <a:buSzPct val="80000"/>
              <a:buNone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41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Correlation Coefficient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 the strength of relationship between two variables</a:t>
            </a:r>
          </a:p>
          <a:p>
            <a:r>
              <a:rPr lang="en-US" dirty="0" smtClean="0"/>
              <a:t>Correlation between two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76" y="3304309"/>
            <a:ext cx="795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(x, y = NULL, use = "everything", method = c("</a:t>
            </a:r>
            <a:r>
              <a:rPr lang="en-US" dirty="0" err="1"/>
              <a:t>pearson</a:t>
            </a:r>
            <a:r>
              <a:rPr lang="en-US" dirty="0"/>
              <a:t>", "</a:t>
            </a:r>
            <a:r>
              <a:rPr lang="en-US" dirty="0" err="1"/>
              <a:t>kendall</a:t>
            </a:r>
            <a:r>
              <a:rPr lang="en-US" dirty="0"/>
              <a:t>", "spearman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2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Scatter Plots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>
              <a:spcBef>
                <a:spcPct val="40000"/>
              </a:spcBef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chemeClr val="folHlink"/>
                </a:solidFill>
              </a:rPr>
              <a:t>scatter plot</a:t>
            </a:r>
            <a:r>
              <a:rPr lang="en-US" altLang="en-US" sz="2800" dirty="0"/>
              <a:t> (or scatter diagram) is used to visualize and  the relationship between two variables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altLang="en-US" sz="2800" dirty="0">
                <a:solidFill>
                  <a:schemeClr val="folHlink"/>
                </a:solidFill>
              </a:rPr>
              <a:t>Correlation</a:t>
            </a:r>
            <a:r>
              <a:rPr lang="en-US" altLang="en-US" sz="2800" dirty="0"/>
              <a:t> analysis is used to measure strength of the association (linear relationship) between two variables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/>
              <a:t>Only concerned with strength of the relationship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/>
              <a:t>No detailed description of the relationship (which is the goal of regression analysis)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altLang="en-US" dirty="0"/>
              <a:t>No causal effect is implied</a:t>
            </a:r>
          </a:p>
        </p:txBody>
      </p:sp>
    </p:spTree>
    <p:extLst>
      <p:ext uri="{BB962C8B-B14F-4D97-AF65-F5344CB8AC3E}">
        <p14:creationId xmlns:p14="http://schemas.microsoft.com/office/powerpoint/2010/main" val="42679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Scatter Plots</a:t>
            </a:r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766695" y="4175346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rot="-7282380">
            <a:off x="2290695" y="5318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-7282380">
            <a:off x="995295" y="4403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-7282380">
            <a:off x="2747895" y="5242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-7282380">
            <a:off x="1376295" y="4251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-7282380">
            <a:off x="2138295" y="4937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7282380">
            <a:off x="2443095" y="5089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-7282380">
            <a:off x="1681095" y="4480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-7282380">
            <a:off x="919095" y="4175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-7282380">
            <a:off x="1223895" y="4556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-7282380">
            <a:off x="1452495" y="4784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-7282380">
            <a:off x="2062095" y="5165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 rot="-7282380">
            <a:off x="1985895" y="4708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 rot="-7282380">
            <a:off x="1757295" y="4861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9495" y="391658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66695" y="562314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028883" y="5516784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766695" y="1889346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 rot="-7282380">
            <a:off x="842895" y="3108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 rot="-7282380">
            <a:off x="1071495" y="2803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 rot="-7282380">
            <a:off x="2747895" y="1736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rot="-7282380">
            <a:off x="2900295" y="2117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 rot="-7282380">
            <a:off x="1300095" y="2956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 rot="-7282380">
            <a:off x="2519295" y="2117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 rot="-7282380">
            <a:off x="2138295" y="2727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 rot="-7282380">
            <a:off x="2214495" y="2117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 rot="-7282380">
            <a:off x="1833495" y="1965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 rot="-7282380">
            <a:off x="919095" y="2498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 rot="-7282380">
            <a:off x="1223895" y="2346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rot="-7282380">
            <a:off x="1528695" y="25338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 rot="-7282380">
            <a:off x="2443095" y="2422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 rot="-7282380">
            <a:off x="1909695" y="2498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 rot="-7282380">
            <a:off x="1681095" y="2803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09495" y="170678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766695" y="341334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 rot="-7282380">
            <a:off x="2747895" y="2422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028883" y="3306984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567295" y="4175346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 rot="-7282380">
            <a:off x="5643495" y="5165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 rot="-7282380">
            <a:off x="5948295" y="5013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 rot="-7282380">
            <a:off x="7472295" y="3946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 rot="-7282380">
            <a:off x="7396095" y="4251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 rot="-7282380">
            <a:off x="6024495" y="5242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 rot="-7282380">
            <a:off x="7091295" y="4099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 rot="-7282380">
            <a:off x="7015095" y="4861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 rot="-7282380">
            <a:off x="6938895" y="4556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 rot="-7282380">
            <a:off x="7243695" y="3794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 rot="-7282380">
            <a:off x="6253095" y="4937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 rot="-7282380">
            <a:off x="7243695" y="4556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 rot="-7282380">
            <a:off x="6634095" y="4784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rot="-7282380">
            <a:off x="6481695" y="5089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110095" y="391658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5567295" y="562314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5567295" y="1889346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 rot="-7282380">
            <a:off x="5643495" y="3108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 rot="-7282380">
            <a:off x="5872095" y="2803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 rot="-7282380">
            <a:off x="7777095" y="2651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 rot="-7282380">
            <a:off x="7319895" y="2041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62"/>
          <p:cNvSpPr>
            <a:spLocks noChangeArrowheads="1"/>
          </p:cNvSpPr>
          <p:nvPr/>
        </p:nvSpPr>
        <p:spPr bwMode="auto">
          <a:xfrm rot="-7282380">
            <a:off x="6253095" y="2117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 rot="-7282380">
            <a:off x="7777095" y="2956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-7282380">
            <a:off x="7472295" y="2727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-7282380">
            <a:off x="7015095" y="21941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-7282380">
            <a:off x="6634095" y="2041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-7282380">
            <a:off x="5795895" y="24989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-7282380">
            <a:off x="6024495" y="2346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-7282380">
            <a:off x="6329295" y="253387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-7282380">
            <a:off x="7243695" y="2422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-7282380">
            <a:off x="6710295" y="23465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-7282380">
            <a:off x="6938895" y="18893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5110095" y="170678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5567295" y="341334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75"/>
          <p:cNvSpPr>
            <a:spLocks noChangeArrowheads="1"/>
          </p:cNvSpPr>
          <p:nvPr/>
        </p:nvSpPr>
        <p:spPr bwMode="auto">
          <a:xfrm rot="-7282380">
            <a:off x="7548495" y="242274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7829483" y="3306984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7853295" y="551678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766695" y="1127346"/>
            <a:ext cx="26670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b="1" dirty="0"/>
              <a:t>Linear relationships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5576455" y="1107143"/>
            <a:ext cx="32004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b="1" dirty="0"/>
              <a:t>Curvilinear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85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Scatter Plots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6" name="Line 3"/>
          <p:cNvSpPr>
            <a:spLocks noChangeShapeType="1"/>
          </p:cNvSpPr>
          <p:nvPr/>
        </p:nvSpPr>
        <p:spPr bwMode="auto">
          <a:xfrm>
            <a:off x="838200" y="4238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 rot="-7282380">
            <a:off x="2438400" y="5305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 rot="-7282380">
            <a:off x="1066800" y="4467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"/>
          <p:cNvSpPr>
            <a:spLocks noChangeArrowheads="1"/>
          </p:cNvSpPr>
          <p:nvPr/>
        </p:nvSpPr>
        <p:spPr bwMode="auto">
          <a:xfrm rot="-7282380">
            <a:off x="2819400" y="5305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 rot="-7282380">
            <a:off x="1447800" y="4314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8"/>
          <p:cNvSpPr>
            <a:spLocks noChangeArrowheads="1"/>
          </p:cNvSpPr>
          <p:nvPr/>
        </p:nvSpPr>
        <p:spPr bwMode="auto">
          <a:xfrm rot="-7282380">
            <a:off x="2209800" y="5000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9"/>
          <p:cNvSpPr>
            <a:spLocks noChangeArrowheads="1"/>
          </p:cNvSpPr>
          <p:nvPr/>
        </p:nvSpPr>
        <p:spPr bwMode="auto">
          <a:xfrm rot="-7282380">
            <a:off x="2514600" y="5153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10"/>
          <p:cNvSpPr>
            <a:spLocks noChangeArrowheads="1"/>
          </p:cNvSpPr>
          <p:nvPr/>
        </p:nvSpPr>
        <p:spPr bwMode="auto">
          <a:xfrm rot="-7282380">
            <a:off x="1828800" y="4619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 rot="-7282380">
            <a:off x="990600" y="4238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2"/>
          <p:cNvSpPr>
            <a:spLocks noChangeArrowheads="1"/>
          </p:cNvSpPr>
          <p:nvPr/>
        </p:nvSpPr>
        <p:spPr bwMode="auto">
          <a:xfrm rot="-7282380">
            <a:off x="1295400" y="4619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13"/>
          <p:cNvSpPr>
            <a:spLocks noChangeArrowheads="1"/>
          </p:cNvSpPr>
          <p:nvPr/>
        </p:nvSpPr>
        <p:spPr bwMode="auto">
          <a:xfrm rot="-7282380">
            <a:off x="1600200" y="4695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7" name="Oval 14"/>
          <p:cNvSpPr>
            <a:spLocks noChangeArrowheads="1"/>
          </p:cNvSpPr>
          <p:nvPr/>
        </p:nvSpPr>
        <p:spPr bwMode="auto">
          <a:xfrm rot="-7282380">
            <a:off x="2133600" y="5229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15"/>
          <p:cNvSpPr>
            <a:spLocks noChangeArrowheads="1"/>
          </p:cNvSpPr>
          <p:nvPr/>
        </p:nvSpPr>
        <p:spPr bwMode="auto">
          <a:xfrm rot="-7282380">
            <a:off x="2057400" y="4772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6"/>
          <p:cNvSpPr>
            <a:spLocks noChangeArrowheads="1"/>
          </p:cNvSpPr>
          <p:nvPr/>
        </p:nvSpPr>
        <p:spPr bwMode="auto">
          <a:xfrm rot="-7282380">
            <a:off x="1828800" y="4924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7"/>
          <p:cNvSpPr txBox="1">
            <a:spLocks noChangeArrowheads="1"/>
          </p:cNvSpPr>
          <p:nvPr/>
        </p:nvSpPr>
        <p:spPr bwMode="auto">
          <a:xfrm>
            <a:off x="381000" y="39798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>
            <a:off x="838200" y="56864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19"/>
          <p:cNvSpPr txBox="1">
            <a:spLocks noChangeArrowheads="1"/>
          </p:cNvSpPr>
          <p:nvPr/>
        </p:nvSpPr>
        <p:spPr bwMode="auto">
          <a:xfrm>
            <a:off x="3100388" y="55800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113" name="Line 20"/>
          <p:cNvSpPr>
            <a:spLocks noChangeShapeType="1"/>
          </p:cNvSpPr>
          <p:nvPr/>
        </p:nvSpPr>
        <p:spPr bwMode="auto">
          <a:xfrm flipH="1">
            <a:off x="838200" y="19526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21"/>
          <p:cNvSpPr>
            <a:spLocks noChangeArrowheads="1"/>
          </p:cNvSpPr>
          <p:nvPr/>
        </p:nvSpPr>
        <p:spPr bwMode="auto">
          <a:xfrm rot="-7282380">
            <a:off x="914400" y="3171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2"/>
          <p:cNvSpPr>
            <a:spLocks noChangeArrowheads="1"/>
          </p:cNvSpPr>
          <p:nvPr/>
        </p:nvSpPr>
        <p:spPr bwMode="auto">
          <a:xfrm rot="-7282380">
            <a:off x="1143000" y="2867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23"/>
          <p:cNvSpPr>
            <a:spLocks noChangeArrowheads="1"/>
          </p:cNvSpPr>
          <p:nvPr/>
        </p:nvSpPr>
        <p:spPr bwMode="auto">
          <a:xfrm rot="-7282380">
            <a:off x="2819400" y="1800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24"/>
          <p:cNvSpPr>
            <a:spLocks noChangeArrowheads="1"/>
          </p:cNvSpPr>
          <p:nvPr/>
        </p:nvSpPr>
        <p:spPr bwMode="auto">
          <a:xfrm rot="-7282380">
            <a:off x="2971800" y="2181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25"/>
          <p:cNvSpPr>
            <a:spLocks noChangeArrowheads="1"/>
          </p:cNvSpPr>
          <p:nvPr/>
        </p:nvSpPr>
        <p:spPr bwMode="auto">
          <a:xfrm rot="-7282380">
            <a:off x="1371600" y="3019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 rot="-7282380">
            <a:off x="3124200" y="1952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27"/>
          <p:cNvSpPr>
            <a:spLocks noChangeArrowheads="1"/>
          </p:cNvSpPr>
          <p:nvPr/>
        </p:nvSpPr>
        <p:spPr bwMode="auto">
          <a:xfrm rot="-7282380">
            <a:off x="2286000" y="2486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 rot="-7282380">
            <a:off x="2286000" y="2181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Oval 29"/>
          <p:cNvSpPr>
            <a:spLocks noChangeArrowheads="1"/>
          </p:cNvSpPr>
          <p:nvPr/>
        </p:nvSpPr>
        <p:spPr bwMode="auto">
          <a:xfrm rot="-7282380">
            <a:off x="2667000" y="2181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Oval 30"/>
          <p:cNvSpPr>
            <a:spLocks noChangeArrowheads="1"/>
          </p:cNvSpPr>
          <p:nvPr/>
        </p:nvSpPr>
        <p:spPr bwMode="auto">
          <a:xfrm rot="-7282380">
            <a:off x="1981200" y="2333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Oval 31"/>
          <p:cNvSpPr>
            <a:spLocks noChangeArrowheads="1"/>
          </p:cNvSpPr>
          <p:nvPr/>
        </p:nvSpPr>
        <p:spPr bwMode="auto">
          <a:xfrm rot="-7282380">
            <a:off x="1371600" y="2714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32"/>
          <p:cNvSpPr>
            <a:spLocks noChangeArrowheads="1"/>
          </p:cNvSpPr>
          <p:nvPr/>
        </p:nvSpPr>
        <p:spPr bwMode="auto">
          <a:xfrm rot="-7282380">
            <a:off x="1600200" y="259715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6" name="Oval 33"/>
          <p:cNvSpPr>
            <a:spLocks noChangeArrowheads="1"/>
          </p:cNvSpPr>
          <p:nvPr/>
        </p:nvSpPr>
        <p:spPr bwMode="auto">
          <a:xfrm rot="-7282380">
            <a:off x="2514600" y="2486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34"/>
          <p:cNvSpPr>
            <a:spLocks noChangeArrowheads="1"/>
          </p:cNvSpPr>
          <p:nvPr/>
        </p:nvSpPr>
        <p:spPr bwMode="auto">
          <a:xfrm rot="-7282380">
            <a:off x="1981200" y="2562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35"/>
          <p:cNvSpPr>
            <a:spLocks noChangeArrowheads="1"/>
          </p:cNvSpPr>
          <p:nvPr/>
        </p:nvSpPr>
        <p:spPr bwMode="auto">
          <a:xfrm rot="-7282380">
            <a:off x="1752600" y="2867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381000" y="1770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>
            <a:off x="838200" y="34766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3100388" y="33702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>
            <a:off x="5638800" y="4238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41"/>
          <p:cNvSpPr>
            <a:spLocks noChangeArrowheads="1"/>
          </p:cNvSpPr>
          <p:nvPr/>
        </p:nvSpPr>
        <p:spPr bwMode="auto">
          <a:xfrm rot="-7282380">
            <a:off x="5791200" y="4619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42"/>
          <p:cNvSpPr>
            <a:spLocks noChangeArrowheads="1"/>
          </p:cNvSpPr>
          <p:nvPr/>
        </p:nvSpPr>
        <p:spPr bwMode="auto">
          <a:xfrm rot="-7282380">
            <a:off x="5791200" y="4162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Oval 43"/>
          <p:cNvSpPr>
            <a:spLocks noChangeArrowheads="1"/>
          </p:cNvSpPr>
          <p:nvPr/>
        </p:nvSpPr>
        <p:spPr bwMode="auto">
          <a:xfrm rot="-7282380">
            <a:off x="6248400" y="4772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44"/>
          <p:cNvSpPr>
            <a:spLocks noChangeArrowheads="1"/>
          </p:cNvSpPr>
          <p:nvPr/>
        </p:nvSpPr>
        <p:spPr bwMode="auto">
          <a:xfrm rot="-7282380">
            <a:off x="7086600" y="5381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45"/>
          <p:cNvSpPr>
            <a:spLocks noChangeArrowheads="1"/>
          </p:cNvSpPr>
          <p:nvPr/>
        </p:nvSpPr>
        <p:spPr bwMode="auto">
          <a:xfrm rot="-7282380">
            <a:off x="5943600" y="4848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46"/>
          <p:cNvSpPr>
            <a:spLocks noChangeArrowheads="1"/>
          </p:cNvSpPr>
          <p:nvPr/>
        </p:nvSpPr>
        <p:spPr bwMode="auto">
          <a:xfrm rot="-7282380">
            <a:off x="6629400" y="4238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47"/>
          <p:cNvSpPr>
            <a:spLocks noChangeArrowheads="1"/>
          </p:cNvSpPr>
          <p:nvPr/>
        </p:nvSpPr>
        <p:spPr bwMode="auto">
          <a:xfrm rot="-7282380">
            <a:off x="7010400" y="4924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 rot="-7282380">
            <a:off x="6934200" y="4543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49"/>
          <p:cNvSpPr>
            <a:spLocks noChangeArrowheads="1"/>
          </p:cNvSpPr>
          <p:nvPr/>
        </p:nvSpPr>
        <p:spPr bwMode="auto">
          <a:xfrm rot="-7282380">
            <a:off x="6629400" y="4543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50"/>
          <p:cNvSpPr>
            <a:spLocks noChangeArrowheads="1"/>
          </p:cNvSpPr>
          <p:nvPr/>
        </p:nvSpPr>
        <p:spPr bwMode="auto">
          <a:xfrm rot="-7282380">
            <a:off x="6248400" y="4314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" name="Oval 51"/>
          <p:cNvSpPr>
            <a:spLocks noChangeArrowheads="1"/>
          </p:cNvSpPr>
          <p:nvPr/>
        </p:nvSpPr>
        <p:spPr bwMode="auto">
          <a:xfrm rot="-7282380">
            <a:off x="7239000" y="4543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52"/>
          <p:cNvSpPr>
            <a:spLocks noChangeArrowheads="1"/>
          </p:cNvSpPr>
          <p:nvPr/>
        </p:nvSpPr>
        <p:spPr bwMode="auto">
          <a:xfrm rot="-7282380">
            <a:off x="6705600" y="4848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53"/>
          <p:cNvSpPr>
            <a:spLocks noChangeArrowheads="1"/>
          </p:cNvSpPr>
          <p:nvPr/>
        </p:nvSpPr>
        <p:spPr bwMode="auto">
          <a:xfrm rot="-7282380">
            <a:off x="6477000" y="5229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 Box 54"/>
          <p:cNvSpPr txBox="1">
            <a:spLocks noChangeArrowheads="1"/>
          </p:cNvSpPr>
          <p:nvPr/>
        </p:nvSpPr>
        <p:spPr bwMode="auto">
          <a:xfrm>
            <a:off x="5181600" y="39798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47" name="Line 55"/>
          <p:cNvSpPr>
            <a:spLocks noChangeShapeType="1"/>
          </p:cNvSpPr>
          <p:nvPr/>
        </p:nvSpPr>
        <p:spPr bwMode="auto">
          <a:xfrm>
            <a:off x="5638800" y="56864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56"/>
          <p:cNvSpPr>
            <a:spLocks noChangeShapeType="1"/>
          </p:cNvSpPr>
          <p:nvPr/>
        </p:nvSpPr>
        <p:spPr bwMode="auto">
          <a:xfrm flipH="1">
            <a:off x="5638800" y="19526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57"/>
          <p:cNvSpPr>
            <a:spLocks noChangeArrowheads="1"/>
          </p:cNvSpPr>
          <p:nvPr/>
        </p:nvSpPr>
        <p:spPr bwMode="auto">
          <a:xfrm rot="-7282380">
            <a:off x="6781800" y="2028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58"/>
          <p:cNvSpPr>
            <a:spLocks noChangeArrowheads="1"/>
          </p:cNvSpPr>
          <p:nvPr/>
        </p:nvSpPr>
        <p:spPr bwMode="auto">
          <a:xfrm rot="-7282380">
            <a:off x="5943600" y="2867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59"/>
          <p:cNvSpPr>
            <a:spLocks noChangeArrowheads="1"/>
          </p:cNvSpPr>
          <p:nvPr/>
        </p:nvSpPr>
        <p:spPr bwMode="auto">
          <a:xfrm rot="-7282380">
            <a:off x="7010400" y="2790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60"/>
          <p:cNvSpPr>
            <a:spLocks noChangeArrowheads="1"/>
          </p:cNvSpPr>
          <p:nvPr/>
        </p:nvSpPr>
        <p:spPr bwMode="auto">
          <a:xfrm rot="-7282380">
            <a:off x="7391400" y="2105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61"/>
          <p:cNvSpPr>
            <a:spLocks noChangeArrowheads="1"/>
          </p:cNvSpPr>
          <p:nvPr/>
        </p:nvSpPr>
        <p:spPr bwMode="auto">
          <a:xfrm rot="-7282380">
            <a:off x="6248400" y="2105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62"/>
          <p:cNvSpPr>
            <a:spLocks noChangeArrowheads="1"/>
          </p:cNvSpPr>
          <p:nvPr/>
        </p:nvSpPr>
        <p:spPr bwMode="auto">
          <a:xfrm rot="-7282380">
            <a:off x="6324600" y="3171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63"/>
          <p:cNvSpPr>
            <a:spLocks noChangeArrowheads="1"/>
          </p:cNvSpPr>
          <p:nvPr/>
        </p:nvSpPr>
        <p:spPr bwMode="auto">
          <a:xfrm rot="-7282380">
            <a:off x="6553200" y="2790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64"/>
          <p:cNvSpPr>
            <a:spLocks noChangeArrowheads="1"/>
          </p:cNvSpPr>
          <p:nvPr/>
        </p:nvSpPr>
        <p:spPr bwMode="auto">
          <a:xfrm rot="-7282380">
            <a:off x="7086600" y="2181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65"/>
          <p:cNvSpPr>
            <a:spLocks noChangeArrowheads="1"/>
          </p:cNvSpPr>
          <p:nvPr/>
        </p:nvSpPr>
        <p:spPr bwMode="auto">
          <a:xfrm rot="-7282380">
            <a:off x="6553200" y="1800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66"/>
          <p:cNvSpPr>
            <a:spLocks noChangeArrowheads="1"/>
          </p:cNvSpPr>
          <p:nvPr/>
        </p:nvSpPr>
        <p:spPr bwMode="auto">
          <a:xfrm rot="-7282380">
            <a:off x="5943600" y="2562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67"/>
          <p:cNvSpPr>
            <a:spLocks noChangeArrowheads="1"/>
          </p:cNvSpPr>
          <p:nvPr/>
        </p:nvSpPr>
        <p:spPr bwMode="auto">
          <a:xfrm rot="-7282380">
            <a:off x="5867400" y="2105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68"/>
          <p:cNvSpPr>
            <a:spLocks noChangeArrowheads="1"/>
          </p:cNvSpPr>
          <p:nvPr/>
        </p:nvSpPr>
        <p:spPr bwMode="auto">
          <a:xfrm rot="-7282380">
            <a:off x="6400800" y="2486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1" name="Oval 69"/>
          <p:cNvSpPr>
            <a:spLocks noChangeArrowheads="1"/>
          </p:cNvSpPr>
          <p:nvPr/>
        </p:nvSpPr>
        <p:spPr bwMode="auto">
          <a:xfrm rot="-7282380">
            <a:off x="7315200" y="2486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70"/>
          <p:cNvSpPr>
            <a:spLocks noChangeArrowheads="1"/>
          </p:cNvSpPr>
          <p:nvPr/>
        </p:nvSpPr>
        <p:spPr bwMode="auto">
          <a:xfrm rot="-7282380">
            <a:off x="6781800" y="2409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71"/>
          <p:cNvSpPr>
            <a:spLocks noChangeArrowheads="1"/>
          </p:cNvSpPr>
          <p:nvPr/>
        </p:nvSpPr>
        <p:spPr bwMode="auto">
          <a:xfrm rot="-7282380">
            <a:off x="7010400" y="1647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 Box 72"/>
          <p:cNvSpPr txBox="1">
            <a:spLocks noChangeArrowheads="1"/>
          </p:cNvSpPr>
          <p:nvPr/>
        </p:nvSpPr>
        <p:spPr bwMode="auto">
          <a:xfrm>
            <a:off x="5181600" y="1770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y</a:t>
            </a:r>
          </a:p>
        </p:txBody>
      </p:sp>
      <p:sp>
        <p:nvSpPr>
          <p:cNvPr id="165" name="Line 73"/>
          <p:cNvSpPr>
            <a:spLocks noChangeShapeType="1"/>
          </p:cNvSpPr>
          <p:nvPr/>
        </p:nvSpPr>
        <p:spPr bwMode="auto">
          <a:xfrm>
            <a:off x="5638800" y="34766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74"/>
          <p:cNvSpPr>
            <a:spLocks noChangeArrowheads="1"/>
          </p:cNvSpPr>
          <p:nvPr/>
        </p:nvSpPr>
        <p:spPr bwMode="auto">
          <a:xfrm rot="-7282380">
            <a:off x="7848600" y="18764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Text Box 75"/>
          <p:cNvSpPr txBox="1">
            <a:spLocks noChangeArrowheads="1"/>
          </p:cNvSpPr>
          <p:nvPr/>
        </p:nvSpPr>
        <p:spPr bwMode="auto">
          <a:xfrm>
            <a:off x="7900988" y="33702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7924800" y="5580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x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838200" y="1190625"/>
            <a:ext cx="26670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b="1"/>
              <a:t>Strong relationships</a:t>
            </a:r>
          </a:p>
        </p:txBody>
      </p:sp>
      <p:sp>
        <p:nvSpPr>
          <p:cNvPr id="170" name="Text Box 78"/>
          <p:cNvSpPr txBox="1">
            <a:spLocks noChangeArrowheads="1"/>
          </p:cNvSpPr>
          <p:nvPr/>
        </p:nvSpPr>
        <p:spPr bwMode="auto">
          <a:xfrm>
            <a:off x="5715000" y="1190625"/>
            <a:ext cx="25908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b="1"/>
              <a:t>Weak relationships</a:t>
            </a:r>
          </a:p>
        </p:txBody>
      </p:sp>
      <p:sp>
        <p:nvSpPr>
          <p:cNvPr id="172" name="Oval 81"/>
          <p:cNvSpPr>
            <a:spLocks noChangeArrowheads="1"/>
          </p:cNvSpPr>
          <p:nvPr/>
        </p:nvSpPr>
        <p:spPr bwMode="auto">
          <a:xfrm rot="-7282380">
            <a:off x="7696200" y="2333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82"/>
          <p:cNvSpPr>
            <a:spLocks noChangeArrowheads="1"/>
          </p:cNvSpPr>
          <p:nvPr/>
        </p:nvSpPr>
        <p:spPr bwMode="auto">
          <a:xfrm rot="-7282380">
            <a:off x="7543800" y="1724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83"/>
          <p:cNvSpPr>
            <a:spLocks noChangeArrowheads="1"/>
          </p:cNvSpPr>
          <p:nvPr/>
        </p:nvSpPr>
        <p:spPr bwMode="auto">
          <a:xfrm rot="-7282380">
            <a:off x="7315200" y="50768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84"/>
          <p:cNvSpPr>
            <a:spLocks noChangeArrowheads="1"/>
          </p:cNvSpPr>
          <p:nvPr/>
        </p:nvSpPr>
        <p:spPr bwMode="auto">
          <a:xfrm rot="-7282380">
            <a:off x="7696200" y="4772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85"/>
          <p:cNvSpPr>
            <a:spLocks noChangeArrowheads="1"/>
          </p:cNvSpPr>
          <p:nvPr/>
        </p:nvSpPr>
        <p:spPr bwMode="auto">
          <a:xfrm rot="-7282380">
            <a:off x="7543800" y="44672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86"/>
          <p:cNvSpPr>
            <a:spLocks noChangeArrowheads="1"/>
          </p:cNvSpPr>
          <p:nvPr/>
        </p:nvSpPr>
        <p:spPr bwMode="auto">
          <a:xfrm rot="-7282380">
            <a:off x="7696200" y="51530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87"/>
          <p:cNvSpPr>
            <a:spLocks noChangeArrowheads="1"/>
          </p:cNvSpPr>
          <p:nvPr/>
        </p:nvSpPr>
        <p:spPr bwMode="auto">
          <a:xfrm rot="-7282380">
            <a:off x="7010400" y="4238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88"/>
          <p:cNvSpPr>
            <a:spLocks noChangeArrowheads="1"/>
          </p:cNvSpPr>
          <p:nvPr/>
        </p:nvSpPr>
        <p:spPr bwMode="auto">
          <a:xfrm rot="-7282380">
            <a:off x="6324600" y="385762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89"/>
          <p:cNvSpPr>
            <a:spLocks noChangeShapeType="1"/>
          </p:cNvSpPr>
          <p:nvPr/>
        </p:nvSpPr>
        <p:spPr bwMode="auto">
          <a:xfrm flipV="1">
            <a:off x="914400" y="1724025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1" name="Line 90"/>
          <p:cNvSpPr>
            <a:spLocks noChangeShapeType="1"/>
          </p:cNvSpPr>
          <p:nvPr/>
        </p:nvSpPr>
        <p:spPr bwMode="auto">
          <a:xfrm flipV="1">
            <a:off x="1447800" y="2181225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2" name="Line 91"/>
          <p:cNvSpPr>
            <a:spLocks noChangeShapeType="1"/>
          </p:cNvSpPr>
          <p:nvPr/>
        </p:nvSpPr>
        <p:spPr bwMode="auto">
          <a:xfrm flipV="1">
            <a:off x="5638800" y="15716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" name="Line 92"/>
          <p:cNvSpPr>
            <a:spLocks noChangeShapeType="1"/>
          </p:cNvSpPr>
          <p:nvPr/>
        </p:nvSpPr>
        <p:spPr bwMode="auto">
          <a:xfrm flipV="1">
            <a:off x="6705600" y="2409825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Line 93"/>
          <p:cNvSpPr>
            <a:spLocks noChangeShapeType="1"/>
          </p:cNvSpPr>
          <p:nvPr/>
        </p:nvSpPr>
        <p:spPr bwMode="auto">
          <a:xfrm>
            <a:off x="1295400" y="4086225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" name="Line 94"/>
          <p:cNvSpPr>
            <a:spLocks noChangeShapeType="1"/>
          </p:cNvSpPr>
          <p:nvPr/>
        </p:nvSpPr>
        <p:spPr bwMode="auto">
          <a:xfrm>
            <a:off x="838200" y="4467225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" name="Line 95"/>
          <p:cNvSpPr>
            <a:spLocks noChangeShapeType="1"/>
          </p:cNvSpPr>
          <p:nvPr/>
        </p:nvSpPr>
        <p:spPr bwMode="auto">
          <a:xfrm>
            <a:off x="6781800" y="3781425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" name="Line 96"/>
          <p:cNvSpPr>
            <a:spLocks noChangeShapeType="1"/>
          </p:cNvSpPr>
          <p:nvPr/>
        </p:nvSpPr>
        <p:spPr bwMode="auto">
          <a:xfrm>
            <a:off x="5638800" y="5000625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2156</Words>
  <Application>Microsoft Office PowerPoint</Application>
  <PresentationFormat>On-screen Show (4:3)</PresentationFormat>
  <Paragraphs>380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Adobe Garamond Pro</vt:lpstr>
      <vt:lpstr>Arial</vt:lpstr>
      <vt:lpstr>Book Antiqua</vt:lpstr>
      <vt:lpstr>Calibri</vt:lpstr>
      <vt:lpstr>新細明體</vt:lpstr>
      <vt:lpstr>Symbol</vt:lpstr>
      <vt:lpstr>Tahoma</vt:lpstr>
      <vt:lpstr>Times New (W1)</vt:lpstr>
      <vt:lpstr>Times New Roman</vt:lpstr>
      <vt:lpstr>Trade Gothic Bold</vt:lpstr>
      <vt:lpstr>Office Theme</vt:lpstr>
      <vt:lpstr>Custom Design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Least Squares Regression Properties</vt:lpstr>
      <vt:lpstr>Explained and Unexplained Variation</vt:lpstr>
      <vt:lpstr>Explained and Unexplained Variation</vt:lpstr>
      <vt:lpstr>Explained and Unexplained Variation</vt:lpstr>
      <vt:lpstr>Coefficient of Determination, R2</vt:lpstr>
      <vt:lpstr>Coefficient of Determination, R2</vt:lpstr>
      <vt:lpstr>Examples of Approximate  R2  Values</vt:lpstr>
      <vt:lpstr>Examples of Approximate  R2  Values</vt:lpstr>
      <vt:lpstr>Examples of Approximate  R2  Values</vt:lpstr>
      <vt:lpstr>PowerPoint Presentation</vt:lpstr>
      <vt:lpstr>PowerPoint Presentation</vt:lpstr>
      <vt:lpstr>PowerPoint Presentation</vt:lpstr>
      <vt:lpstr>PowerPoint Presentation</vt:lpstr>
    </vt:vector>
  </TitlesOfParts>
  <Company>Arher Malom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 Harris</dc:creator>
  <cp:lastModifiedBy>vrus</cp:lastModifiedBy>
  <cp:revision>119</cp:revision>
  <cp:lastPrinted>2016-11-11T16:00:03Z</cp:lastPrinted>
  <dcterms:created xsi:type="dcterms:W3CDTF">2015-02-18T21:50:14Z</dcterms:created>
  <dcterms:modified xsi:type="dcterms:W3CDTF">2016-12-07T04:01:49Z</dcterms:modified>
</cp:coreProperties>
</file>