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84"/>
  </p:notesMasterIdLst>
  <p:sldIdLst>
    <p:sldId id="256" r:id="rId3"/>
    <p:sldId id="257" r:id="rId4"/>
    <p:sldId id="261" r:id="rId5"/>
    <p:sldId id="622" r:id="rId6"/>
    <p:sldId id="262" r:id="rId7"/>
    <p:sldId id="263" r:id="rId8"/>
    <p:sldId id="309" r:id="rId9"/>
    <p:sldId id="592" r:id="rId10"/>
    <p:sldId id="626" r:id="rId11"/>
    <p:sldId id="627" r:id="rId12"/>
    <p:sldId id="628" r:id="rId13"/>
    <p:sldId id="629" r:id="rId14"/>
    <p:sldId id="630" r:id="rId15"/>
    <p:sldId id="631" r:id="rId16"/>
    <p:sldId id="632" r:id="rId17"/>
    <p:sldId id="633" r:id="rId18"/>
    <p:sldId id="634" r:id="rId19"/>
    <p:sldId id="635" r:id="rId20"/>
    <p:sldId id="636" r:id="rId21"/>
    <p:sldId id="637" r:id="rId22"/>
    <p:sldId id="613" r:id="rId23"/>
    <p:sldId id="614" r:id="rId24"/>
    <p:sldId id="298" r:id="rId25"/>
    <p:sldId id="615" r:id="rId26"/>
    <p:sldId id="616" r:id="rId27"/>
    <p:sldId id="617" r:id="rId28"/>
    <p:sldId id="618" r:id="rId29"/>
    <p:sldId id="619" r:id="rId30"/>
    <p:sldId id="620" r:id="rId31"/>
    <p:sldId id="294" r:id="rId32"/>
    <p:sldId id="296" r:id="rId33"/>
    <p:sldId id="302" r:id="rId34"/>
    <p:sldId id="297" r:id="rId35"/>
    <p:sldId id="299" r:id="rId36"/>
    <p:sldId id="300" r:id="rId37"/>
    <p:sldId id="301" r:id="rId38"/>
    <p:sldId id="303" r:id="rId39"/>
    <p:sldId id="304" r:id="rId40"/>
    <p:sldId id="624" r:id="rId41"/>
    <p:sldId id="625" r:id="rId42"/>
    <p:sldId id="305" r:id="rId43"/>
    <p:sldId id="623" r:id="rId44"/>
    <p:sldId id="314" r:id="rId45"/>
    <p:sldId id="529" r:id="rId46"/>
    <p:sldId id="530" r:id="rId47"/>
    <p:sldId id="531" r:id="rId48"/>
    <p:sldId id="532" r:id="rId49"/>
    <p:sldId id="534" r:id="rId50"/>
    <p:sldId id="535" r:id="rId51"/>
    <p:sldId id="536" r:id="rId52"/>
    <p:sldId id="537" r:id="rId53"/>
    <p:sldId id="538" r:id="rId54"/>
    <p:sldId id="539" r:id="rId55"/>
    <p:sldId id="540" r:id="rId56"/>
    <p:sldId id="541" r:id="rId57"/>
    <p:sldId id="542" r:id="rId58"/>
    <p:sldId id="543" r:id="rId59"/>
    <p:sldId id="544" r:id="rId60"/>
    <p:sldId id="545" r:id="rId61"/>
    <p:sldId id="546" r:id="rId62"/>
    <p:sldId id="547" r:id="rId63"/>
    <p:sldId id="548" r:id="rId64"/>
    <p:sldId id="549" r:id="rId65"/>
    <p:sldId id="550" r:id="rId66"/>
    <p:sldId id="551" r:id="rId67"/>
    <p:sldId id="553" r:id="rId68"/>
    <p:sldId id="555" r:id="rId69"/>
    <p:sldId id="556" r:id="rId70"/>
    <p:sldId id="557" r:id="rId71"/>
    <p:sldId id="558" r:id="rId72"/>
    <p:sldId id="572" r:id="rId73"/>
    <p:sldId id="573" r:id="rId74"/>
    <p:sldId id="574" r:id="rId75"/>
    <p:sldId id="575" r:id="rId76"/>
    <p:sldId id="576" r:id="rId77"/>
    <p:sldId id="577" r:id="rId78"/>
    <p:sldId id="638" r:id="rId79"/>
    <p:sldId id="639" r:id="rId80"/>
    <p:sldId id="640" r:id="rId81"/>
    <p:sldId id="641" r:id="rId82"/>
    <p:sldId id="642" r:id="rId83"/>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43" autoAdjust="0"/>
    <p:restoredTop sz="94660"/>
  </p:normalViewPr>
  <p:slideViewPr>
    <p:cSldViewPr snapToGrid="0" snapToObjects="1">
      <p:cViewPr>
        <p:scale>
          <a:sx n="60" d="100"/>
          <a:sy n="60" d="100"/>
        </p:scale>
        <p:origin x="1469" y="701"/>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63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3407"/>
          </a:xfrm>
          <a:prstGeom prst="rect">
            <a:avLst/>
          </a:prstGeom>
        </p:spPr>
        <p:txBody>
          <a:bodyPr vert="horz" lIns="93177" tIns="46589" rIns="93177" bIns="46589" rtlCol="0"/>
          <a:lstStyle>
            <a:lvl1pPr algn="r">
              <a:defRPr sz="1200"/>
            </a:lvl1pPr>
          </a:lstStyle>
          <a:p>
            <a:fld id="{E6EB9E8A-5102-4395-9181-CAAEFC1FB2D7}" type="datetimeFigureOut">
              <a:rPr lang="en-US" smtClean="0"/>
              <a:t>11/21/2016</a:t>
            </a:fld>
            <a:endParaRPr lang="en-US"/>
          </a:p>
        </p:txBody>
      </p:sp>
      <p:sp>
        <p:nvSpPr>
          <p:cNvPr id="4" name="Slide Image Placeholder 3"/>
          <p:cNvSpPr>
            <a:spLocks noGrp="1" noRot="1" noChangeAspect="1"/>
          </p:cNvSpPr>
          <p:nvPr>
            <p:ph type="sldImg" idx="2"/>
          </p:nvPr>
        </p:nvSpPr>
        <p:spPr>
          <a:xfrm>
            <a:off x="1427163" y="1154113"/>
            <a:ext cx="4156075" cy="3116262"/>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340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3177" tIns="46589" rIns="93177" bIns="46589" rtlCol="0" anchor="b"/>
          <a:lstStyle>
            <a:lvl1pPr algn="r">
              <a:defRPr sz="1200"/>
            </a:lvl1pPr>
          </a:lstStyle>
          <a:p>
            <a:fld id="{3351D2AA-8B12-4366-B55F-339CAE85F86C}" type="slidenum">
              <a:rPr lang="en-US" smtClean="0"/>
              <a:t>‹#›</a:t>
            </a:fld>
            <a:endParaRPr lang="en-US"/>
          </a:p>
        </p:txBody>
      </p:sp>
    </p:spTree>
    <p:extLst>
      <p:ext uri="{BB962C8B-B14F-4D97-AF65-F5344CB8AC3E}">
        <p14:creationId xmlns:p14="http://schemas.microsoft.com/office/powerpoint/2010/main" val="4431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3</a:t>
            </a:fld>
            <a:endParaRPr lang="en-US"/>
          </a:p>
        </p:txBody>
      </p:sp>
    </p:spTree>
    <p:extLst>
      <p:ext uri="{BB962C8B-B14F-4D97-AF65-F5344CB8AC3E}">
        <p14:creationId xmlns:p14="http://schemas.microsoft.com/office/powerpoint/2010/main" val="201373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Choose either html or plain text. Again, click next.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If you are installing R onto a flash drive click on Don</a:t>
            </a:r>
            <a:r>
              <a:rPr lang="ja-JP" altLang="en-US" smtClean="0">
                <a:ea typeface="ＭＳ Ｐゴシック" panose="020B0600070205080204" pitchFamily="34" charset="-128"/>
              </a:rPr>
              <a:t>’</a:t>
            </a:r>
            <a:r>
              <a:rPr lang="en-US" altLang="ja-JP" smtClean="0">
                <a:ea typeface="ＭＳ Ｐゴシック" panose="020B0600070205080204" pitchFamily="34" charset="-128"/>
              </a:rPr>
              <a:t>t create a start menu folder. Otherwise, you can leave it unchecked. Then click next. </a:t>
            </a:r>
          </a:p>
          <a:p>
            <a:endParaRPr lang="en-US" altLang="en-US" smtClean="0">
              <a:ea typeface="ＭＳ Ｐゴシック" panose="020B0600070205080204"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1680DC6-4B55-4EE9-8E87-4600D40E9C01}" type="slidenum">
              <a:rPr lang="en-US" altLang="en-US" sz="1200"/>
              <a:pPr/>
              <a:t>15</a:t>
            </a:fld>
            <a:endParaRPr lang="en-US" altLang="en-US" sz="1200"/>
          </a:p>
        </p:txBody>
      </p:sp>
    </p:spTree>
    <p:extLst>
      <p:ext uri="{BB962C8B-B14F-4D97-AF65-F5344CB8AC3E}">
        <p14:creationId xmlns:p14="http://schemas.microsoft.com/office/powerpoint/2010/main" val="210274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Click next</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 installation may take awhile </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449FEE8-9A8C-4056-8648-E48E29F30142}" type="slidenum">
              <a:rPr lang="en-US" altLang="en-US" sz="1200"/>
              <a:pPr/>
              <a:t>16</a:t>
            </a:fld>
            <a:endParaRPr lang="en-US" altLang="en-US" sz="1200"/>
          </a:p>
        </p:txBody>
      </p:sp>
    </p:spTree>
    <p:extLst>
      <p:ext uri="{BB962C8B-B14F-4D97-AF65-F5344CB8AC3E}">
        <p14:creationId xmlns:p14="http://schemas.microsoft.com/office/powerpoint/2010/main" val="15262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To  install packages on Windows, click on packages and install packages.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Scroll down to USA and choose 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mirror</a:t>
            </a:r>
            <a:r>
              <a:rPr lang="ja-JP" altLang="en-US" smtClean="0">
                <a:ea typeface="ＭＳ Ｐゴシック" panose="020B0600070205080204" pitchFamily="34" charset="-128"/>
              </a:rPr>
              <a:t>”</a:t>
            </a:r>
            <a:r>
              <a:rPr lang="en-US" altLang="ja-JP" smtClean="0">
                <a:ea typeface="ＭＳ Ｐゴシック" panose="020B0600070205080204" pitchFamily="34" charset="-128"/>
              </a:rPr>
              <a:t> that is close to your physical location. </a:t>
            </a:r>
            <a:endParaRPr lang="en-US" altLang="en-US" smtClean="0">
              <a:ea typeface="ＭＳ Ｐゴシック" panose="020B0600070205080204" pitchFamily="34" charset="-128"/>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561468-3444-4B33-8727-05B9048587DD}" type="slidenum">
              <a:rPr lang="en-US" altLang="en-US" sz="1200"/>
              <a:pPr/>
              <a:t>19</a:t>
            </a:fld>
            <a:endParaRPr lang="en-US" altLang="en-US" sz="1200"/>
          </a:p>
        </p:txBody>
      </p:sp>
    </p:spTree>
    <p:extLst>
      <p:ext uri="{BB962C8B-B14F-4D97-AF65-F5344CB8AC3E}">
        <p14:creationId xmlns:p14="http://schemas.microsoft.com/office/powerpoint/2010/main" val="385103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Scroll down list until you find the package you are looking for. Keep in mind that R lists things in alphabetical order and by uppercase than lowercase. Once you click on a package to load, click ok. R will install not only the package but all of the packages needed to run your package.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To actually use the package, go back to the package tab and click on load package. </a:t>
            </a:r>
          </a:p>
          <a:p>
            <a:endParaRPr lang="en-US" altLang="en-US" smtClean="0">
              <a:ea typeface="ＭＳ Ｐゴシック" panose="020B0600070205080204" pitchFamily="34" charset="-128"/>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1605C3-3272-457C-A270-F7A826F4F6D2}" type="slidenum">
              <a:rPr lang="en-US" altLang="en-US" sz="1200"/>
              <a:pPr/>
              <a:t>20</a:t>
            </a:fld>
            <a:endParaRPr lang="en-US" altLang="en-US" sz="1200"/>
          </a:p>
        </p:txBody>
      </p:sp>
    </p:spTree>
    <p:extLst>
      <p:ext uri="{BB962C8B-B14F-4D97-AF65-F5344CB8AC3E}">
        <p14:creationId xmlns:p14="http://schemas.microsoft.com/office/powerpoint/2010/main" val="246133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C8FC0-0C6D-4DF7-8009-8F2EC745D630}" type="slidenum">
              <a:rPr lang="en-US" altLang="en-US"/>
              <a:pPr/>
              <a:t>21</a:t>
            </a:fld>
            <a:endParaRPr lang="en-US" altLang="en-US"/>
          </a:p>
        </p:txBody>
      </p:sp>
      <p:sp>
        <p:nvSpPr>
          <p:cNvPr id="1540098" name="Rectangle 2"/>
          <p:cNvSpPr>
            <a:spLocks noGrp="1" noRot="1" noChangeAspect="1" noChangeArrowheads="1" noTextEdit="1"/>
          </p:cNvSpPr>
          <p:nvPr>
            <p:ph type="sldImg"/>
          </p:nvPr>
        </p:nvSpPr>
        <p:spPr>
          <a:ln/>
        </p:spPr>
      </p:sp>
      <p:sp>
        <p:nvSpPr>
          <p:cNvPr id="154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219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E3771-E8B1-4EDC-B305-7DA61CE4B7E3}" type="slidenum">
              <a:rPr lang="en-US" altLang="en-US"/>
              <a:pPr/>
              <a:t>22</a:t>
            </a:fld>
            <a:endParaRPr lang="en-US" altLang="en-US"/>
          </a:p>
        </p:txBody>
      </p:sp>
      <p:sp>
        <p:nvSpPr>
          <p:cNvPr id="1542146" name="Rectangle 2"/>
          <p:cNvSpPr>
            <a:spLocks noGrp="1" noRot="1" noChangeAspect="1" noChangeArrowheads="1" noTextEdit="1"/>
          </p:cNvSpPr>
          <p:nvPr>
            <p:ph type="sldImg"/>
          </p:nvPr>
        </p:nvSpPr>
        <p:spPr>
          <a:ln/>
        </p:spPr>
      </p:sp>
      <p:sp>
        <p:nvSpPr>
          <p:cNvPr id="1542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3639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Talk about useful packages included in the CD.</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7AC3B1-DC85-410B-977F-77B39DAA4756}" type="slidenum">
              <a:rPr lang="en-US" altLang="en-US" sz="1200"/>
              <a:pPr/>
              <a:t>23</a:t>
            </a:fld>
            <a:endParaRPr lang="en-US" altLang="en-US" sz="1200"/>
          </a:p>
        </p:txBody>
      </p:sp>
    </p:spTree>
    <p:extLst>
      <p:ext uri="{BB962C8B-B14F-4D97-AF65-F5344CB8AC3E}">
        <p14:creationId xmlns:p14="http://schemas.microsoft.com/office/powerpoint/2010/main" val="172662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BCC0B-0165-41EC-816E-8B3C02A38BAF}" type="slidenum">
              <a:rPr lang="en-US" altLang="en-US"/>
              <a:pPr/>
              <a:t>24</a:t>
            </a:fld>
            <a:endParaRPr lang="en-US" altLang="en-US"/>
          </a:p>
        </p:txBody>
      </p:sp>
      <p:sp>
        <p:nvSpPr>
          <p:cNvPr id="1552386" name="Rectangle 2"/>
          <p:cNvSpPr>
            <a:spLocks noGrp="1" noRot="1" noChangeAspect="1" noChangeArrowheads="1" noTextEdit="1"/>
          </p:cNvSpPr>
          <p:nvPr>
            <p:ph type="sldImg"/>
          </p:nvPr>
        </p:nvSpPr>
        <p:spPr>
          <a:ln/>
        </p:spPr>
      </p:sp>
      <p:sp>
        <p:nvSpPr>
          <p:cNvPr id="155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91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8EF3E-2ECD-416D-8034-ACC48AD7FD6F}" type="slidenum">
              <a:rPr lang="en-US" altLang="en-US"/>
              <a:pPr/>
              <a:t>25</a:t>
            </a:fld>
            <a:endParaRPr lang="en-US" altLang="en-US"/>
          </a:p>
        </p:txBody>
      </p:sp>
      <p:sp>
        <p:nvSpPr>
          <p:cNvPr id="1554434" name="Rectangle 2"/>
          <p:cNvSpPr>
            <a:spLocks noGrp="1" noRot="1" noChangeAspect="1" noChangeArrowheads="1" noTextEdit="1"/>
          </p:cNvSpPr>
          <p:nvPr>
            <p:ph type="sldImg"/>
          </p:nvPr>
        </p:nvSpPr>
        <p:spPr>
          <a:ln/>
        </p:spPr>
      </p:sp>
      <p:sp>
        <p:nvSpPr>
          <p:cNvPr id="1554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3290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6436B-6644-4C59-A2B5-955845D507B4}" type="slidenum">
              <a:rPr lang="en-US" altLang="en-US"/>
              <a:pPr/>
              <a:t>26</a:t>
            </a:fld>
            <a:endParaRPr lang="en-US" altLang="en-US"/>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900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4</a:t>
            </a:fld>
            <a:endParaRPr lang="en-US"/>
          </a:p>
        </p:txBody>
      </p:sp>
    </p:spTree>
    <p:extLst>
      <p:ext uri="{BB962C8B-B14F-4D97-AF65-F5344CB8AC3E}">
        <p14:creationId xmlns:p14="http://schemas.microsoft.com/office/powerpoint/2010/main" val="4104657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505CE-3010-4176-80BE-5F561DE9CE55}" type="slidenum">
              <a:rPr lang="en-US" altLang="en-US"/>
              <a:pPr/>
              <a:t>27</a:t>
            </a:fld>
            <a:endParaRPr lang="en-US" altLang="en-US"/>
          </a:p>
        </p:txBody>
      </p:sp>
      <p:sp>
        <p:nvSpPr>
          <p:cNvPr id="1558530" name="Rectangle 2"/>
          <p:cNvSpPr>
            <a:spLocks noGrp="1" noRot="1" noChangeAspect="1" noChangeArrowheads="1" noTextEdit="1"/>
          </p:cNvSpPr>
          <p:nvPr>
            <p:ph type="sldImg"/>
          </p:nvPr>
        </p:nvSpPr>
        <p:spPr>
          <a:ln/>
        </p:spPr>
      </p:sp>
      <p:sp>
        <p:nvSpPr>
          <p:cNvPr id="155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6360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D9451-0F21-4A1F-B66E-CDAE6510488A}" type="slidenum">
              <a:rPr lang="en-US" altLang="en-US"/>
              <a:pPr/>
              <a:t>28</a:t>
            </a:fld>
            <a:endParaRPr lang="en-US" altLang="en-US"/>
          </a:p>
        </p:txBody>
      </p:sp>
      <p:sp>
        <p:nvSpPr>
          <p:cNvPr id="1560578" name="Rectangle 2"/>
          <p:cNvSpPr>
            <a:spLocks noGrp="1" noRot="1" noChangeAspect="1" noChangeArrowheads="1" noTextEdit="1"/>
          </p:cNvSpPr>
          <p:nvPr>
            <p:ph type="sldImg"/>
          </p:nvPr>
        </p:nvSpPr>
        <p:spPr>
          <a:ln/>
        </p:spPr>
      </p:sp>
      <p:sp>
        <p:nvSpPr>
          <p:cNvPr id="156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086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7CEA2-1C4F-47F6-8E69-6C38E1F364A4}" type="slidenum">
              <a:rPr lang="en-US" altLang="en-US"/>
              <a:pPr/>
              <a:t>29</a:t>
            </a:fld>
            <a:endParaRPr lang="en-US" altLang="en-US"/>
          </a:p>
        </p:txBody>
      </p:sp>
      <p:sp>
        <p:nvSpPr>
          <p:cNvPr id="1562626" name="Rectangle 2"/>
          <p:cNvSpPr>
            <a:spLocks noGrp="1" noRot="1" noChangeAspect="1" noChangeArrowheads="1" noTextEdit="1"/>
          </p:cNvSpPr>
          <p:nvPr>
            <p:ph type="sldImg"/>
          </p:nvPr>
        </p:nvSpPr>
        <p:spPr>
          <a:ln/>
        </p:spPr>
      </p:sp>
      <p:sp>
        <p:nvSpPr>
          <p:cNvPr id="156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75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altLang="en-US" smtClean="0">
                <a:ea typeface="ＭＳ Ｐゴシック" panose="020B0600070205080204" pitchFamily="34" charset="-128"/>
              </a:rPr>
              <a:t>To the minimum R can be used as a calculator.</a:t>
            </a:r>
          </a:p>
          <a:p>
            <a:pPr eaLnBrk="1" hangingPunct="1">
              <a:spcBef>
                <a:spcPct val="0"/>
              </a:spcBef>
              <a:buFontTx/>
              <a:buChar char="•"/>
            </a:pPr>
            <a:r>
              <a:rPr lang="en-US" altLang="en-US" smtClean="0">
                <a:ea typeface="ＭＳ Ｐゴシック" panose="020B0600070205080204" pitchFamily="34" charset="-128"/>
              </a:rPr>
              <a:t> The prompt sign means the active line where you are allowed to enter code.</a:t>
            </a:r>
          </a:p>
          <a:p>
            <a:pPr eaLnBrk="1" hangingPunct="1">
              <a:spcBef>
                <a:spcPct val="0"/>
              </a:spcBef>
              <a:buFontTx/>
              <a:buChar char="•"/>
            </a:pPr>
            <a:r>
              <a:rPr lang="en-US" altLang="en-US" smtClean="0">
                <a:ea typeface="ＭＳ Ｐゴシック" panose="020B0600070205080204" pitchFamily="34" charset="-128"/>
              </a:rPr>
              <a:t>The number in brackets is the result.</a:t>
            </a:r>
          </a:p>
          <a:p>
            <a:pPr eaLnBrk="1" hangingPunct="1">
              <a:spcBef>
                <a:spcPct val="0"/>
              </a:spcBef>
              <a:buFontTx/>
              <a:buChar char="•"/>
            </a:pPr>
            <a:r>
              <a:rPr lang="en-US" altLang="en-US" smtClean="0">
                <a:ea typeface="ＭＳ Ｐゴシック" panose="020B0600070205080204" pitchFamily="34" charset="-128"/>
              </a:rPr>
              <a:t>When you enter a line in R, you don’t need to end it with a period as opposed to other software such as the syntax in spss.</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227845-C5BD-4D3D-95AD-430BD05F24C3}" type="slidenum">
              <a:rPr lang="en-US" altLang="en-US" sz="1200"/>
              <a:pPr/>
              <a:t>30</a:t>
            </a:fld>
            <a:endParaRPr lang="en-US" altLang="en-US" sz="1200"/>
          </a:p>
        </p:txBody>
      </p:sp>
    </p:spTree>
    <p:extLst>
      <p:ext uri="{BB962C8B-B14F-4D97-AF65-F5344CB8AC3E}">
        <p14:creationId xmlns:p14="http://schemas.microsoft.com/office/powerpoint/2010/main" val="369659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Missing values are noise to statistical estimations.</a:t>
            </a:r>
          </a:p>
          <a:p>
            <a:r>
              <a:rPr lang="en-US" altLang="en-US" smtClean="0">
                <a:ea typeface="ＭＳ Ｐゴシック" panose="020B0600070205080204" pitchFamily="34" charset="-128"/>
              </a:rPr>
              <a:t>We are going to learn a basic command for handling missing values.</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F9B46-5E97-4FCE-9261-EFACAD81B470}" type="slidenum">
              <a:rPr lang="en-US" altLang="en-US" sz="1200"/>
              <a:pPr/>
              <a:t>31</a:t>
            </a:fld>
            <a:endParaRPr lang="en-US" altLang="en-US" sz="1200"/>
          </a:p>
        </p:txBody>
      </p:sp>
    </p:spTree>
    <p:extLst>
      <p:ext uri="{BB962C8B-B14F-4D97-AF65-F5344CB8AC3E}">
        <p14:creationId xmlns:p14="http://schemas.microsoft.com/office/powerpoint/2010/main" val="3030366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In this slide.  Go to R code and practice creating objects and vectors.</a:t>
            </a: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BFA88B-7E49-4510-A60C-C8350A2394AD}" type="slidenum">
              <a:rPr lang="en-US" altLang="en-US" sz="1200"/>
              <a:pPr/>
              <a:t>32</a:t>
            </a:fld>
            <a:endParaRPr lang="en-US" altLang="en-US" sz="1200"/>
          </a:p>
        </p:txBody>
      </p:sp>
    </p:spTree>
    <p:extLst>
      <p:ext uri="{BB962C8B-B14F-4D97-AF65-F5344CB8AC3E}">
        <p14:creationId xmlns:p14="http://schemas.microsoft.com/office/powerpoint/2010/main" val="177845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DCD343-1FC6-4B04-A6D4-7F74F467AB95}" type="slidenum">
              <a:rPr lang="en-US" altLang="en-US" sz="1200"/>
              <a:pPr/>
              <a:t>38</a:t>
            </a:fld>
            <a:endParaRPr lang="en-US" altLang="en-US" sz="1200"/>
          </a:p>
        </p:txBody>
      </p:sp>
    </p:spTree>
    <p:extLst>
      <p:ext uri="{BB962C8B-B14F-4D97-AF65-F5344CB8AC3E}">
        <p14:creationId xmlns:p14="http://schemas.microsoft.com/office/powerpoint/2010/main" val="282196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DCD343-1FC6-4B04-A6D4-7F74F467AB95}" type="slidenum">
              <a:rPr lang="en-US" altLang="en-US" sz="1200"/>
              <a:pPr/>
              <a:t>39</a:t>
            </a:fld>
            <a:endParaRPr lang="en-US" altLang="en-US" sz="1200"/>
          </a:p>
        </p:txBody>
      </p:sp>
    </p:spTree>
    <p:extLst>
      <p:ext uri="{BB962C8B-B14F-4D97-AF65-F5344CB8AC3E}">
        <p14:creationId xmlns:p14="http://schemas.microsoft.com/office/powerpoint/2010/main" val="2501433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DCD343-1FC6-4B04-A6D4-7F74F467AB95}" type="slidenum">
              <a:rPr lang="en-US" altLang="en-US" sz="1200"/>
              <a:pPr/>
              <a:t>40</a:t>
            </a:fld>
            <a:endParaRPr lang="en-US" altLang="en-US" sz="1200"/>
          </a:p>
        </p:txBody>
      </p:sp>
    </p:spTree>
    <p:extLst>
      <p:ext uri="{BB962C8B-B14F-4D97-AF65-F5344CB8AC3E}">
        <p14:creationId xmlns:p14="http://schemas.microsoft.com/office/powerpoint/2010/main" val="1765132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41</a:t>
            </a:fld>
            <a:endParaRPr lang="en-US"/>
          </a:p>
        </p:txBody>
      </p:sp>
    </p:spTree>
    <p:extLst>
      <p:ext uri="{BB962C8B-B14F-4D97-AF65-F5344CB8AC3E}">
        <p14:creationId xmlns:p14="http://schemas.microsoft.com/office/powerpoint/2010/main" val="252764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5</a:t>
            </a:fld>
            <a:endParaRPr lang="en-US"/>
          </a:p>
        </p:txBody>
      </p:sp>
    </p:spTree>
    <p:extLst>
      <p:ext uri="{BB962C8B-B14F-4D97-AF65-F5344CB8AC3E}">
        <p14:creationId xmlns:p14="http://schemas.microsoft.com/office/powerpoint/2010/main" val="697249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42</a:t>
            </a:fld>
            <a:endParaRPr lang="en-US"/>
          </a:p>
        </p:txBody>
      </p:sp>
    </p:spTree>
    <p:extLst>
      <p:ext uri="{BB962C8B-B14F-4D97-AF65-F5344CB8AC3E}">
        <p14:creationId xmlns:p14="http://schemas.microsoft.com/office/powerpoint/2010/main" val="2871385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553A7-423C-40B9-8B37-DE971BA1757C}" type="slidenum">
              <a:rPr lang="en-US" altLang="en-US"/>
              <a:pPr/>
              <a:t>44</a:t>
            </a:fld>
            <a:endParaRPr lang="en-US" altLang="en-US"/>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389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FB7C8-F992-4FFF-A9AA-51C6EE95ECFE}" type="slidenum">
              <a:rPr lang="en-US" altLang="en-US"/>
              <a:pPr/>
              <a:t>45</a:t>
            </a:fld>
            <a:endParaRPr lang="en-US" altLang="en-US"/>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368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3795BC-8FE0-4380-8E6D-2CB5EC3384FC}" type="slidenum">
              <a:rPr lang="en-US" altLang="en-US"/>
              <a:pPr/>
              <a:t>46</a:t>
            </a:fld>
            <a:endParaRPr lang="en-US" altLang="en-US"/>
          </a:p>
        </p:txBody>
      </p:sp>
      <p:sp>
        <p:nvSpPr>
          <p:cNvPr id="1497090" name="Rectangle 2"/>
          <p:cNvSpPr>
            <a:spLocks noGrp="1" noRot="1" noChangeAspect="1" noChangeArrowheads="1" noTextEdit="1"/>
          </p:cNvSpPr>
          <p:nvPr>
            <p:ph type="sldImg"/>
          </p:nvPr>
        </p:nvSpPr>
        <p:spPr>
          <a:ln/>
        </p:spPr>
      </p:sp>
      <p:sp>
        <p:nvSpPr>
          <p:cNvPr id="149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3661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6A5C9B-144B-4277-8721-49874C4A1D10}" type="slidenum">
              <a:rPr lang="en-US" altLang="en-US"/>
              <a:pPr/>
              <a:t>47</a:t>
            </a:fld>
            <a:endParaRPr lang="en-US" altLang="en-US"/>
          </a:p>
        </p:txBody>
      </p:sp>
      <p:sp>
        <p:nvSpPr>
          <p:cNvPr id="1499138" name="Rectangle 2"/>
          <p:cNvSpPr>
            <a:spLocks noGrp="1" noRot="1" noChangeAspect="1" noChangeArrowheads="1" noTextEdit="1"/>
          </p:cNvSpPr>
          <p:nvPr>
            <p:ph type="sldImg"/>
          </p:nvPr>
        </p:nvSpPr>
        <p:spPr>
          <a:ln/>
        </p:spPr>
      </p:sp>
      <p:sp>
        <p:nvSpPr>
          <p:cNvPr id="149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5243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47355-318D-428F-91BC-CCF5CCD56518}" type="slidenum">
              <a:rPr lang="en-US" altLang="en-US"/>
              <a:pPr/>
              <a:t>48</a:t>
            </a:fld>
            <a:endParaRPr lang="en-US" altLang="en-US"/>
          </a:p>
        </p:txBody>
      </p:sp>
      <p:sp>
        <p:nvSpPr>
          <p:cNvPr id="1503234" name="Rectangle 2"/>
          <p:cNvSpPr>
            <a:spLocks noGrp="1" noRot="1" noChangeAspect="1" noChangeArrowheads="1" noTextEdit="1"/>
          </p:cNvSpPr>
          <p:nvPr>
            <p:ph type="sldImg"/>
          </p:nvPr>
        </p:nvSpPr>
        <p:spPr>
          <a:ln/>
        </p:spPr>
      </p:sp>
      <p:sp>
        <p:nvSpPr>
          <p:cNvPr id="150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6810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23304-0C5F-4E08-93F0-ABCFC234F9B7}" type="slidenum">
              <a:rPr lang="en-US" altLang="en-US"/>
              <a:pPr/>
              <a:t>49</a:t>
            </a:fld>
            <a:endParaRPr lang="en-US" altLang="en-US"/>
          </a:p>
        </p:txBody>
      </p:sp>
      <p:sp>
        <p:nvSpPr>
          <p:cNvPr id="1505282" name="Rectangle 2"/>
          <p:cNvSpPr>
            <a:spLocks noGrp="1" noRot="1" noChangeAspect="1" noChangeArrowheads="1" noTextEdit="1"/>
          </p:cNvSpPr>
          <p:nvPr>
            <p:ph type="sldImg"/>
          </p:nvPr>
        </p:nvSpPr>
        <p:spPr>
          <a:ln/>
        </p:spPr>
      </p:sp>
      <p:sp>
        <p:nvSpPr>
          <p:cNvPr id="150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8640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083E6-4B5C-45C4-9755-3701E4F31AD4}" type="slidenum">
              <a:rPr lang="en-US" altLang="en-US"/>
              <a:pPr/>
              <a:t>50</a:t>
            </a:fld>
            <a:endParaRPr lang="en-US" altLang="en-US"/>
          </a:p>
        </p:txBody>
      </p:sp>
      <p:sp>
        <p:nvSpPr>
          <p:cNvPr id="1507330" name="Rectangle 2"/>
          <p:cNvSpPr>
            <a:spLocks noGrp="1" noRot="1" noChangeAspect="1" noChangeArrowheads="1" noTextEdit="1"/>
          </p:cNvSpPr>
          <p:nvPr>
            <p:ph type="sldImg"/>
          </p:nvPr>
        </p:nvSpPr>
        <p:spPr>
          <a:ln/>
        </p:spPr>
      </p:sp>
      <p:sp>
        <p:nvSpPr>
          <p:cNvPr id="1507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8747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5F49B-77B7-4ED6-9ABF-7990DA78A103}" type="slidenum">
              <a:rPr lang="en-US" altLang="en-US"/>
              <a:pPr/>
              <a:t>51</a:t>
            </a:fld>
            <a:endParaRPr lang="en-US" altLang="en-US"/>
          </a:p>
        </p:txBody>
      </p:sp>
      <p:sp>
        <p:nvSpPr>
          <p:cNvPr id="1509378" name="Rectangle 2"/>
          <p:cNvSpPr>
            <a:spLocks noGrp="1" noRot="1" noChangeAspect="1" noChangeArrowheads="1" noTextEdit="1"/>
          </p:cNvSpPr>
          <p:nvPr>
            <p:ph type="sldImg"/>
          </p:nvPr>
        </p:nvSpPr>
        <p:spPr>
          <a:ln/>
        </p:spPr>
      </p:sp>
      <p:sp>
        <p:nvSpPr>
          <p:cNvPr id="1509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0309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5ABC0-00A4-47EB-B7C1-242F1A5F1087}" type="slidenum">
              <a:rPr lang="en-US" altLang="en-US"/>
              <a:pPr/>
              <a:t>52</a:t>
            </a:fld>
            <a:endParaRPr lang="en-US" altLang="en-US"/>
          </a:p>
        </p:txBody>
      </p:sp>
      <p:sp>
        <p:nvSpPr>
          <p:cNvPr id="1511426" name="Rectangle 2"/>
          <p:cNvSpPr>
            <a:spLocks noGrp="1" noRot="1" noChangeAspect="1" noChangeArrowheads="1" noTextEdit="1"/>
          </p:cNvSpPr>
          <p:nvPr>
            <p:ph type="sldImg"/>
          </p:nvPr>
        </p:nvSpPr>
        <p:spPr>
          <a:ln/>
        </p:spPr>
      </p:sp>
      <p:sp>
        <p:nvSpPr>
          <p:cNvPr id="1511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6942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6</a:t>
            </a:fld>
            <a:endParaRPr lang="en-US"/>
          </a:p>
        </p:txBody>
      </p:sp>
    </p:spTree>
    <p:extLst>
      <p:ext uri="{BB962C8B-B14F-4D97-AF65-F5344CB8AC3E}">
        <p14:creationId xmlns:p14="http://schemas.microsoft.com/office/powerpoint/2010/main" val="3850716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B5292-41B3-4AF0-A1E2-57AF568CE8FF}" type="slidenum">
              <a:rPr lang="en-US" altLang="en-US"/>
              <a:pPr/>
              <a:t>53</a:t>
            </a:fld>
            <a:endParaRPr lang="en-US" altLang="en-US"/>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5942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EDA11-E441-470C-A8D5-8B8FF234B03E}" type="slidenum">
              <a:rPr lang="en-US" altLang="en-US"/>
              <a:pPr/>
              <a:t>54</a:t>
            </a:fld>
            <a:endParaRPr lang="en-US" altLang="en-US"/>
          </a:p>
        </p:txBody>
      </p:sp>
      <p:sp>
        <p:nvSpPr>
          <p:cNvPr id="1515522" name="Rectangle 2"/>
          <p:cNvSpPr>
            <a:spLocks noGrp="1" noRot="1" noChangeAspect="1" noChangeArrowheads="1" noTextEdit="1"/>
          </p:cNvSpPr>
          <p:nvPr>
            <p:ph type="sldImg"/>
          </p:nvPr>
        </p:nvSpPr>
        <p:spPr>
          <a:ln/>
        </p:spPr>
      </p:sp>
      <p:sp>
        <p:nvSpPr>
          <p:cNvPr id="1515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8482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DF300-5E48-4F5C-8F91-0EF00D9398FD}" type="slidenum">
              <a:rPr lang="en-US" altLang="en-US"/>
              <a:pPr/>
              <a:t>55</a:t>
            </a:fld>
            <a:endParaRPr lang="en-US" altLang="en-US"/>
          </a:p>
        </p:txBody>
      </p:sp>
      <p:sp>
        <p:nvSpPr>
          <p:cNvPr id="1517570" name="Rectangle 2"/>
          <p:cNvSpPr>
            <a:spLocks noGrp="1" noRot="1" noChangeAspect="1" noChangeArrowheads="1" noTextEdit="1"/>
          </p:cNvSpPr>
          <p:nvPr>
            <p:ph type="sldImg"/>
          </p:nvPr>
        </p:nvSpPr>
        <p:spPr>
          <a:ln/>
        </p:spPr>
      </p:sp>
      <p:sp>
        <p:nvSpPr>
          <p:cNvPr id="151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3704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EFD45-1E5C-4EF2-ACEE-3B36D57B1FD1}" type="slidenum">
              <a:rPr lang="en-US" altLang="en-US"/>
              <a:pPr/>
              <a:t>56</a:t>
            </a:fld>
            <a:endParaRPr lang="en-US" altLang="en-US"/>
          </a:p>
        </p:txBody>
      </p:sp>
      <p:sp>
        <p:nvSpPr>
          <p:cNvPr id="1519618" name="Rectangle 2"/>
          <p:cNvSpPr>
            <a:spLocks noGrp="1" noRot="1" noChangeAspect="1" noChangeArrowheads="1" noTextEdit="1"/>
          </p:cNvSpPr>
          <p:nvPr>
            <p:ph type="sldImg"/>
          </p:nvPr>
        </p:nvSpPr>
        <p:spPr>
          <a:ln/>
        </p:spPr>
      </p:sp>
      <p:sp>
        <p:nvSpPr>
          <p:cNvPr id="1519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0469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AC736-D435-4967-8384-82AC3BA46BE9}" type="slidenum">
              <a:rPr lang="en-US" altLang="en-US"/>
              <a:pPr/>
              <a:t>57</a:t>
            </a:fld>
            <a:endParaRPr lang="en-US" altLang="en-US"/>
          </a:p>
        </p:txBody>
      </p:sp>
      <p:sp>
        <p:nvSpPr>
          <p:cNvPr id="1521666" name="Rectangle 2"/>
          <p:cNvSpPr>
            <a:spLocks noGrp="1" noRot="1" noChangeAspect="1" noChangeArrowheads="1" noTextEdit="1"/>
          </p:cNvSpPr>
          <p:nvPr>
            <p:ph type="sldImg"/>
          </p:nvPr>
        </p:nvSpPr>
        <p:spPr>
          <a:ln/>
        </p:spPr>
      </p:sp>
      <p:sp>
        <p:nvSpPr>
          <p:cNvPr id="1521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285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862E7-60BF-48A2-B3F8-1EB118B88343}" type="slidenum">
              <a:rPr lang="en-US" altLang="en-US"/>
              <a:pPr/>
              <a:t>58</a:t>
            </a:fld>
            <a:endParaRPr lang="en-US" altLang="en-US"/>
          </a:p>
        </p:txBody>
      </p:sp>
      <p:sp>
        <p:nvSpPr>
          <p:cNvPr id="1523714" name="Rectangle 2"/>
          <p:cNvSpPr>
            <a:spLocks noGrp="1" noRot="1" noChangeAspect="1" noChangeArrowheads="1" noTextEdit="1"/>
          </p:cNvSpPr>
          <p:nvPr>
            <p:ph type="sldImg"/>
          </p:nvPr>
        </p:nvSpPr>
        <p:spPr>
          <a:ln/>
        </p:spPr>
      </p:sp>
      <p:sp>
        <p:nvSpPr>
          <p:cNvPr id="152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937539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D1B32-58AF-465A-A1CA-5DAC0DB0E85F}" type="slidenum">
              <a:rPr lang="en-US" altLang="en-US"/>
              <a:pPr/>
              <a:t>59</a:t>
            </a:fld>
            <a:endParaRPr lang="en-US" altLang="en-US"/>
          </a:p>
        </p:txBody>
      </p:sp>
      <p:sp>
        <p:nvSpPr>
          <p:cNvPr id="1525762" name="Rectangle 2"/>
          <p:cNvSpPr>
            <a:spLocks noGrp="1" noRot="1" noChangeAspect="1" noChangeArrowheads="1" noTextEdit="1"/>
          </p:cNvSpPr>
          <p:nvPr>
            <p:ph type="sldImg"/>
          </p:nvPr>
        </p:nvSpPr>
        <p:spPr>
          <a:ln/>
        </p:spPr>
      </p:sp>
      <p:sp>
        <p:nvSpPr>
          <p:cNvPr id="152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9823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1F9A7-A3EB-4323-9221-26E8EAACFAB3}" type="slidenum">
              <a:rPr lang="en-US" altLang="en-US"/>
              <a:pPr/>
              <a:t>60</a:t>
            </a:fld>
            <a:endParaRPr lang="en-US" altLang="en-US"/>
          </a:p>
        </p:txBody>
      </p:sp>
      <p:sp>
        <p:nvSpPr>
          <p:cNvPr id="1527810" name="Rectangle 2"/>
          <p:cNvSpPr>
            <a:spLocks noGrp="1" noRot="1" noChangeAspect="1" noChangeArrowheads="1" noTextEdit="1"/>
          </p:cNvSpPr>
          <p:nvPr>
            <p:ph type="sldImg"/>
          </p:nvPr>
        </p:nvSpPr>
        <p:spPr>
          <a:ln/>
        </p:spPr>
      </p:sp>
      <p:sp>
        <p:nvSpPr>
          <p:cNvPr id="152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2026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F7627-1B91-4A36-8686-9893FE59D266}" type="slidenum">
              <a:rPr lang="en-US" altLang="en-US"/>
              <a:pPr/>
              <a:t>61</a:t>
            </a:fld>
            <a:endParaRPr lang="en-US" altLang="en-US"/>
          </a:p>
        </p:txBody>
      </p:sp>
      <p:sp>
        <p:nvSpPr>
          <p:cNvPr id="1529858" name="Rectangle 2"/>
          <p:cNvSpPr>
            <a:spLocks noGrp="1" noRot="1" noChangeAspect="1" noChangeArrowheads="1" noTextEdit="1"/>
          </p:cNvSpPr>
          <p:nvPr>
            <p:ph type="sldImg"/>
          </p:nvPr>
        </p:nvSpPr>
        <p:spPr>
          <a:ln/>
        </p:spPr>
      </p:sp>
      <p:sp>
        <p:nvSpPr>
          <p:cNvPr id="152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819336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23EDC-22CF-4B08-A76C-3C45D897235D}" type="slidenum">
              <a:rPr lang="en-US" altLang="en-US"/>
              <a:pPr/>
              <a:t>62</a:t>
            </a:fld>
            <a:endParaRPr lang="en-US" altLang="en-US"/>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383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7</a:t>
            </a:fld>
            <a:endParaRPr lang="en-US"/>
          </a:p>
        </p:txBody>
      </p:sp>
    </p:spTree>
    <p:extLst>
      <p:ext uri="{BB962C8B-B14F-4D97-AF65-F5344CB8AC3E}">
        <p14:creationId xmlns:p14="http://schemas.microsoft.com/office/powerpoint/2010/main" val="21914287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97758-E482-4ACE-B147-239D04B297BF}" type="slidenum">
              <a:rPr lang="en-US" altLang="en-US"/>
              <a:pPr/>
              <a:t>63</a:t>
            </a:fld>
            <a:endParaRPr lang="en-US" altLang="en-US"/>
          </a:p>
        </p:txBody>
      </p:sp>
      <p:sp>
        <p:nvSpPr>
          <p:cNvPr id="1533954" name="Rectangle 2"/>
          <p:cNvSpPr>
            <a:spLocks noGrp="1" noRot="1" noChangeAspect="1" noChangeArrowheads="1" noTextEdit="1"/>
          </p:cNvSpPr>
          <p:nvPr>
            <p:ph type="sldImg"/>
          </p:nvPr>
        </p:nvSpPr>
        <p:spPr>
          <a:ln/>
        </p:spPr>
      </p:sp>
      <p:sp>
        <p:nvSpPr>
          <p:cNvPr id="153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50290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84A5C-D67D-484C-9C3E-BB91565480C8}" type="slidenum">
              <a:rPr lang="en-US" altLang="en-US"/>
              <a:pPr/>
              <a:t>64</a:t>
            </a:fld>
            <a:endParaRPr lang="en-US" altLang="en-US"/>
          </a:p>
        </p:txBody>
      </p:sp>
      <p:sp>
        <p:nvSpPr>
          <p:cNvPr id="1536002" name="Rectangle 2"/>
          <p:cNvSpPr>
            <a:spLocks noGrp="1" noRot="1" noChangeAspect="1" noChangeArrowheads="1" noTextEdit="1"/>
          </p:cNvSpPr>
          <p:nvPr>
            <p:ph type="sldImg"/>
          </p:nvPr>
        </p:nvSpPr>
        <p:spPr>
          <a:ln/>
        </p:spPr>
      </p:sp>
      <p:sp>
        <p:nvSpPr>
          <p:cNvPr id="153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48527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9A097-CFD0-42C7-91C3-9DB16BB9978C}" type="slidenum">
              <a:rPr lang="en-US" altLang="en-US"/>
              <a:pPr/>
              <a:t>65</a:t>
            </a:fld>
            <a:endParaRPr lang="en-US" altLang="en-US"/>
          </a:p>
        </p:txBody>
      </p:sp>
      <p:sp>
        <p:nvSpPr>
          <p:cNvPr id="1597442" name="Rectangle 2"/>
          <p:cNvSpPr>
            <a:spLocks noGrp="1" noRot="1" noChangeAspect="1" noChangeArrowheads="1" noTextEdit="1"/>
          </p:cNvSpPr>
          <p:nvPr>
            <p:ph type="sldImg"/>
          </p:nvPr>
        </p:nvSpPr>
        <p:spPr>
          <a:ln/>
        </p:spPr>
      </p:sp>
      <p:sp>
        <p:nvSpPr>
          <p:cNvPr id="1597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6870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3A6F6-B6EC-4EF1-9D3E-9291D94A3F69}" type="slidenum">
              <a:rPr lang="en-US" altLang="en-US"/>
              <a:pPr/>
              <a:t>66</a:t>
            </a:fld>
            <a:endParaRPr lang="en-US" altLang="en-US"/>
          </a:p>
        </p:txBody>
      </p:sp>
      <p:sp>
        <p:nvSpPr>
          <p:cNvPr id="1538050" name="Rectangle 2"/>
          <p:cNvSpPr>
            <a:spLocks noGrp="1" noRot="1" noChangeAspect="1" noChangeArrowheads="1" noTextEdit="1"/>
          </p:cNvSpPr>
          <p:nvPr>
            <p:ph type="sldImg"/>
          </p:nvPr>
        </p:nvSpPr>
        <p:spPr>
          <a:ln/>
        </p:spPr>
      </p:sp>
      <p:sp>
        <p:nvSpPr>
          <p:cNvPr id="153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82434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F9FB0-7209-474F-AD1D-E50A57C7EADA}" type="slidenum">
              <a:rPr lang="en-US" altLang="en-US"/>
              <a:pPr/>
              <a:t>67</a:t>
            </a:fld>
            <a:endParaRPr lang="en-US" altLang="en-US"/>
          </a:p>
        </p:txBody>
      </p:sp>
      <p:sp>
        <p:nvSpPr>
          <p:cNvPr id="1607682" name="Rectangle 2"/>
          <p:cNvSpPr>
            <a:spLocks noGrp="1" noRot="1" noChangeAspect="1" noChangeArrowheads="1" noTextEdit="1"/>
          </p:cNvSpPr>
          <p:nvPr>
            <p:ph type="sldImg"/>
          </p:nvPr>
        </p:nvSpPr>
        <p:spPr>
          <a:ln/>
        </p:spPr>
      </p:sp>
      <p:sp>
        <p:nvSpPr>
          <p:cNvPr id="1607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04479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03AF8-CD77-40BE-A089-5F6D528EF1E5}" type="slidenum">
              <a:rPr lang="en-US" altLang="en-US"/>
              <a:pPr/>
              <a:t>68</a:t>
            </a:fld>
            <a:endParaRPr lang="en-US" altLang="en-US"/>
          </a:p>
        </p:txBody>
      </p:sp>
      <p:sp>
        <p:nvSpPr>
          <p:cNvPr id="1632258" name="Rectangle 2"/>
          <p:cNvSpPr>
            <a:spLocks noGrp="1" noRot="1" noChangeAspect="1" noChangeArrowheads="1" noTextEdit="1"/>
          </p:cNvSpPr>
          <p:nvPr>
            <p:ph type="sldImg"/>
          </p:nvPr>
        </p:nvSpPr>
        <p:spPr>
          <a:ln/>
        </p:spPr>
      </p:sp>
      <p:sp>
        <p:nvSpPr>
          <p:cNvPr id="1632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8127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475AB-037B-4941-A232-279F6D944F39}" type="slidenum">
              <a:rPr lang="en-US" altLang="en-US"/>
              <a:pPr/>
              <a:t>69</a:t>
            </a:fld>
            <a:endParaRPr lang="en-US" altLang="en-US"/>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21710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1733C-9766-4079-A30B-1155B8E06649}" type="slidenum">
              <a:rPr lang="en-US" altLang="en-US"/>
              <a:pPr/>
              <a:t>70</a:t>
            </a:fld>
            <a:endParaRPr lang="en-US" altLang="en-US"/>
          </a:p>
        </p:txBody>
      </p:sp>
      <p:sp>
        <p:nvSpPr>
          <p:cNvPr id="1636354" name="Rectangle 2"/>
          <p:cNvSpPr>
            <a:spLocks noGrp="1" noRot="1" noChangeAspect="1" noChangeArrowheads="1" noTextEdit="1"/>
          </p:cNvSpPr>
          <p:nvPr>
            <p:ph type="sldImg"/>
          </p:nvPr>
        </p:nvSpPr>
        <p:spPr>
          <a:ln/>
        </p:spPr>
      </p:sp>
      <p:sp>
        <p:nvSpPr>
          <p:cNvPr id="1636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42449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13ADD-2EEF-40EE-8D9E-4C198EA45CC1}" type="slidenum">
              <a:rPr lang="en-US" altLang="en-US"/>
              <a:pPr/>
              <a:t>71</a:t>
            </a:fld>
            <a:endParaRPr lang="en-US" altLang="en-US"/>
          </a:p>
        </p:txBody>
      </p:sp>
      <p:sp>
        <p:nvSpPr>
          <p:cNvPr id="1640450" name="Rectangle 2"/>
          <p:cNvSpPr>
            <a:spLocks noGrp="1" noRot="1" noChangeAspect="1" noChangeArrowheads="1" noTextEdit="1"/>
          </p:cNvSpPr>
          <p:nvPr>
            <p:ph type="sldImg"/>
          </p:nvPr>
        </p:nvSpPr>
        <p:spPr>
          <a:ln/>
        </p:spPr>
      </p:sp>
      <p:sp>
        <p:nvSpPr>
          <p:cNvPr id="1640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731344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5D8E9-1190-4D16-988E-685B520771D1}" type="slidenum">
              <a:rPr lang="en-US" altLang="en-US"/>
              <a:pPr/>
              <a:t>72</a:t>
            </a:fld>
            <a:endParaRPr lang="en-US" altLang="en-US"/>
          </a:p>
        </p:txBody>
      </p:sp>
      <p:sp>
        <p:nvSpPr>
          <p:cNvPr id="1619970" name="Rectangle 2"/>
          <p:cNvSpPr>
            <a:spLocks noGrp="1" noRot="1" noChangeAspect="1" noChangeArrowheads="1" noTextEdit="1"/>
          </p:cNvSpPr>
          <p:nvPr>
            <p:ph type="sldImg"/>
          </p:nvPr>
        </p:nvSpPr>
        <p:spPr>
          <a:ln/>
        </p:spPr>
      </p:sp>
      <p:sp>
        <p:nvSpPr>
          <p:cNvPr id="1619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490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endParaRPr lang="en-US" altLang="en-US" smtClean="0">
              <a:ea typeface="ＭＳ Ｐゴシック" panose="020B0600070205080204" pitchFamily="34" charset="-128"/>
            </a:endParaRPr>
          </a:p>
          <a:p>
            <a:pPr eaLnBrk="1" hangingPunct="1">
              <a:spcBef>
                <a:spcPct val="0"/>
              </a:spcBef>
              <a:buFontTx/>
              <a:buChar char="•"/>
            </a:pPr>
            <a:endParaRPr lang="en-US" altLang="en-US" smtClean="0">
              <a:ea typeface="ＭＳ Ｐゴシック" panose="020B0600070205080204" pitchFamily="34" charset="-128"/>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A743A2-EBA5-4FEC-92B2-52628F20849E}" type="slidenum">
              <a:rPr lang="en-US" altLang="en-US" sz="1200"/>
              <a:pPr/>
              <a:t>10</a:t>
            </a:fld>
            <a:endParaRPr lang="en-US" altLang="en-US" sz="1200"/>
          </a:p>
        </p:txBody>
      </p:sp>
    </p:spTree>
    <p:extLst>
      <p:ext uri="{BB962C8B-B14F-4D97-AF65-F5344CB8AC3E}">
        <p14:creationId xmlns:p14="http://schemas.microsoft.com/office/powerpoint/2010/main" val="931769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AA5C9-7D9D-4192-BFB4-423F0AD188EF}" type="slidenum">
              <a:rPr lang="en-US" altLang="en-US"/>
              <a:pPr/>
              <a:t>73</a:t>
            </a:fld>
            <a:endParaRPr lang="en-US" altLang="en-US"/>
          </a:p>
        </p:txBody>
      </p:sp>
      <p:sp>
        <p:nvSpPr>
          <p:cNvPr id="1622018" name="Rectangle 2"/>
          <p:cNvSpPr>
            <a:spLocks noGrp="1" noRot="1" noChangeAspect="1" noChangeArrowheads="1" noTextEdit="1"/>
          </p:cNvSpPr>
          <p:nvPr>
            <p:ph type="sldImg"/>
          </p:nvPr>
        </p:nvSpPr>
        <p:spPr>
          <a:ln/>
        </p:spPr>
      </p:sp>
      <p:sp>
        <p:nvSpPr>
          <p:cNvPr id="1622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6436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188E4-9B3E-48DA-A70F-01800824A022}" type="slidenum">
              <a:rPr lang="en-US" altLang="en-US"/>
              <a:pPr/>
              <a:t>74</a:t>
            </a:fld>
            <a:endParaRPr lang="en-US" altLang="en-US"/>
          </a:p>
        </p:txBody>
      </p:sp>
      <p:sp>
        <p:nvSpPr>
          <p:cNvPr id="1626114" name="Rectangle 2"/>
          <p:cNvSpPr>
            <a:spLocks noGrp="1" noRot="1" noChangeAspect="1" noChangeArrowheads="1" noTextEdit="1"/>
          </p:cNvSpPr>
          <p:nvPr>
            <p:ph type="sldImg"/>
          </p:nvPr>
        </p:nvSpPr>
        <p:spPr>
          <a:ln/>
        </p:spPr>
      </p:sp>
      <p:sp>
        <p:nvSpPr>
          <p:cNvPr id="1626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7349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40D38-7805-4DFE-B9A6-2ABCCD9C6A6C}" type="slidenum">
              <a:rPr lang="en-US" altLang="en-US"/>
              <a:pPr/>
              <a:t>75</a:t>
            </a:fld>
            <a:endParaRPr lang="en-US" altLang="en-US"/>
          </a:p>
        </p:txBody>
      </p:sp>
      <p:sp>
        <p:nvSpPr>
          <p:cNvPr id="1628162" name="Rectangle 2"/>
          <p:cNvSpPr>
            <a:spLocks noGrp="1" noRot="1" noChangeAspect="1" noChangeArrowheads="1" noTextEdit="1"/>
          </p:cNvSpPr>
          <p:nvPr>
            <p:ph type="sldImg"/>
          </p:nvPr>
        </p:nvSpPr>
        <p:spPr>
          <a:ln/>
        </p:spPr>
      </p:sp>
      <p:sp>
        <p:nvSpPr>
          <p:cNvPr id="1628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03792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11FAF-8833-4ECF-A086-CEEBA3D12D2F}" type="slidenum">
              <a:rPr lang="en-US" altLang="en-US"/>
              <a:pPr/>
              <a:t>76</a:t>
            </a:fld>
            <a:endParaRPr lang="en-US" altLang="en-US"/>
          </a:p>
        </p:txBody>
      </p:sp>
      <p:sp>
        <p:nvSpPr>
          <p:cNvPr id="1656834" name="Rectangle 2"/>
          <p:cNvSpPr>
            <a:spLocks noGrp="1" noRot="1" noChangeAspect="1"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53597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11FAF-8833-4ECF-A086-CEEBA3D12D2F}" type="slidenum">
              <a:rPr lang="en-US" altLang="en-US"/>
              <a:pPr/>
              <a:t>77</a:t>
            </a:fld>
            <a:endParaRPr lang="en-US" altLang="en-US"/>
          </a:p>
        </p:txBody>
      </p:sp>
      <p:sp>
        <p:nvSpPr>
          <p:cNvPr id="1656834" name="Rectangle 2"/>
          <p:cNvSpPr>
            <a:spLocks noGrp="1" noRot="1" noChangeAspect="1"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583489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11FAF-8833-4ECF-A086-CEEBA3D12D2F}" type="slidenum">
              <a:rPr lang="en-US" altLang="en-US"/>
              <a:pPr/>
              <a:t>78</a:t>
            </a:fld>
            <a:endParaRPr lang="en-US" altLang="en-US"/>
          </a:p>
        </p:txBody>
      </p:sp>
      <p:sp>
        <p:nvSpPr>
          <p:cNvPr id="1656834" name="Rectangle 2"/>
          <p:cNvSpPr>
            <a:spLocks noGrp="1" noRot="1" noChangeAspect="1"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26251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11FAF-8833-4ECF-A086-CEEBA3D12D2F}" type="slidenum">
              <a:rPr lang="en-US" altLang="en-US"/>
              <a:pPr/>
              <a:t>79</a:t>
            </a:fld>
            <a:endParaRPr lang="en-US" altLang="en-US"/>
          </a:p>
        </p:txBody>
      </p:sp>
      <p:sp>
        <p:nvSpPr>
          <p:cNvPr id="1656834" name="Rectangle 2"/>
          <p:cNvSpPr>
            <a:spLocks noGrp="1" noRot="1" noChangeAspect="1"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22144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11FAF-8833-4ECF-A086-CEEBA3D12D2F}" type="slidenum">
              <a:rPr lang="en-US" altLang="en-US"/>
              <a:pPr/>
              <a:t>80</a:t>
            </a:fld>
            <a:endParaRPr lang="en-US" altLang="en-US"/>
          </a:p>
        </p:txBody>
      </p:sp>
      <p:sp>
        <p:nvSpPr>
          <p:cNvPr id="1656834" name="Rectangle 2"/>
          <p:cNvSpPr>
            <a:spLocks noGrp="1" noRot="1" noChangeAspect="1"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36403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81</a:t>
            </a:fld>
            <a:endParaRPr lang="en-US"/>
          </a:p>
        </p:txBody>
      </p:sp>
    </p:spTree>
    <p:extLst>
      <p:ext uri="{BB962C8B-B14F-4D97-AF65-F5344CB8AC3E}">
        <p14:creationId xmlns:p14="http://schemas.microsoft.com/office/powerpoint/2010/main" val="313887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Depending on if you are downloading for Windows or Mac click on your perspective thing…</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Here we are going to go over windows so click on Download R for Windows</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Then click download R</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8E8AE2-8240-43CE-A938-D59A145AB780}" type="slidenum">
              <a:rPr lang="en-US" altLang="en-US" sz="1200"/>
              <a:pPr/>
              <a:t>11</a:t>
            </a:fld>
            <a:endParaRPr lang="en-US" altLang="en-US" sz="1200"/>
          </a:p>
        </p:txBody>
      </p:sp>
    </p:spTree>
    <p:extLst>
      <p:ext uri="{BB962C8B-B14F-4D97-AF65-F5344CB8AC3E}">
        <p14:creationId xmlns:p14="http://schemas.microsoft.com/office/powerpoint/2010/main" val="416922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This is the next screen that you will come to. Read the information and click next.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This is also where you need to set up you working directory…basically where you files are going to end up</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Click where you want to put the file. This would be where if you wanted to put R on a flashdrive. Once you decide Click next. </a:t>
            </a:r>
          </a:p>
          <a:p>
            <a:endParaRPr lang="en-US" altLang="en-US" smtClean="0">
              <a:ea typeface="ＭＳ Ｐゴシック" panose="020B0600070205080204" pitchFamily="34" charset="-128"/>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62F875-E274-42D4-8140-C96DB60EEDD8}" type="slidenum">
              <a:rPr lang="en-US" altLang="en-US" sz="1200"/>
              <a:pPr/>
              <a:t>12</a:t>
            </a:fld>
            <a:endParaRPr lang="en-US" altLang="en-US" sz="1200"/>
          </a:p>
        </p:txBody>
      </p:sp>
    </p:spTree>
    <p:extLst>
      <p:ext uri="{BB962C8B-B14F-4D97-AF65-F5344CB8AC3E}">
        <p14:creationId xmlns:p14="http://schemas.microsoft.com/office/powerpoint/2010/main" val="3840813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Its always a good idea to download all the files.</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 MDI is when the windows will be contained within one large window. This is similar to how Excel is setup. SDI is a single document interface where every item will get its own window. This is similar to how SPSS is set up where it has separate data editor, viewer, and syntax windows. Once you choose which your prefer click next.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B6ACD2C-4753-4C03-8D98-764B639A61BF}" type="slidenum">
              <a:rPr lang="en-US" altLang="en-US" sz="1200"/>
              <a:pPr/>
              <a:t>13</a:t>
            </a:fld>
            <a:endParaRPr lang="en-US" altLang="en-US" sz="1200"/>
          </a:p>
        </p:txBody>
      </p:sp>
    </p:spTree>
    <p:extLst>
      <p:ext uri="{BB962C8B-B14F-4D97-AF65-F5344CB8AC3E}">
        <p14:creationId xmlns:p14="http://schemas.microsoft.com/office/powerpoint/2010/main" val="270663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60280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15094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54037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173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BF7F94-4404-F949-9E4E-389CC9D6DBFB}" type="slidenum">
              <a:rPr lang="en-US" smtClean="0"/>
              <a:t>‹#›</a:t>
            </a:fld>
            <a:endParaRPr lang="en-US"/>
          </a:p>
        </p:txBody>
      </p:sp>
    </p:spTree>
    <p:extLst>
      <p:ext uri="{BB962C8B-B14F-4D97-AF65-F5344CB8AC3E}">
        <p14:creationId xmlns:p14="http://schemas.microsoft.com/office/powerpoint/2010/main" val="168475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2E483C0-FBEA-4837-B45E-03C3021EEBEA}" type="slidenum">
              <a:rPr lang="en-US" altLang="en-US"/>
              <a:pPr/>
              <a:t>‹#›</a:t>
            </a:fld>
            <a:endParaRPr lang="en-US" altLang="en-US"/>
          </a:p>
        </p:txBody>
      </p:sp>
    </p:spTree>
    <p:extLst>
      <p:ext uri="{BB962C8B-B14F-4D97-AF65-F5344CB8AC3E}">
        <p14:creationId xmlns:p14="http://schemas.microsoft.com/office/powerpoint/2010/main" val="901206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BF7F94-4404-F949-9E4E-389CC9D6DBFB}" type="slidenum">
              <a:rPr lang="en-US" smtClean="0"/>
              <a:t>‹#›</a:t>
            </a:fld>
            <a:endParaRPr lang="en-US"/>
          </a:p>
        </p:txBody>
      </p:sp>
    </p:spTree>
    <p:extLst>
      <p:ext uri="{BB962C8B-B14F-4D97-AF65-F5344CB8AC3E}">
        <p14:creationId xmlns:p14="http://schemas.microsoft.com/office/powerpoint/2010/main" val="137788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46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3625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97" y="-297"/>
            <a:ext cx="9144793" cy="6858594"/>
          </a:xfrm>
          <a:prstGeom prst="rect">
            <a:avLst/>
          </a:prstGeom>
        </p:spPr>
      </p:pic>
    </p:spTree>
    <p:extLst>
      <p:ext uri="{BB962C8B-B14F-4D97-AF65-F5344CB8AC3E}">
        <p14:creationId xmlns:p14="http://schemas.microsoft.com/office/powerpoint/2010/main" val="145812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C53AC-A7D0-4E45-A234-101BFA8E3C1C}"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98245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C53AC-A7D0-4E45-A234-101BFA8E3C1C}"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14674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C53AC-A7D0-4E45-A234-101BFA8E3C1C}"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14805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78322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26540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53AC-A7D0-4E45-A234-101BFA8E3C1C}" type="datetimeFigureOut">
              <a:rPr lang="en-US" smtClean="0"/>
              <a:t>11/21/2016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6CFBA-0707-354A-8FC0-12A0138D87A0}" type="slidenum">
              <a:rPr lang="en-US" smtClean="0"/>
              <a:t>‹#›</a:t>
            </a:fld>
            <a:endParaRPr lang="en-US"/>
          </a:p>
        </p:txBody>
      </p:sp>
    </p:spTree>
    <p:extLst>
      <p:ext uri="{BB962C8B-B14F-4D97-AF65-F5344CB8AC3E}">
        <p14:creationId xmlns:p14="http://schemas.microsoft.com/office/powerpoint/2010/main" val="25431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 id="2147483666"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pt_NONTITLE_pag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latin typeface="Trade Gothic Bold"/>
              </a:defRPr>
            </a:lvl1pPr>
          </a:lstStyle>
          <a:p>
            <a:fld id="{FC768F68-39E4-9748-91AB-07862DFFC46D}" type="slidenum">
              <a:rPr lang="en-US" smtClean="0"/>
              <a:pPr/>
              <a:t>‹#›</a:t>
            </a:fld>
            <a:endParaRPr lang="en-US" dirty="0"/>
          </a:p>
        </p:txBody>
      </p:sp>
      <p:sp>
        <p:nvSpPr>
          <p:cNvPr id="13"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Trade Gothic Bold"/>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768F68-39E4-9748-91AB-07862DFFC46D}" type="slidenum">
              <a:rPr lang="en-US" smtClean="0"/>
              <a:pPr/>
              <a:t>‹#›</a:t>
            </a:fld>
            <a:endParaRPr lang="en-US" dirty="0"/>
          </a:p>
        </p:txBody>
      </p:sp>
    </p:spTree>
    <p:extLst>
      <p:ext uri="{BB962C8B-B14F-4D97-AF65-F5344CB8AC3E}">
        <p14:creationId xmlns:p14="http://schemas.microsoft.com/office/powerpoint/2010/main" val="715790933"/>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ilovejackdaniels.com/regular_expressions_cheat_sheet.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rstudio.co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hyperlink" Target="http://www.statmethods.net/management/sorting.html"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hyperlink" Target="http://www.statmethods.net/management/typeconversion.html"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www.statmethods.net/management/subset.html"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354" y="2664823"/>
            <a:ext cx="4902926" cy="769441"/>
          </a:xfrm>
          <a:prstGeom prst="rect">
            <a:avLst/>
          </a:prstGeom>
          <a:noFill/>
        </p:spPr>
        <p:txBody>
          <a:bodyPr wrap="square" rtlCol="0">
            <a:spAutoFit/>
          </a:bodyPr>
          <a:lstStyle/>
          <a:p>
            <a:r>
              <a:rPr lang="en-US" sz="4400" dirty="0" smtClean="0">
                <a:solidFill>
                  <a:schemeClr val="bg1"/>
                </a:solidFill>
              </a:rPr>
              <a:t>R Workshop</a:t>
            </a:r>
            <a:endParaRPr lang="en-US" sz="4400" dirty="0">
              <a:solidFill>
                <a:schemeClr val="bg1"/>
              </a:solidFill>
            </a:endParaRPr>
          </a:p>
        </p:txBody>
      </p:sp>
      <p:sp>
        <p:nvSpPr>
          <p:cNvPr id="3" name="TextBox 2"/>
          <p:cNvSpPr txBox="1"/>
          <p:nvPr/>
        </p:nvSpPr>
        <p:spPr>
          <a:xfrm>
            <a:off x="3631475" y="4563292"/>
            <a:ext cx="3675017" cy="400110"/>
          </a:xfrm>
          <a:prstGeom prst="rect">
            <a:avLst/>
          </a:prstGeom>
          <a:noFill/>
        </p:spPr>
        <p:txBody>
          <a:bodyPr wrap="square" rtlCol="0">
            <a:spAutoFit/>
          </a:bodyPr>
          <a:lstStyle/>
          <a:p>
            <a:r>
              <a:rPr lang="en-US" sz="2000" dirty="0" smtClean="0"/>
              <a:t>December 2016</a:t>
            </a:r>
            <a:endParaRPr lang="en-US" sz="2000" dirty="0"/>
          </a:p>
        </p:txBody>
      </p:sp>
    </p:spTree>
    <p:extLst>
      <p:ext uri="{BB962C8B-B14F-4D97-AF65-F5344CB8AC3E}">
        <p14:creationId xmlns:p14="http://schemas.microsoft.com/office/powerpoint/2010/main" val="66359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35466" y="1007534"/>
            <a:ext cx="8229600" cy="4343400"/>
          </a:xfrm>
        </p:spPr>
        <p:txBody>
          <a:bodyPr/>
          <a:lstStyle/>
          <a:p>
            <a:pPr eaLnBrk="1" hangingPunct="1"/>
            <a:r>
              <a:rPr lang="en-US" altLang="en-US" sz="2000" smtClean="0"/>
              <a:t>To install R on your MAC or PC you first need to go to </a:t>
            </a:r>
            <a:r>
              <a:rPr lang="en-US" altLang="en-US" sz="2000" smtClean="0">
                <a:hlinkClick r:id="rId3"/>
              </a:rPr>
              <a:t>http://www.r-project.org/</a:t>
            </a:r>
            <a:r>
              <a:rPr lang="en-US" altLang="en-US" sz="2000" smtClean="0"/>
              <a:t>.</a:t>
            </a:r>
          </a:p>
          <a:p>
            <a:pPr eaLnBrk="1" hangingPunct="1"/>
            <a:r>
              <a:rPr lang="en-US" altLang="en-US" sz="2000" smtClean="0"/>
              <a:t> </a:t>
            </a:r>
          </a:p>
          <a:p>
            <a:pPr eaLnBrk="1" hangingPunct="1"/>
            <a:endParaRPr lang="en-US" altLang="en-US" sz="2000" smtClean="0"/>
          </a:p>
        </p:txBody>
      </p:sp>
      <p:pic>
        <p:nvPicPr>
          <p:cNvPr id="41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1837984"/>
            <a:ext cx="63246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Getting Started</a:t>
            </a:r>
            <a:endParaRPr lang="en-US" sz="3600" dirty="0">
              <a:latin typeface="+mn-lt"/>
            </a:endParaRPr>
          </a:p>
        </p:txBody>
      </p:sp>
    </p:spTree>
    <p:extLst>
      <p:ext uri="{BB962C8B-B14F-4D97-AF65-F5344CB8AC3E}">
        <p14:creationId xmlns:p14="http://schemas.microsoft.com/office/powerpoint/2010/main" val="386168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58674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71800"/>
            <a:ext cx="57150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6" name="Straight Arrow Connector 6"/>
          <p:cNvCxnSpPr>
            <a:cxnSpLocks noChangeShapeType="1"/>
          </p:cNvCxnSpPr>
          <p:nvPr/>
        </p:nvCxnSpPr>
        <p:spPr bwMode="auto">
          <a:xfrm flipV="1">
            <a:off x="1371600" y="1143000"/>
            <a:ext cx="685800" cy="762000"/>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7" name="Straight Arrow Connector 7"/>
          <p:cNvCxnSpPr>
            <a:cxnSpLocks noChangeShapeType="1"/>
          </p:cNvCxnSpPr>
          <p:nvPr/>
        </p:nvCxnSpPr>
        <p:spPr bwMode="auto">
          <a:xfrm flipV="1">
            <a:off x="2133600" y="3276600"/>
            <a:ext cx="2438400" cy="76200"/>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215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138" y="1447800"/>
            <a:ext cx="52498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29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2133600"/>
            <a:ext cx="48958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36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577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2133600"/>
            <a:ext cx="48672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34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8632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905000"/>
            <a:ext cx="48577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16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9053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138" y="1981200"/>
            <a:ext cx="4868862"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97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274" y="3048000"/>
            <a:ext cx="4432663" cy="1323439"/>
          </a:xfrm>
          <a:prstGeom prst="rect">
            <a:avLst/>
          </a:prstGeom>
          <a:noFill/>
        </p:spPr>
        <p:txBody>
          <a:bodyPr wrap="square" rtlCol="0">
            <a:spAutoFit/>
          </a:bodyPr>
          <a:lstStyle/>
          <a:p>
            <a:pPr algn="ctr"/>
            <a:r>
              <a:rPr lang="en-US" sz="4000" dirty="0" smtClean="0"/>
              <a:t>The R Studio User Interface</a:t>
            </a:r>
            <a:endParaRPr lang="en-US" sz="4000" dirty="0"/>
          </a:p>
        </p:txBody>
      </p:sp>
    </p:spTree>
    <p:extLst>
      <p:ext uri="{BB962C8B-B14F-4D97-AF65-F5344CB8AC3E}">
        <p14:creationId xmlns:p14="http://schemas.microsoft.com/office/powerpoint/2010/main" val="1902345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707886"/>
          </a:xfrm>
          <a:prstGeom prst="rect">
            <a:avLst/>
          </a:prstGeom>
          <a:noFill/>
        </p:spPr>
        <p:txBody>
          <a:bodyPr wrap="square" rtlCol="0">
            <a:spAutoFit/>
          </a:bodyPr>
          <a:lstStyle/>
          <a:p>
            <a:pPr algn="ctr"/>
            <a:r>
              <a:rPr lang="en-US" sz="4000" dirty="0" smtClean="0"/>
              <a:t>R Packages</a:t>
            </a:r>
            <a:endParaRPr lang="en-US" sz="4000" dirty="0"/>
          </a:p>
        </p:txBody>
      </p:sp>
    </p:spTree>
    <p:extLst>
      <p:ext uri="{BB962C8B-B14F-4D97-AF65-F5344CB8AC3E}">
        <p14:creationId xmlns:p14="http://schemas.microsoft.com/office/powerpoint/2010/main" val="2057160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73945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1143000"/>
            <a:ext cx="2043112"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Installing Packages</a:t>
            </a:r>
            <a:endParaRPr lang="en-US" sz="3600" dirty="0">
              <a:latin typeface="+mn-lt"/>
            </a:endParaRPr>
          </a:p>
        </p:txBody>
      </p:sp>
    </p:spTree>
    <p:extLst>
      <p:ext uri="{BB962C8B-B14F-4D97-AF65-F5344CB8AC3E}">
        <p14:creationId xmlns:p14="http://schemas.microsoft.com/office/powerpoint/2010/main" val="242461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9141" y="2963333"/>
            <a:ext cx="4432663" cy="830997"/>
          </a:xfrm>
          <a:prstGeom prst="rect">
            <a:avLst/>
          </a:prstGeom>
          <a:noFill/>
        </p:spPr>
        <p:txBody>
          <a:bodyPr wrap="square" rtlCol="0">
            <a:spAutoFit/>
          </a:bodyPr>
          <a:lstStyle/>
          <a:p>
            <a:pPr algn="ctr"/>
            <a:r>
              <a:rPr lang="en-US" sz="2400" dirty="0"/>
              <a:t>Introduction to the Course and the History of </a:t>
            </a:r>
            <a:r>
              <a:rPr lang="en-US" sz="2400" dirty="0" smtClean="0"/>
              <a:t>R</a:t>
            </a:r>
            <a:endParaRPr lang="en-US" sz="2400" dirty="0"/>
          </a:p>
        </p:txBody>
      </p:sp>
    </p:spTree>
    <p:extLst>
      <p:ext uri="{BB962C8B-B14F-4D97-AF65-F5344CB8AC3E}">
        <p14:creationId xmlns:p14="http://schemas.microsoft.com/office/powerpoint/2010/main" val="3556397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
            <a:ext cx="237172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057400"/>
            <a:ext cx="83375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667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7" name="Slide Number Placeholder 5"/>
          <p:cNvSpPr>
            <a:spLocks noGrp="1"/>
          </p:cNvSpPr>
          <p:nvPr>
            <p:ph type="sldNum" sz="quarter" idx="4294967295"/>
          </p:nvPr>
        </p:nvSpPr>
        <p:spPr>
          <a:xfrm>
            <a:off x="7010400" y="6356350"/>
            <a:ext cx="2133600" cy="365125"/>
          </a:xfrm>
        </p:spPr>
        <p:txBody>
          <a:bodyPr/>
          <a:lstStyle/>
          <a:p>
            <a:fld id="{0E097FCA-39C4-46D0-B19B-1F5BBBF0ECBC}" type="slidenum">
              <a:rPr lang="en-US" altLang="en-US"/>
              <a:pPr/>
              <a:t>21</a:t>
            </a:fld>
            <a:endParaRPr lang="en-US" altLang="en-US"/>
          </a:p>
        </p:txBody>
      </p:sp>
      <p:sp>
        <p:nvSpPr>
          <p:cNvPr id="1539075"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9076" name="Group 4"/>
          <p:cNvGraphicFramePr>
            <a:graphicFrameLocks noGrp="1"/>
          </p:cNvGraphicFramePr>
          <p:nvPr>
            <p:extLst>
              <p:ext uri="{D42A27DB-BD31-4B8C-83A1-F6EECF244321}">
                <p14:modId xmlns:p14="http://schemas.microsoft.com/office/powerpoint/2010/main" val="1719738363"/>
              </p:ext>
            </p:extLst>
          </p:nvPr>
        </p:nvGraphicFramePr>
        <p:xfrm>
          <a:off x="452717" y="1173481"/>
          <a:ext cx="5679141" cy="3169920"/>
        </p:xfrm>
        <a:graphic>
          <a:graphicData uri="http://schemas.openxmlformats.org/drawingml/2006/table">
            <a:tbl>
              <a:tblPr/>
              <a:tblGrid>
                <a:gridCol w="1536434">
                  <a:extLst>
                    <a:ext uri="{9D8B030D-6E8A-4147-A177-3AD203B41FA5}">
                      <a16:colId xmlns:a16="http://schemas.microsoft.com/office/drawing/2014/main" val="79473344"/>
                    </a:ext>
                  </a:extLst>
                </a:gridCol>
                <a:gridCol w="4142707">
                  <a:extLst>
                    <a:ext uri="{9D8B030D-6E8A-4147-A177-3AD203B41FA5}">
                      <a16:colId xmlns:a16="http://schemas.microsoft.com/office/drawing/2014/main" val="2172294953"/>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Operator</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896445441"/>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addition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704871488"/>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subtraction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44366014"/>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multiplication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482196652"/>
                  </a:ext>
                </a:extLst>
              </a:tr>
              <a:tr h="2778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division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12039902"/>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or **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exponentiation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529391132"/>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modulus (x mod y) 5%%2 is 1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918055761"/>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integer division 5%/%2 is 2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3455428012"/>
                  </a:ext>
                </a:extLst>
              </a:tr>
            </a:tbl>
          </a:graphicData>
        </a:graphic>
      </p:graphicFrame>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Arithmetic Operators</a:t>
            </a:r>
            <a:endParaRPr lang="en-US" sz="3600" dirty="0">
              <a:latin typeface="+mn-lt"/>
            </a:endParaRPr>
          </a:p>
        </p:txBody>
      </p:sp>
    </p:spTree>
    <p:extLst>
      <p:ext uri="{BB962C8B-B14F-4D97-AF65-F5344CB8AC3E}">
        <p14:creationId xmlns:p14="http://schemas.microsoft.com/office/powerpoint/2010/main" val="2034863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4" name="Slide Number Placeholder 5"/>
          <p:cNvSpPr>
            <a:spLocks noGrp="1"/>
          </p:cNvSpPr>
          <p:nvPr>
            <p:ph type="sldNum" sz="quarter" idx="4294967295"/>
          </p:nvPr>
        </p:nvSpPr>
        <p:spPr>
          <a:xfrm>
            <a:off x="7010400" y="6356350"/>
            <a:ext cx="2133600" cy="365125"/>
          </a:xfrm>
        </p:spPr>
        <p:txBody>
          <a:bodyPr/>
          <a:lstStyle/>
          <a:p>
            <a:fld id="{E569C906-D930-4A74-B7ED-EE6DE7B5D647}" type="slidenum">
              <a:rPr lang="en-US" altLang="en-US"/>
              <a:pPr/>
              <a:t>22</a:t>
            </a:fld>
            <a:endParaRPr lang="en-US" altLang="en-US"/>
          </a:p>
        </p:txBody>
      </p:sp>
      <p:sp>
        <p:nvSpPr>
          <p:cNvPr id="154112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41124" name="Rectangle 4"/>
          <p:cNvSpPr>
            <a:spLocks noChangeArrowheads="1"/>
          </p:cNvSpPr>
          <p:nvPr/>
        </p:nvSpPr>
        <p:spPr bwMode="auto">
          <a:xfrm>
            <a:off x="0" y="191928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41125" name="Group 5"/>
          <p:cNvGraphicFramePr>
            <a:graphicFrameLocks noGrp="1"/>
          </p:cNvGraphicFramePr>
          <p:nvPr>
            <p:extLst>
              <p:ext uri="{D42A27DB-BD31-4B8C-83A1-F6EECF244321}">
                <p14:modId xmlns:p14="http://schemas.microsoft.com/office/powerpoint/2010/main" val="3787599173"/>
              </p:ext>
            </p:extLst>
          </p:nvPr>
        </p:nvGraphicFramePr>
        <p:xfrm>
          <a:off x="425824" y="1098177"/>
          <a:ext cx="6324600" cy="4023360"/>
        </p:xfrm>
        <a:graphic>
          <a:graphicData uri="http://schemas.openxmlformats.org/drawingml/2006/table">
            <a:tbl>
              <a:tblPr/>
              <a:tblGrid>
                <a:gridCol w="2216150">
                  <a:extLst>
                    <a:ext uri="{9D8B030D-6E8A-4147-A177-3AD203B41FA5}">
                      <a16:colId xmlns:a16="http://schemas.microsoft.com/office/drawing/2014/main" val="1717424988"/>
                    </a:ext>
                  </a:extLst>
                </a:gridCol>
                <a:gridCol w="4108450">
                  <a:extLst>
                    <a:ext uri="{9D8B030D-6E8A-4147-A177-3AD203B41FA5}">
                      <a16:colId xmlns:a16="http://schemas.microsoft.com/office/drawing/2014/main" val="548302247"/>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Operator</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216463692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less than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59111888"/>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less than or equal to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8924054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greater than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115714368"/>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greater than or equal to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652413755"/>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exactly equal to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50494863"/>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not equal to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10278230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Not x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5874578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OR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170788067"/>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&amp;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AND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104717899"/>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isTRUE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(x)</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if x is TRUE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3573096024"/>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Logical Operators</a:t>
            </a:r>
            <a:endParaRPr lang="en-US" sz="3600" dirty="0">
              <a:latin typeface="+mn-lt"/>
            </a:endParaRPr>
          </a:p>
        </p:txBody>
      </p:sp>
    </p:spTree>
    <p:extLst>
      <p:ext uri="{BB962C8B-B14F-4D97-AF65-F5344CB8AC3E}">
        <p14:creationId xmlns:p14="http://schemas.microsoft.com/office/powerpoint/2010/main" val="2023097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189539" y="1100739"/>
            <a:ext cx="8229600" cy="3426438"/>
          </a:xfrm>
        </p:spPr>
        <p:txBody>
          <a:bodyPr>
            <a:normAutofit/>
          </a:bodyPr>
          <a:lstStyle/>
          <a:p>
            <a:r>
              <a:rPr lang="en-US" altLang="en-US" sz="2000" dirty="0" smtClean="0"/>
              <a:t>R has many built in functions that compute different statistical procedures. </a:t>
            </a:r>
          </a:p>
          <a:p>
            <a:r>
              <a:rPr lang="en-US" altLang="en-US" sz="2000" dirty="0" smtClean="0"/>
              <a:t>Functions in R are followed by ( ). </a:t>
            </a:r>
          </a:p>
          <a:p>
            <a:r>
              <a:rPr lang="en-US" altLang="en-US" sz="2000" dirty="0" smtClean="0"/>
              <a:t>Inside the parenthesis we write the object (vector, array, matrix, </a:t>
            </a:r>
            <a:r>
              <a:rPr lang="en-US" altLang="en-US" sz="2000" dirty="0" err="1" smtClean="0"/>
              <a:t>dataframe</a:t>
            </a:r>
            <a:r>
              <a:rPr lang="en-US" altLang="en-US" sz="2000" dirty="0" smtClean="0"/>
              <a:t>) to which we want to apply the function.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Built in Functions</a:t>
            </a:r>
            <a:endParaRPr lang="en-US" sz="3600" dirty="0">
              <a:latin typeface="+mn-lt"/>
            </a:endParaRPr>
          </a:p>
        </p:txBody>
      </p:sp>
    </p:spTree>
    <p:extLst>
      <p:ext uri="{BB962C8B-B14F-4D97-AF65-F5344CB8AC3E}">
        <p14:creationId xmlns:p14="http://schemas.microsoft.com/office/powerpoint/2010/main" val="2601859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6" name="Slide Number Placeholder 5"/>
          <p:cNvSpPr>
            <a:spLocks noGrp="1"/>
          </p:cNvSpPr>
          <p:nvPr>
            <p:ph type="sldNum" sz="quarter" idx="4294967295"/>
          </p:nvPr>
        </p:nvSpPr>
        <p:spPr>
          <a:xfrm>
            <a:off x="7010400" y="6356350"/>
            <a:ext cx="2133600" cy="365125"/>
          </a:xfrm>
        </p:spPr>
        <p:txBody>
          <a:bodyPr/>
          <a:lstStyle/>
          <a:p>
            <a:fld id="{4FEBE645-6B87-4E35-832A-E953A18EEF17}" type="slidenum">
              <a:rPr lang="en-US" altLang="en-US"/>
              <a:pPr/>
              <a:t>24</a:t>
            </a:fld>
            <a:endParaRPr lang="en-US" altLang="en-US"/>
          </a:p>
        </p:txBody>
      </p:sp>
      <p:sp>
        <p:nvSpPr>
          <p:cNvPr id="155136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1364"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1365" name="Group 5"/>
          <p:cNvGraphicFramePr>
            <a:graphicFrameLocks noGrp="1"/>
          </p:cNvGraphicFramePr>
          <p:nvPr>
            <p:extLst>
              <p:ext uri="{D42A27DB-BD31-4B8C-83A1-F6EECF244321}">
                <p14:modId xmlns:p14="http://schemas.microsoft.com/office/powerpoint/2010/main" val="855591505"/>
              </p:ext>
            </p:extLst>
          </p:nvPr>
        </p:nvGraphicFramePr>
        <p:xfrm>
          <a:off x="398929" y="1048870"/>
          <a:ext cx="5867400" cy="4023360"/>
        </p:xfrm>
        <a:graphic>
          <a:graphicData uri="http://schemas.openxmlformats.org/drawingml/2006/table">
            <a:tbl>
              <a:tblPr/>
              <a:tblGrid>
                <a:gridCol w="2265363">
                  <a:extLst>
                    <a:ext uri="{9D8B030D-6E8A-4147-A177-3AD203B41FA5}">
                      <a16:colId xmlns:a16="http://schemas.microsoft.com/office/drawing/2014/main" val="4254261272"/>
                    </a:ext>
                  </a:extLst>
                </a:gridCol>
                <a:gridCol w="3602037">
                  <a:extLst>
                    <a:ext uri="{9D8B030D-6E8A-4147-A177-3AD203B41FA5}">
                      <a16:colId xmlns:a16="http://schemas.microsoft.com/office/drawing/2014/main" val="2090661434"/>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Function</a:t>
                      </a:r>
                      <a:endParaRPr kumimoji="0" lang="en-US" altLang="en-US" sz="1600" b="1" i="0" u="none" strike="noStrike" cap="none" normalizeH="0" baseline="0" dirty="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Description</a:t>
                      </a:r>
                      <a:endParaRPr kumimoji="0" lang="en-US" altLang="en-US" sz="1600" b="1" i="0" u="none" strike="noStrike" cap="none" normalizeH="0" baseline="0" dirty="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538122210"/>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abs(</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absolute value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40312704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sqrt(</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square root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054763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ceiling(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ceiling(3.475) is 4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3237375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floor(</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floor(3.475) is 3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40755937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trunc(</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trunc</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(5.99) is 5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6520972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round(</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digits=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round(3.475, digits=2) is 3.48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571961155"/>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signif(</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digits=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signif(3.475, digits=2) is 3.5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679177866"/>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cos(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sin(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also acos(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cosh(</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acosh(</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etc.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012719"/>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log(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natural logarithm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8707797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log10(</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common logarithm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26618980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exp(</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e^</a:t>
                      </a:r>
                      <a:r>
                        <a:rPr kumimoji="0" lang="en-US" altLang="en-US" sz="1600" b="0" i="1" u="none" strike="noStrike" cap="none" normalizeH="0" baseline="0" dirty="0" err="1" smtClean="0">
                          <a:ln>
                            <a:noFill/>
                          </a:ln>
                          <a:solidFill>
                            <a:schemeClr val="tx1"/>
                          </a:solidFill>
                          <a:effectLst/>
                          <a:latin typeface="+mn-lt"/>
                          <a:cs typeface="Times New Roman" panose="02020603050405020304" pitchFamily="18" charset="0"/>
                        </a:rPr>
                        <a:t>x</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593673694"/>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Numeric Functions</a:t>
            </a:r>
            <a:endParaRPr lang="en-US" sz="3600" dirty="0">
              <a:latin typeface="+mn-lt"/>
            </a:endParaRPr>
          </a:p>
        </p:txBody>
      </p:sp>
    </p:spTree>
    <p:extLst>
      <p:ext uri="{BB962C8B-B14F-4D97-AF65-F5344CB8AC3E}">
        <p14:creationId xmlns:p14="http://schemas.microsoft.com/office/powerpoint/2010/main" val="1143100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4294967295"/>
          </p:nvPr>
        </p:nvSpPr>
        <p:spPr>
          <a:xfrm>
            <a:off x="0" y="6356350"/>
            <a:ext cx="2895600" cy="365125"/>
          </a:xfrm>
        </p:spPr>
        <p:txBody>
          <a:bodyPr/>
          <a:lstStyle/>
          <a:p>
            <a:r>
              <a:rPr lang="en-US" altLang="en-US" dirty="0"/>
              <a:t>Applied Statistical Computing and Graphics</a:t>
            </a:r>
          </a:p>
        </p:txBody>
      </p:sp>
      <p:sp>
        <p:nvSpPr>
          <p:cNvPr id="29" name="Slide Number Placeholder 5"/>
          <p:cNvSpPr>
            <a:spLocks noGrp="1"/>
          </p:cNvSpPr>
          <p:nvPr>
            <p:ph type="sldNum" sz="quarter" idx="4294967295"/>
          </p:nvPr>
        </p:nvSpPr>
        <p:spPr>
          <a:xfrm>
            <a:off x="7010400" y="6356350"/>
            <a:ext cx="2133600" cy="365125"/>
          </a:xfrm>
        </p:spPr>
        <p:txBody>
          <a:bodyPr/>
          <a:lstStyle/>
          <a:p>
            <a:fld id="{508B1CD4-64DC-471E-81BB-03CD299F5E48}" type="slidenum">
              <a:rPr lang="en-US" altLang="en-US"/>
              <a:pPr/>
              <a:t>25</a:t>
            </a:fld>
            <a:endParaRPr lang="en-US" altLang="en-US"/>
          </a:p>
        </p:txBody>
      </p:sp>
      <p:sp>
        <p:nvSpPr>
          <p:cNvPr id="1553411"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3412"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3413"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3414" name="Group 6"/>
          <p:cNvGraphicFramePr>
            <a:graphicFrameLocks noGrp="1"/>
          </p:cNvGraphicFramePr>
          <p:nvPr>
            <p:extLst>
              <p:ext uri="{D42A27DB-BD31-4B8C-83A1-F6EECF244321}">
                <p14:modId xmlns:p14="http://schemas.microsoft.com/office/powerpoint/2010/main" val="2745223614"/>
              </p:ext>
            </p:extLst>
          </p:nvPr>
        </p:nvGraphicFramePr>
        <p:xfrm>
          <a:off x="228600" y="815788"/>
          <a:ext cx="7848600" cy="5212080"/>
        </p:xfrm>
        <a:graphic>
          <a:graphicData uri="http://schemas.openxmlformats.org/drawingml/2006/table">
            <a:tbl>
              <a:tblPr/>
              <a:tblGrid>
                <a:gridCol w="2514600">
                  <a:extLst>
                    <a:ext uri="{9D8B030D-6E8A-4147-A177-3AD203B41FA5}">
                      <a16:colId xmlns:a16="http://schemas.microsoft.com/office/drawing/2014/main" val="1268298820"/>
                    </a:ext>
                  </a:extLst>
                </a:gridCol>
                <a:gridCol w="5334000">
                  <a:extLst>
                    <a:ext uri="{9D8B030D-6E8A-4147-A177-3AD203B41FA5}">
                      <a16:colId xmlns:a16="http://schemas.microsoft.com/office/drawing/2014/main" val="2443547509"/>
                    </a:ext>
                  </a:extLst>
                </a:gridCol>
              </a:tblGrid>
              <a:tr h="290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809671299"/>
                  </a:ext>
                </a:extLst>
              </a:tr>
              <a:tr h="871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start=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n1</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stop=</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n2</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Extract or replace substrings in a character vector.</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&lt;-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abcdef</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2, 4) is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bcd</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2, 4) &lt;- "22222" is "a222ef"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36092639"/>
                  </a:ext>
                </a:extLst>
              </a:tr>
              <a:tr h="6778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grep(</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 x </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ignore.case=FALSE, fixed=FALSE) </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Search for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If fixed =FALSE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regular expression. If fixed=TRUE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text string. Returns matching indices.</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grep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 c("</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b","A","c</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fixed=TRUE) returns 2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812150058"/>
                  </a:ext>
                </a:extLst>
              </a:tr>
              <a:tr h="8699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sub(</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replacement</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ignore.case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=FALSE, fixed=FALSE)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Find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and replace with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replacement</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text. If fixed=FALSE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regular expression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hlinkClick r:id="rId3"/>
                        </a:rPr>
                        <a:t>.</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hlinkClick r:id="rId3"/>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If fixed = T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text string.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sub("\\s",".","Hello There") returns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Hello.There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692773387"/>
                  </a:ext>
                </a:extLst>
              </a:tr>
              <a:tr h="4841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strsplit(</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split</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Split the elements of character vector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split</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strsplit("abc", "") returns 3 element vector "a","b","c" </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19388336"/>
                  </a:ext>
                </a:extLst>
              </a:tr>
              <a:tr h="871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Concatenate strings after using </a:t>
                      </a:r>
                      <a:r>
                        <a:rPr kumimoji="0" lang="en-US" altLang="en-US" sz="1400" b="0" i="1" u="none" strike="noStrike" cap="none" normalizeH="0" baseline="0" dirty="0" err="1" smtClean="0">
                          <a:ln>
                            <a:noFill/>
                          </a:ln>
                          <a:solidFill>
                            <a:schemeClr val="tx1"/>
                          </a:solidFill>
                          <a:effectLst/>
                          <a:latin typeface="+mn-lt"/>
                          <a:cs typeface="Times New Roman" panose="02020603050405020304" pitchFamily="18" charset="0"/>
                        </a:rPr>
                        <a:t>sep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string to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seperate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them.</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paste("x",1:3,sep="") returns c("x1","x2" "x3")</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paste("x",1:3,sep="M") returns c("xM1","xM2" "xM3")</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paste("Today is", date())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84506286"/>
                  </a:ext>
                </a:extLst>
              </a:tr>
              <a:tr h="2921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toupper(</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Uppercase</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45746688"/>
                  </a:ext>
                </a:extLst>
              </a:tr>
              <a:tr h="290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tolower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Lowercase</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121834971"/>
                  </a:ext>
                </a:extLst>
              </a:tr>
            </a:tbl>
          </a:graphicData>
        </a:graphic>
      </p:graphicFrame>
      <p:sp>
        <p:nvSpPr>
          <p:cNvPr id="9"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Character Functions</a:t>
            </a:r>
            <a:endParaRPr lang="en-US" sz="3600" dirty="0">
              <a:latin typeface="+mn-lt"/>
            </a:endParaRPr>
          </a:p>
        </p:txBody>
      </p:sp>
    </p:spTree>
    <p:extLst>
      <p:ext uri="{BB962C8B-B14F-4D97-AF65-F5344CB8AC3E}">
        <p14:creationId xmlns:p14="http://schemas.microsoft.com/office/powerpoint/2010/main" val="3707889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10" name="Slide Number Placeholder 5"/>
          <p:cNvSpPr>
            <a:spLocks noGrp="1"/>
          </p:cNvSpPr>
          <p:nvPr>
            <p:ph type="sldNum" sz="quarter" idx="4294967295"/>
          </p:nvPr>
        </p:nvSpPr>
        <p:spPr>
          <a:xfrm>
            <a:off x="7010400" y="6356350"/>
            <a:ext cx="2133600" cy="365125"/>
          </a:xfrm>
        </p:spPr>
        <p:txBody>
          <a:bodyPr/>
          <a:lstStyle/>
          <a:p>
            <a:fld id="{D6B1C4F7-C827-4B6E-B700-99644C7303DF}" type="slidenum">
              <a:rPr lang="en-US" altLang="en-US"/>
              <a:pPr/>
              <a:t>26</a:t>
            </a:fld>
            <a:endParaRPr lang="en-US" altLang="en-US"/>
          </a:p>
        </p:txBody>
      </p:sp>
      <p:sp>
        <p:nvSpPr>
          <p:cNvPr id="1555463" name="Rectangle 7"/>
          <p:cNvSpPr>
            <a:spLocks noGrp="1" noChangeArrowheads="1"/>
          </p:cNvSpPr>
          <p:nvPr>
            <p:ph type="body" idx="4294967295"/>
          </p:nvPr>
        </p:nvSpPr>
        <p:spPr>
          <a:xfrm>
            <a:off x="304800" y="1038274"/>
            <a:ext cx="8157882" cy="1642173"/>
          </a:xfrm>
          <a:noFill/>
          <a:ln/>
        </p:spPr>
        <p:txBody>
          <a:bodyPr>
            <a:normAutofit/>
          </a:bodyPr>
          <a:lstStyle/>
          <a:p>
            <a:pPr marL="0" lvl="2" indent="0">
              <a:buNone/>
            </a:pPr>
            <a:r>
              <a:rPr lang="en-US" altLang="en-US" sz="2000" dirty="0"/>
              <a:t>The following </a:t>
            </a:r>
            <a:r>
              <a:rPr lang="en-US" altLang="en-US" sz="2000" dirty="0" smtClean="0"/>
              <a:t>tables describe </a:t>
            </a:r>
            <a:r>
              <a:rPr lang="en-US" altLang="en-US" sz="2000" dirty="0"/>
              <a:t>functions related to </a:t>
            </a:r>
            <a:r>
              <a:rPr lang="en-US" altLang="en-US" sz="2000" dirty="0" smtClean="0"/>
              <a:t>probability </a:t>
            </a:r>
            <a:r>
              <a:rPr lang="en-US" altLang="en-US" sz="2000" dirty="0"/>
              <a:t>distributions. For random number generators below, you can use </a:t>
            </a:r>
            <a:r>
              <a:rPr lang="en-US" altLang="en-US" sz="2000" dirty="0" err="1"/>
              <a:t>set.seed</a:t>
            </a:r>
            <a:r>
              <a:rPr lang="en-US" altLang="en-US" sz="2000" dirty="0"/>
              <a:t>(1234) or some other integer to create reproducible pseudo-random numbers.</a:t>
            </a:r>
          </a:p>
        </p:txBody>
      </p:sp>
      <p:sp>
        <p:nvSpPr>
          <p:cNvPr id="1555459"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0"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1"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2" name="Rectangle 6"/>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Statistics/Probability Functions</a:t>
            </a:r>
            <a:endParaRPr lang="en-US" sz="3600" dirty="0">
              <a:latin typeface="+mn-lt"/>
            </a:endParaRPr>
          </a:p>
        </p:txBody>
      </p:sp>
    </p:spTree>
    <p:extLst>
      <p:ext uri="{BB962C8B-B14F-4D97-AF65-F5344CB8AC3E}">
        <p14:creationId xmlns:p14="http://schemas.microsoft.com/office/powerpoint/2010/main" val="3665727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9" name="Slide Number Placeholder 5"/>
          <p:cNvSpPr>
            <a:spLocks noGrp="1"/>
          </p:cNvSpPr>
          <p:nvPr>
            <p:ph type="sldNum" sz="quarter" idx="4294967295"/>
          </p:nvPr>
        </p:nvSpPr>
        <p:spPr>
          <a:xfrm>
            <a:off x="7010400" y="6356350"/>
            <a:ext cx="2133600" cy="365125"/>
          </a:xfrm>
        </p:spPr>
        <p:txBody>
          <a:bodyPr/>
          <a:lstStyle/>
          <a:p>
            <a:fld id="{16D3EA22-3421-4578-A134-9F19A2C43FDE}" type="slidenum">
              <a:rPr lang="en-US" altLang="en-US"/>
              <a:pPr/>
              <a:t>27</a:t>
            </a:fld>
            <a:endParaRPr lang="en-US" altLang="en-US"/>
          </a:p>
        </p:txBody>
      </p:sp>
      <p:sp>
        <p:nvSpPr>
          <p:cNvPr id="1557506" name="Rectangle 2"/>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7" name="Rectangle 3"/>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8" name="Rectangle 4"/>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9" name="Rectangle 5"/>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7510" name="Group 6"/>
          <p:cNvGraphicFramePr>
            <a:graphicFrameLocks noGrp="1"/>
          </p:cNvGraphicFramePr>
          <p:nvPr>
            <p:extLst>
              <p:ext uri="{D42A27DB-BD31-4B8C-83A1-F6EECF244321}">
                <p14:modId xmlns:p14="http://schemas.microsoft.com/office/powerpoint/2010/main" val="2300182242"/>
              </p:ext>
            </p:extLst>
          </p:nvPr>
        </p:nvGraphicFramePr>
        <p:xfrm>
          <a:off x="233083" y="231775"/>
          <a:ext cx="8175812" cy="5928360"/>
        </p:xfrm>
        <a:graphic>
          <a:graphicData uri="http://schemas.openxmlformats.org/drawingml/2006/table">
            <a:tbl>
              <a:tblPr/>
              <a:tblGrid>
                <a:gridCol w="2291337">
                  <a:extLst>
                    <a:ext uri="{9D8B030D-6E8A-4147-A177-3AD203B41FA5}">
                      <a16:colId xmlns:a16="http://schemas.microsoft.com/office/drawing/2014/main" val="1147972470"/>
                    </a:ext>
                  </a:extLst>
                </a:gridCol>
                <a:gridCol w="5884475">
                  <a:extLst>
                    <a:ext uri="{9D8B030D-6E8A-4147-A177-3AD203B41FA5}">
                      <a16:colId xmlns:a16="http://schemas.microsoft.com/office/drawing/2014/main" val="3603629041"/>
                    </a:ext>
                  </a:extLst>
                </a:gridCol>
              </a:tblGrid>
              <a:tr h="24588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689800379"/>
                  </a:ext>
                </a:extLst>
              </a:tr>
              <a:tr h="90159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normal density function (by default m=0 sd=1)</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plot standard normal curve</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x &lt;- pretty(c(-3,3), 30)</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y &lt;- dnorm(x)</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plot(x, y, type='l', xlab="Normal Deviate", ylab="Density", yaxs="i")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24930870"/>
                  </a:ext>
                </a:extLst>
              </a:tr>
              <a:tr h="57374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cumulative normal probability for q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(area under the normal curve to the right of q)</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pnorm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(1.96) is 0.975 </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002992041"/>
                  </a:ext>
                </a:extLst>
              </a:tr>
              <a:tr h="57374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qnorm(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normal quantile.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value at the p percentile of normal distribution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qnorm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(.9) is 1.28 # 90th percentile </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073069947"/>
                  </a:ext>
                </a:extLst>
              </a:tr>
              <a:tr h="7376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rnorm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m=0,sd=1)</a:t>
                      </a:r>
                      <a:endParaRPr kumimoji="0" lang="en-US" altLang="en-US" sz="11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n random normal deviates with mean m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and standard deviation sd.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#50 random normal variates with mean=50, sd=10</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x &lt;- rnorm(50, m=50, sd=10)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256349125"/>
                  </a:ext>
                </a:extLst>
              </a:tr>
              <a:tr h="106551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qbinom(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rbinom(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size</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prob</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binomial distribution where size is the sample size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and prob is the probability of a heads (pi)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 of 0 to 5 heads of fair coin out of 10 flips</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dbinom(0:5, 10, .5)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 of 5 or less heads of fair coin out of 10 flips</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pbinom(5, 10, .5)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355649358"/>
                  </a:ext>
                </a:extLst>
              </a:tr>
              <a:tr h="90159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qpois(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rpois(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poisson distribution with m=std=lamda</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#probability of 0,1, or 2 events with lamda=4</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dpois(0:2, 4)</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probability of at least 3 events with lamda=4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1- ppois(2,4)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826395538"/>
                  </a:ext>
                </a:extLst>
              </a:tr>
              <a:tr h="7376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dunif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punif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q</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qunif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p</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runif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 min=0, max=1) </a:t>
                      </a:r>
                      <a:endParaRPr kumimoji="0" lang="en-US" altLang="en-US" sz="11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uniform distribution, follows the same pattern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as the normal distribution above.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#10 uniform random variates</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x &lt;- </a:t>
                      </a: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runif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(10)</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531763299"/>
                  </a:ext>
                </a:extLst>
              </a:tr>
            </a:tbl>
          </a:graphicData>
        </a:graphic>
      </p:graphicFrame>
    </p:spTree>
    <p:extLst>
      <p:ext uri="{BB962C8B-B14F-4D97-AF65-F5344CB8AC3E}">
        <p14:creationId xmlns:p14="http://schemas.microsoft.com/office/powerpoint/2010/main" val="2566240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6" name="Slide Number Placeholder 5"/>
          <p:cNvSpPr>
            <a:spLocks noGrp="1"/>
          </p:cNvSpPr>
          <p:nvPr>
            <p:ph type="sldNum" sz="quarter" idx="4294967295"/>
          </p:nvPr>
        </p:nvSpPr>
        <p:spPr>
          <a:xfrm>
            <a:off x="7010400" y="6356350"/>
            <a:ext cx="2133600" cy="365125"/>
          </a:xfrm>
        </p:spPr>
        <p:txBody>
          <a:bodyPr/>
          <a:lstStyle/>
          <a:p>
            <a:fld id="{A60654F4-1594-4351-AC81-3CA892E93804}" type="slidenum">
              <a:rPr lang="en-US" altLang="en-US"/>
              <a:pPr/>
              <a:t>28</a:t>
            </a:fld>
            <a:endParaRPr lang="en-US" altLang="en-US"/>
          </a:p>
        </p:txBody>
      </p:sp>
      <p:sp>
        <p:nvSpPr>
          <p:cNvPr id="1559554" name="Rectangle 2"/>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5" name="Rectangle 3"/>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6" name="Rectangle 4"/>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7" name="Rectangle 5"/>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8" name="Rectangle 6"/>
          <p:cNvSpPr>
            <a:spLocks noChangeArrowheads="1"/>
          </p:cNvSpPr>
          <p:nvPr/>
        </p:nvSpPr>
        <p:spPr bwMode="auto">
          <a:xfrm>
            <a:off x="-579438" y="1462088"/>
            <a:ext cx="9144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9559" name="Group 7"/>
          <p:cNvGraphicFramePr>
            <a:graphicFrameLocks noGrp="1"/>
          </p:cNvGraphicFramePr>
          <p:nvPr>
            <p:extLst>
              <p:ext uri="{D42A27DB-BD31-4B8C-83A1-F6EECF244321}">
                <p14:modId xmlns:p14="http://schemas.microsoft.com/office/powerpoint/2010/main" val="3096670636"/>
              </p:ext>
            </p:extLst>
          </p:nvPr>
        </p:nvGraphicFramePr>
        <p:xfrm>
          <a:off x="266700" y="209366"/>
          <a:ext cx="8610600" cy="5943603"/>
        </p:xfrm>
        <a:graphic>
          <a:graphicData uri="http://schemas.openxmlformats.org/drawingml/2006/table">
            <a:tbl>
              <a:tblPr/>
              <a:tblGrid>
                <a:gridCol w="2100263">
                  <a:extLst>
                    <a:ext uri="{9D8B030D-6E8A-4147-A177-3AD203B41FA5}">
                      <a16:colId xmlns:a16="http://schemas.microsoft.com/office/drawing/2014/main" val="1623514688"/>
                    </a:ext>
                  </a:extLst>
                </a:gridCol>
                <a:gridCol w="6510337">
                  <a:extLst>
                    <a:ext uri="{9D8B030D-6E8A-4147-A177-3AD203B41FA5}">
                      <a16:colId xmlns:a16="http://schemas.microsoft.com/office/drawing/2014/main" val="1391252319"/>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71957573"/>
                  </a:ext>
                </a:extLst>
              </a:tr>
              <a:tr h="10906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trim=0,</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na.rm=FALSE)</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mean of object x</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trimmed mean, removing any missing values and </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5 percent of highest and lowest scores </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mx &lt;- mean(x,trim=.05,na.rm=TRUE)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156062605"/>
                  </a:ext>
                </a:extLst>
              </a:tr>
              <a:tr h="6048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sd(</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standard deviation of object(x). also look at var(x) for variance and mad(x) for median absolute deviation.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32282321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median(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median</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668234097"/>
                  </a:ext>
                </a:extLst>
              </a:tr>
              <a:tr h="10906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quantile(</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600" b="0" i="1" u="none" strike="noStrike" cap="none" normalizeH="0" baseline="0" dirty="0" err="1" smtClean="0">
                          <a:ln>
                            <a:noFill/>
                          </a:ln>
                          <a:solidFill>
                            <a:schemeClr val="tx1"/>
                          </a:solidFill>
                          <a:effectLst/>
                          <a:latin typeface="+mn-lt"/>
                          <a:cs typeface="Times New Roman" panose="02020603050405020304" pitchFamily="18" charset="0"/>
                        </a:rPr>
                        <a:t>probs</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quantiles where x is the numeric vector whose quantiles are desired and </a:t>
                      </a: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probs</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is a numeric vector with probabilities in [0,1].</a:t>
                      </a:r>
                      <a:b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30th and 84th percentiles of x</a:t>
                      </a:r>
                      <a:b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y &lt;- quantile(x, c(.3,.84))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280469187"/>
                  </a:ext>
                </a:extLst>
              </a:tr>
              <a:tr h="363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range(</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range</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8192187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sum(</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sum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40037592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diff(</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lag=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1</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lagged differences, with lag indicating which lag to use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20487619"/>
                  </a:ext>
                </a:extLst>
              </a:tr>
              <a:tr h="363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min(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minimum</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411604298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max(</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maximum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62898767"/>
                  </a:ext>
                </a:extLst>
              </a:tr>
              <a:tr h="6048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scale(</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center=TRUE, scale=TRUE)</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column center or standardize a matrix.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622745206"/>
                  </a:ext>
                </a:extLst>
              </a:tr>
            </a:tbl>
          </a:graphicData>
        </a:graphic>
      </p:graphicFrame>
    </p:spTree>
    <p:extLst>
      <p:ext uri="{BB962C8B-B14F-4D97-AF65-F5344CB8AC3E}">
        <p14:creationId xmlns:p14="http://schemas.microsoft.com/office/powerpoint/2010/main" val="1330462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2" name="Slide Number Placeholder 5"/>
          <p:cNvSpPr>
            <a:spLocks noGrp="1"/>
          </p:cNvSpPr>
          <p:nvPr>
            <p:ph type="sldNum" sz="quarter" idx="4294967295"/>
          </p:nvPr>
        </p:nvSpPr>
        <p:spPr>
          <a:xfrm>
            <a:off x="7010400" y="6356350"/>
            <a:ext cx="2133600" cy="365125"/>
          </a:xfrm>
        </p:spPr>
        <p:txBody>
          <a:bodyPr/>
          <a:lstStyle/>
          <a:p>
            <a:fld id="{FC3065A8-3E46-4EDD-BC50-4D2302332EED}" type="slidenum">
              <a:rPr lang="en-US" altLang="en-US"/>
              <a:pPr/>
              <a:t>29</a:t>
            </a:fld>
            <a:endParaRPr lang="en-US" altLang="en-US"/>
          </a:p>
        </p:txBody>
      </p:sp>
      <p:sp>
        <p:nvSpPr>
          <p:cNvPr id="156160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4"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5"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6" name="Rectangle 6"/>
          <p:cNvSpPr>
            <a:spLocks noChangeArrowheads="1"/>
          </p:cNvSpPr>
          <p:nvPr/>
        </p:nvSpPr>
        <p:spPr bwMode="auto">
          <a:xfrm>
            <a:off x="457200" y="2424113"/>
            <a:ext cx="8229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61607" name="Group 7"/>
          <p:cNvGraphicFramePr>
            <a:graphicFrameLocks noGrp="1"/>
          </p:cNvGraphicFramePr>
          <p:nvPr>
            <p:extLst>
              <p:ext uri="{D42A27DB-BD31-4B8C-83A1-F6EECF244321}">
                <p14:modId xmlns:p14="http://schemas.microsoft.com/office/powerpoint/2010/main" val="1659421257"/>
              </p:ext>
            </p:extLst>
          </p:nvPr>
        </p:nvGraphicFramePr>
        <p:xfrm>
          <a:off x="224118" y="1023143"/>
          <a:ext cx="6400800" cy="3633154"/>
        </p:xfrm>
        <a:graphic>
          <a:graphicData uri="http://schemas.openxmlformats.org/drawingml/2006/table">
            <a:tbl>
              <a:tblPr/>
              <a:tblGrid>
                <a:gridCol w="2185988">
                  <a:extLst>
                    <a:ext uri="{9D8B030D-6E8A-4147-A177-3AD203B41FA5}">
                      <a16:colId xmlns:a16="http://schemas.microsoft.com/office/drawing/2014/main" val="3180770699"/>
                    </a:ext>
                  </a:extLst>
                </a:gridCol>
                <a:gridCol w="4214812">
                  <a:extLst>
                    <a:ext uri="{9D8B030D-6E8A-4147-A177-3AD203B41FA5}">
                      <a16:colId xmlns:a16="http://schemas.microsoft.com/office/drawing/2014/main" val="2387955467"/>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95263509"/>
                  </a:ext>
                </a:extLst>
              </a:tr>
              <a:tr h="11477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mn-lt"/>
                          <a:cs typeface="Times New Roman" panose="02020603050405020304" pitchFamily="18" charset="0"/>
                        </a:rPr>
                        <a:t>seq</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from</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to</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by</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generate a sequence</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indices &lt;- </a:t>
                      </a:r>
                      <a:r>
                        <a:rPr kumimoji="0" lang="en-US" altLang="en-US" sz="2000" b="0" i="0" u="none" strike="noStrike" cap="none" normalizeH="0" baseline="0" dirty="0" err="1" smtClean="0">
                          <a:ln>
                            <a:noFill/>
                          </a:ln>
                          <a:solidFill>
                            <a:schemeClr val="tx1"/>
                          </a:solidFill>
                          <a:effectLst/>
                          <a:latin typeface="+mn-lt"/>
                          <a:cs typeface="Times New Roman" panose="02020603050405020304" pitchFamily="18" charset="0"/>
                        </a:rPr>
                        <a:t>seq</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(1,10,2)</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#indices is c(1, 3, 5, 7, 9)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76426805"/>
                  </a:ext>
                </a:extLst>
              </a:tr>
              <a:tr h="1052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rep(</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ntimes</a:t>
                      </a: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repeat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times</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y &lt;- rep(1:3, 2)</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y is c(1, 2, 3, 1, 2, 3)</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546689520"/>
                  </a:ext>
                </a:extLst>
              </a:tr>
              <a:tr h="739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cut(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divide continuous variable in factor with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levels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y &lt;- cut(x, 5)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186388383"/>
                  </a:ext>
                </a:extLst>
              </a:tr>
            </a:tbl>
          </a:graphicData>
        </a:graphic>
      </p:graphicFrame>
      <p:sp>
        <p:nvSpPr>
          <p:cNvPr id="10"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Other Functions</a:t>
            </a:r>
            <a:endParaRPr lang="en-US" sz="3600" dirty="0">
              <a:latin typeface="+mn-lt"/>
            </a:endParaRPr>
          </a:p>
        </p:txBody>
      </p:sp>
    </p:spTree>
    <p:extLst>
      <p:ext uri="{BB962C8B-B14F-4D97-AF65-F5344CB8AC3E}">
        <p14:creationId xmlns:p14="http://schemas.microsoft.com/office/powerpoint/2010/main" val="3741990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History of R</a:t>
            </a:r>
            <a:endParaRPr lang="en-US" sz="3600" dirty="0">
              <a:latin typeface="+mn-lt"/>
            </a:endParaRPr>
          </a:p>
        </p:txBody>
      </p:sp>
      <p:sp>
        <p:nvSpPr>
          <p:cNvPr id="5" name="Rectangle 4"/>
          <p:cNvSpPr/>
          <p:nvPr/>
        </p:nvSpPr>
        <p:spPr>
          <a:xfrm>
            <a:off x="322729" y="1028343"/>
            <a:ext cx="7915836" cy="3785652"/>
          </a:xfrm>
          <a:prstGeom prst="rect">
            <a:avLst/>
          </a:prstGeom>
        </p:spPr>
        <p:txBody>
          <a:bodyPr wrap="square">
            <a:spAutoFit/>
          </a:bodyPr>
          <a:lstStyle/>
          <a:p>
            <a:pPr marL="342900" indent="-342900">
              <a:buFont typeface="Arial" panose="020B0604020202020204" pitchFamily="34" charset="0"/>
              <a:buChar char="•"/>
            </a:pPr>
            <a:r>
              <a:rPr lang="en-US" sz="2000" dirty="0"/>
              <a:t>R is an implementation of the S programming language combined with lexical scoping semantics inspired by Scheme</a:t>
            </a:r>
            <a:r>
              <a:rPr lang="en-US" sz="2000" dirty="0" smtClean="0"/>
              <a:t>.</a:t>
            </a:r>
          </a:p>
          <a:p>
            <a:pPr marL="342900" indent="-342900">
              <a:buFont typeface="Arial" panose="020B0604020202020204" pitchFamily="34" charset="0"/>
              <a:buChar char="•"/>
            </a:pPr>
            <a:r>
              <a:rPr lang="en-US" sz="2000" dirty="0" smtClean="0"/>
              <a:t>S</a:t>
            </a:r>
            <a:r>
              <a:rPr lang="en-US" sz="2000" dirty="0"/>
              <a:t> was created by John Chambers while at Bell Labs. </a:t>
            </a:r>
            <a:endParaRPr lang="en-US" sz="2000" dirty="0" smtClean="0"/>
          </a:p>
          <a:p>
            <a:pPr marL="342900" indent="-342900">
              <a:buFont typeface="Arial" panose="020B0604020202020204" pitchFamily="34" charset="0"/>
              <a:buChar char="•"/>
            </a:pPr>
            <a:r>
              <a:rPr lang="en-US" sz="2000" dirty="0" smtClean="0"/>
              <a:t>There </a:t>
            </a:r>
            <a:r>
              <a:rPr lang="en-US" sz="2000" dirty="0"/>
              <a:t>are some important differences, but much of the code written for S runs unaltered</a:t>
            </a:r>
            <a:r>
              <a:rPr lang="en-US" sz="2000" dirty="0" smtClean="0"/>
              <a:t>.</a:t>
            </a:r>
            <a:endParaRPr lang="en-US" sz="2000" dirty="0"/>
          </a:p>
          <a:p>
            <a:pPr marL="342900" indent="-342900">
              <a:buFont typeface="Arial" panose="020B0604020202020204" pitchFamily="34" charset="0"/>
              <a:buChar char="•"/>
            </a:pPr>
            <a:r>
              <a:rPr lang="en-US" sz="2000" dirty="0"/>
              <a:t>R was created by Ross </a:t>
            </a:r>
            <a:r>
              <a:rPr lang="en-US" sz="2000" dirty="0" err="1"/>
              <a:t>Ihaka</a:t>
            </a:r>
            <a:r>
              <a:rPr lang="en-US" sz="2000" dirty="0"/>
              <a:t> and Robert </a:t>
            </a:r>
            <a:r>
              <a:rPr lang="en-US" sz="2000" dirty="0" smtClean="0"/>
              <a:t>Gentleman</a:t>
            </a:r>
            <a:r>
              <a:rPr lang="en-US" sz="2000" dirty="0"/>
              <a:t> at the University of Auckland, New Zealand, and is currently developed by the R Development Core Team, of which Chambers is a member. </a:t>
            </a:r>
            <a:endParaRPr lang="en-US" sz="2000" dirty="0" smtClean="0"/>
          </a:p>
          <a:p>
            <a:pPr marL="342900" indent="-342900">
              <a:buFont typeface="Arial" panose="020B0604020202020204" pitchFamily="34" charset="0"/>
              <a:buChar char="•"/>
            </a:pPr>
            <a:r>
              <a:rPr lang="en-US" sz="2000" dirty="0" smtClean="0"/>
              <a:t>R </a:t>
            </a:r>
            <a:r>
              <a:rPr lang="en-US" sz="2000" dirty="0"/>
              <a:t>is named partly after the first names of the first two R authors and partly as a play on the name of S</a:t>
            </a:r>
            <a:r>
              <a:rPr lang="en-US" sz="2000" dirty="0" smtClean="0"/>
              <a:t>.</a:t>
            </a:r>
          </a:p>
          <a:p>
            <a:pPr marL="342900" indent="-342900">
              <a:buFont typeface="Arial" panose="020B0604020202020204" pitchFamily="34" charset="0"/>
              <a:buChar char="•"/>
            </a:pPr>
            <a:r>
              <a:rPr lang="en-US" sz="2000" dirty="0" smtClean="0"/>
              <a:t>The </a:t>
            </a:r>
            <a:r>
              <a:rPr lang="en-US" sz="2000" dirty="0"/>
              <a:t>project was conceived in 1992, with an initial version released in 1995 and a stable beta version in 2000</a:t>
            </a:r>
            <a:r>
              <a:rPr lang="en-US" sz="2000" dirty="0" smtClean="0"/>
              <a:t>.</a:t>
            </a:r>
            <a:endParaRPr lang="en-US" sz="2000" b="0" dirty="0">
              <a:effectLst/>
            </a:endParaRPr>
          </a:p>
        </p:txBody>
      </p:sp>
    </p:spTree>
    <p:extLst>
      <p:ext uri="{BB962C8B-B14F-4D97-AF65-F5344CB8AC3E}">
        <p14:creationId xmlns:p14="http://schemas.microsoft.com/office/powerpoint/2010/main" val="3895739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291353" y="1129552"/>
            <a:ext cx="7924800" cy="4325087"/>
          </a:xfrm>
        </p:spPr>
        <p:txBody>
          <a:bodyPr>
            <a:normAutofit/>
          </a:bodyPr>
          <a:lstStyle/>
          <a:p>
            <a:pPr marL="0" indent="0">
              <a:buNone/>
              <a:defRPr/>
            </a:pPr>
            <a:r>
              <a:rPr lang="en-US" sz="2400" dirty="0" smtClean="0"/>
              <a:t>&gt; </a:t>
            </a:r>
            <a:r>
              <a:rPr lang="en-US" sz="2400" dirty="0"/>
              <a:t>1250 + 1000</a:t>
            </a:r>
          </a:p>
          <a:p>
            <a:pPr marL="0" indent="0">
              <a:buNone/>
              <a:defRPr/>
            </a:pPr>
            <a:r>
              <a:rPr lang="en-US" sz="2400" dirty="0"/>
              <a:t>[1] 2250</a:t>
            </a:r>
          </a:p>
          <a:p>
            <a:pPr marL="0" indent="0" eaLnBrk="1" hangingPunct="1">
              <a:buFontTx/>
              <a:buNone/>
              <a:defRPr/>
            </a:pPr>
            <a:endParaRPr lang="en-US" sz="2400" dirty="0" smtClean="0"/>
          </a:p>
          <a:p>
            <a:pPr marL="0" indent="0" eaLnBrk="1" hangingPunct="1">
              <a:buFontTx/>
              <a:buNone/>
              <a:defRPr/>
            </a:pPr>
            <a:r>
              <a:rPr lang="en-US" sz="2400" dirty="0" smtClean="0"/>
              <a:t>or various calculations in the same row</a:t>
            </a:r>
          </a:p>
          <a:p>
            <a:pPr marL="0" indent="0" eaLnBrk="1" hangingPunct="1">
              <a:buFontTx/>
              <a:buNone/>
              <a:defRPr/>
            </a:pPr>
            <a:endParaRPr lang="en-US" sz="2400" dirty="0" smtClean="0"/>
          </a:p>
          <a:p>
            <a:pPr marL="0" indent="0">
              <a:buFontTx/>
              <a:buNone/>
              <a:defRPr/>
            </a:pPr>
            <a:r>
              <a:rPr lang="en-US" sz="2400" dirty="0"/>
              <a:t>&gt; 1+1; 4*5; 6-2</a:t>
            </a:r>
          </a:p>
          <a:p>
            <a:pPr marL="0" indent="0">
              <a:buFontTx/>
              <a:buNone/>
              <a:defRPr/>
            </a:pPr>
            <a:r>
              <a:rPr lang="en-US" sz="2400" dirty="0"/>
              <a:t>[1] 2</a:t>
            </a:r>
          </a:p>
          <a:p>
            <a:pPr marL="0" indent="0">
              <a:buFontTx/>
              <a:buNone/>
              <a:defRPr/>
            </a:pPr>
            <a:r>
              <a:rPr lang="en-US" sz="2400" dirty="0"/>
              <a:t>[1] 20</a:t>
            </a:r>
          </a:p>
          <a:p>
            <a:pPr marL="0" indent="0">
              <a:buFontTx/>
              <a:buNone/>
              <a:defRPr/>
            </a:pPr>
            <a:r>
              <a:rPr lang="en-US" sz="2400" dirty="0"/>
              <a:t>[1] 4</a:t>
            </a:r>
            <a:endParaRPr lang="en-US" sz="24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 as a Calculator</a:t>
            </a:r>
            <a:endParaRPr lang="en-US" sz="3600" dirty="0">
              <a:latin typeface="+mn-lt"/>
            </a:endParaRPr>
          </a:p>
        </p:txBody>
      </p:sp>
    </p:spTree>
    <p:extLst>
      <p:ext uri="{BB962C8B-B14F-4D97-AF65-F5344CB8AC3E}">
        <p14:creationId xmlns:p14="http://schemas.microsoft.com/office/powerpoint/2010/main" val="14666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1759" y="1035807"/>
            <a:ext cx="7772400" cy="4114800"/>
          </a:xfrm>
        </p:spPr>
        <p:txBody>
          <a:bodyPr/>
          <a:lstStyle/>
          <a:p>
            <a:pPr>
              <a:defRPr/>
            </a:pPr>
            <a:r>
              <a:rPr lang="en-US" sz="2000" dirty="0" smtClean="0"/>
              <a:t>NAN (not a number)</a:t>
            </a:r>
          </a:p>
          <a:p>
            <a:pPr>
              <a:defRPr/>
            </a:pPr>
            <a:r>
              <a:rPr lang="en-US" sz="2000" dirty="0" smtClean="0"/>
              <a:t>NA (missing value)</a:t>
            </a:r>
          </a:p>
          <a:p>
            <a:pPr lvl="1">
              <a:defRPr/>
            </a:pPr>
            <a:r>
              <a:rPr lang="en-US" sz="2000" dirty="0" smtClean="0"/>
              <a:t>Basic handling of missing values</a:t>
            </a:r>
          </a:p>
          <a:p>
            <a:pPr marL="0" indent="0">
              <a:buFontTx/>
              <a:buNone/>
              <a:defRPr/>
            </a:pPr>
            <a:r>
              <a:rPr lang="en-US" sz="2000" dirty="0" smtClean="0"/>
              <a:t>&gt; </a:t>
            </a:r>
            <a:r>
              <a:rPr lang="en-US" sz="2000" dirty="0"/>
              <a:t>x</a:t>
            </a:r>
          </a:p>
          <a:p>
            <a:pPr marL="0" indent="0">
              <a:buFontTx/>
              <a:buNone/>
              <a:defRPr/>
            </a:pPr>
            <a:r>
              <a:rPr lang="en-US" sz="2000" dirty="0"/>
              <a:t>[1]  1  2  3  4  5  6  7  8 NA</a:t>
            </a:r>
          </a:p>
          <a:p>
            <a:pPr marL="0" indent="0">
              <a:buFontTx/>
              <a:buNone/>
              <a:defRPr/>
            </a:pPr>
            <a:endParaRPr lang="en-US" sz="2000" dirty="0" smtClean="0"/>
          </a:p>
          <a:p>
            <a:pPr marL="0" indent="0">
              <a:buFontTx/>
              <a:buNone/>
              <a:defRPr/>
            </a:pPr>
            <a:r>
              <a:rPr lang="en-US" sz="2000" dirty="0" smtClean="0"/>
              <a:t>&gt; </a:t>
            </a:r>
            <a:r>
              <a:rPr lang="en-US" sz="2000" dirty="0"/>
              <a:t>mean(x)</a:t>
            </a:r>
          </a:p>
          <a:p>
            <a:pPr marL="0" indent="0">
              <a:buFontTx/>
              <a:buNone/>
              <a:defRPr/>
            </a:pPr>
            <a:r>
              <a:rPr lang="en-US" sz="2000" dirty="0"/>
              <a:t>[1] NA</a:t>
            </a:r>
          </a:p>
          <a:p>
            <a:pPr marL="0" indent="0">
              <a:buFontTx/>
              <a:buNone/>
              <a:defRPr/>
            </a:pPr>
            <a:endParaRPr lang="en-US" sz="2000" dirty="0" smtClean="0"/>
          </a:p>
          <a:p>
            <a:pPr marL="0" indent="0">
              <a:buFontTx/>
              <a:buNone/>
              <a:defRPr/>
            </a:pPr>
            <a:r>
              <a:rPr lang="en-US" sz="2000" dirty="0" smtClean="0"/>
              <a:t>&gt; </a:t>
            </a:r>
            <a:r>
              <a:rPr lang="en-US" sz="2000" dirty="0"/>
              <a:t>mean(x,na.rm=TRUE)</a:t>
            </a:r>
          </a:p>
          <a:p>
            <a:pPr marL="0" indent="0">
              <a:buFontTx/>
              <a:buNone/>
              <a:defRPr/>
            </a:pPr>
            <a:r>
              <a:rPr lang="en-US" sz="2000" dirty="0"/>
              <a:t>[1] 4.5</a:t>
            </a:r>
            <a:r>
              <a:rPr lang="en-US" sz="2000" dirty="0" smtClean="0"/>
              <a:t> </a:t>
            </a:r>
          </a:p>
          <a:p>
            <a:pPr>
              <a:defRP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Numbers in R:  NAN and NA</a:t>
            </a:r>
            <a:endParaRPr lang="en-US" sz="3600" dirty="0">
              <a:latin typeface="+mn-lt"/>
            </a:endParaRPr>
          </a:p>
        </p:txBody>
      </p:sp>
    </p:spTree>
    <p:extLst>
      <p:ext uri="{BB962C8B-B14F-4D97-AF65-F5344CB8AC3E}">
        <p14:creationId xmlns:p14="http://schemas.microsoft.com/office/powerpoint/2010/main" val="410334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6038" y="1162912"/>
            <a:ext cx="8229600" cy="2530547"/>
          </a:xfrm>
        </p:spPr>
        <p:txBody>
          <a:bodyPr/>
          <a:lstStyle/>
          <a:p>
            <a:pPr>
              <a:defRPr/>
            </a:pPr>
            <a:r>
              <a:rPr lang="en-US" sz="2000" dirty="0"/>
              <a:t>In R, string variables are defined by double quotation marks.</a:t>
            </a:r>
          </a:p>
          <a:p>
            <a:pPr marL="0" indent="0">
              <a:buFontTx/>
              <a:buNone/>
              <a:defRPr/>
            </a:pPr>
            <a:r>
              <a:rPr lang="en-US" sz="2000" dirty="0"/>
              <a:t>&gt; letters</a:t>
            </a:r>
          </a:p>
          <a:p>
            <a:pPr marL="0" indent="0">
              <a:buFontTx/>
              <a:buNone/>
              <a:defRPr/>
            </a:pPr>
            <a:r>
              <a:rPr lang="en-US" sz="2000" dirty="0" smtClean="0"/>
              <a:t>"</a:t>
            </a:r>
            <a:r>
              <a:rPr lang="en-US" sz="2000" dirty="0"/>
              <a:t>a" "b" "c"</a:t>
            </a:r>
          </a:p>
          <a:p>
            <a:pPr marL="0" indent="0">
              <a:buFontTx/>
              <a:buNone/>
              <a:defRP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String Characters</a:t>
            </a:r>
            <a:endParaRPr lang="en-US" sz="3600" dirty="0">
              <a:latin typeface="+mn-lt"/>
            </a:endParaRPr>
          </a:p>
        </p:txBody>
      </p:sp>
    </p:spTree>
    <p:extLst>
      <p:ext uri="{BB962C8B-B14F-4D97-AF65-F5344CB8AC3E}">
        <p14:creationId xmlns:p14="http://schemas.microsoft.com/office/powerpoint/2010/main" val="4026428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4294967295"/>
          </p:nvPr>
        </p:nvSpPr>
        <p:spPr>
          <a:xfrm>
            <a:off x="207213" y="1015828"/>
            <a:ext cx="8229600" cy="2462477"/>
          </a:xfrm>
        </p:spPr>
        <p:txBody>
          <a:bodyPr>
            <a:normAutofit/>
          </a:bodyPr>
          <a:lstStyle/>
          <a:p>
            <a:r>
              <a:rPr lang="en-US" altLang="en-US" sz="2000" dirty="0" smtClean="0"/>
              <a:t>Objects in R obtain values by assignment.  </a:t>
            </a:r>
          </a:p>
          <a:p>
            <a:r>
              <a:rPr lang="en-US" altLang="en-US" sz="2000" dirty="0" smtClean="0"/>
              <a:t>This is achieved by the </a:t>
            </a:r>
            <a:r>
              <a:rPr lang="en-US" altLang="en-US" sz="2000" i="1" dirty="0" smtClean="0"/>
              <a:t>gets arrow,</a:t>
            </a:r>
            <a:r>
              <a:rPr lang="en-US" altLang="en-US" sz="2000" dirty="0" smtClean="0"/>
              <a:t> &lt;-, and not the </a:t>
            </a:r>
            <a:r>
              <a:rPr lang="en-US" altLang="en-US" sz="2000" i="1" dirty="0" smtClean="0"/>
              <a:t>equal sign, </a:t>
            </a:r>
            <a:r>
              <a:rPr lang="en-US" altLang="en-US" sz="2000" dirty="0" smtClean="0"/>
              <a:t>=.  </a:t>
            </a:r>
          </a:p>
          <a:p>
            <a:r>
              <a:rPr lang="en-US" altLang="en-US" sz="2000" dirty="0" smtClean="0"/>
              <a:t>Objects can be of different kinds.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Objects in R</a:t>
            </a:r>
            <a:endParaRPr lang="en-US" sz="3600" dirty="0">
              <a:latin typeface="+mn-lt"/>
            </a:endParaRPr>
          </a:p>
        </p:txBody>
      </p:sp>
    </p:spTree>
    <p:extLst>
      <p:ext uri="{BB962C8B-B14F-4D97-AF65-F5344CB8AC3E}">
        <p14:creationId xmlns:p14="http://schemas.microsoft.com/office/powerpoint/2010/main" val="1137374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4294967295"/>
          </p:nvPr>
        </p:nvSpPr>
        <p:spPr>
          <a:xfrm>
            <a:off x="267148" y="990985"/>
            <a:ext cx="7772400" cy="4114800"/>
          </a:xfrm>
        </p:spPr>
        <p:txBody>
          <a:bodyPr>
            <a:normAutofit/>
          </a:bodyPr>
          <a:lstStyle/>
          <a:p>
            <a:r>
              <a:rPr lang="en-US" sz="1700" dirty="0" smtClean="0"/>
              <a:t>A</a:t>
            </a:r>
            <a:r>
              <a:rPr lang="en-US" sz="1700" dirty="0"/>
              <a:t> vector is a sequence of data elements of the same basic type. Members in a vector are officially called components. </a:t>
            </a:r>
            <a:endParaRPr lang="en-US" sz="1700" dirty="0" smtClean="0"/>
          </a:p>
          <a:p>
            <a:endParaRPr lang="en-US" sz="1700" dirty="0"/>
          </a:p>
          <a:p>
            <a:r>
              <a:rPr lang="en-US" sz="1700" dirty="0"/>
              <a:t>Here is a vector containing three numeric values 2, 3 and 5</a:t>
            </a:r>
            <a:r>
              <a:rPr lang="en-US" sz="1700" dirty="0" smtClean="0"/>
              <a:t>.</a:t>
            </a:r>
          </a:p>
          <a:p>
            <a:pPr marL="0" indent="0">
              <a:buNone/>
            </a:pPr>
            <a:endParaRPr lang="en-US" sz="1700" dirty="0"/>
          </a:p>
          <a:p>
            <a:pPr marL="0" indent="0">
              <a:buNone/>
            </a:pPr>
            <a:r>
              <a:rPr lang="en-US" sz="1700" dirty="0"/>
              <a:t>&gt; c(2, 3, 5) </a:t>
            </a:r>
            <a:br>
              <a:rPr lang="en-US" sz="1700" dirty="0"/>
            </a:br>
            <a:r>
              <a:rPr lang="en-US" sz="1700" dirty="0"/>
              <a:t>[1] 2 3 5</a:t>
            </a:r>
          </a:p>
          <a:p>
            <a:endParaRPr lang="en-US" altLang="en-US" sz="20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Vectors</a:t>
            </a:r>
            <a:endParaRPr lang="en-US" sz="3600" dirty="0">
              <a:latin typeface="+mn-lt"/>
            </a:endParaRPr>
          </a:p>
        </p:txBody>
      </p:sp>
    </p:spTree>
    <p:extLst>
      <p:ext uri="{BB962C8B-B14F-4D97-AF65-F5344CB8AC3E}">
        <p14:creationId xmlns:p14="http://schemas.microsoft.com/office/powerpoint/2010/main" val="37186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212591" y="702734"/>
            <a:ext cx="8584276" cy="5554134"/>
          </a:xfrm>
        </p:spPr>
        <p:txBody>
          <a:bodyPr>
            <a:noAutofit/>
          </a:bodyPr>
          <a:lstStyle/>
          <a:p>
            <a:r>
              <a:rPr lang="en-US" altLang="en-US" sz="1200" dirty="0" smtClean="0"/>
              <a:t>Arrays are numeric objects with dimension attributes. </a:t>
            </a:r>
          </a:p>
          <a:p>
            <a:r>
              <a:rPr lang="en-US" altLang="en-US" sz="1200" dirty="0" smtClean="0"/>
              <a:t>The difference between a matrix and an array is that arrays have more than two dimensions.  </a:t>
            </a:r>
          </a:p>
          <a:p>
            <a:endParaRPr lang="en-US" altLang="en-US" sz="1200" dirty="0" smtClean="0"/>
          </a:p>
          <a:p>
            <a:r>
              <a:rPr lang="en-US" altLang="en-US" sz="1200" dirty="0" smtClean="0"/>
              <a:t>The </a:t>
            </a:r>
            <a:r>
              <a:rPr lang="en-US" altLang="en-US" sz="1200" dirty="0"/>
              <a:t>following example creates an array of two 3x3 matrices each with 3 rows and 3 columns.</a:t>
            </a:r>
          </a:p>
          <a:p>
            <a:r>
              <a:rPr lang="en-US" altLang="en-US" sz="1200" dirty="0" smtClean="0"/>
              <a:t># </a:t>
            </a:r>
            <a:r>
              <a:rPr lang="en-US" altLang="en-US" sz="1200" dirty="0"/>
              <a:t>Create two vectors of different lengths.</a:t>
            </a:r>
          </a:p>
          <a:p>
            <a:pPr marL="0" indent="0">
              <a:buNone/>
            </a:pPr>
            <a:r>
              <a:rPr lang="en-US" altLang="en-US" sz="1200" dirty="0" smtClean="0"/>
              <a:t>&gt; vector1 </a:t>
            </a:r>
            <a:r>
              <a:rPr lang="en-US" altLang="en-US" sz="1200" dirty="0"/>
              <a:t>&lt;- c(5,9,3)</a:t>
            </a:r>
          </a:p>
          <a:p>
            <a:pPr marL="0" indent="0">
              <a:buNone/>
            </a:pPr>
            <a:r>
              <a:rPr lang="en-US" altLang="en-US" sz="1200" dirty="0" smtClean="0"/>
              <a:t>&gt; vector2 </a:t>
            </a:r>
            <a:r>
              <a:rPr lang="en-US" altLang="en-US" sz="1200" dirty="0"/>
              <a:t>&lt;- c(10,11,12,13,14,15)</a:t>
            </a:r>
          </a:p>
          <a:p>
            <a:pPr marL="0" indent="0">
              <a:buNone/>
            </a:pPr>
            <a:endParaRPr lang="en-US" altLang="en-US" sz="1200" dirty="0"/>
          </a:p>
          <a:p>
            <a:pPr marL="0" indent="0">
              <a:buNone/>
            </a:pPr>
            <a:r>
              <a:rPr lang="en-US" altLang="en-US" sz="1200" dirty="0"/>
              <a:t># Take these vectors as input to the array.</a:t>
            </a:r>
          </a:p>
          <a:p>
            <a:pPr marL="0" indent="0">
              <a:buNone/>
            </a:pPr>
            <a:r>
              <a:rPr lang="en-US" altLang="en-US" sz="1200" dirty="0" smtClean="0"/>
              <a:t>&gt; result </a:t>
            </a:r>
            <a:r>
              <a:rPr lang="en-US" altLang="en-US" sz="1200" dirty="0"/>
              <a:t>&lt;- array(c(vector1,vector2),dim = c(3,3,2))</a:t>
            </a:r>
          </a:p>
          <a:p>
            <a:pPr marL="0" indent="0">
              <a:buNone/>
            </a:pPr>
            <a:r>
              <a:rPr lang="en-US" altLang="en-US" sz="1200" dirty="0" smtClean="0"/>
              <a:t>result</a:t>
            </a:r>
            <a:endParaRPr lang="en-US" altLang="en-US" sz="1200" dirty="0"/>
          </a:p>
          <a:p>
            <a:pPr marL="0" indent="0">
              <a:buNone/>
            </a:pPr>
            <a:r>
              <a:rPr lang="en-US" altLang="en-US" sz="1200" dirty="0"/>
              <a:t>, , 1</a:t>
            </a:r>
          </a:p>
          <a:p>
            <a:pPr marL="0" indent="0">
              <a:buNone/>
            </a:pPr>
            <a:endParaRPr lang="en-US" altLang="en-US" sz="1200" dirty="0"/>
          </a:p>
          <a:p>
            <a:pPr marL="0" indent="0">
              <a:buNone/>
            </a:pPr>
            <a:r>
              <a:rPr lang="en-US" altLang="en-US" sz="1200" dirty="0"/>
              <a:t>     [,1] [,2] [,3]</a:t>
            </a:r>
          </a:p>
          <a:p>
            <a:pPr marL="0" indent="0">
              <a:buNone/>
            </a:pPr>
            <a:r>
              <a:rPr lang="en-US" altLang="en-US" sz="1200" dirty="0"/>
              <a:t>[1,]    5   10   13</a:t>
            </a:r>
          </a:p>
          <a:p>
            <a:pPr marL="0" indent="0">
              <a:buNone/>
            </a:pPr>
            <a:r>
              <a:rPr lang="en-US" altLang="en-US" sz="1200" dirty="0"/>
              <a:t>[2,]    9   11   14</a:t>
            </a:r>
          </a:p>
          <a:p>
            <a:pPr marL="0" indent="0">
              <a:buNone/>
            </a:pPr>
            <a:r>
              <a:rPr lang="en-US" altLang="en-US" sz="1200" dirty="0"/>
              <a:t>[3,]    3   12   15</a:t>
            </a:r>
          </a:p>
          <a:p>
            <a:pPr marL="0" indent="0">
              <a:buNone/>
            </a:pPr>
            <a:endParaRPr lang="en-US" altLang="en-US" sz="1200" dirty="0"/>
          </a:p>
          <a:p>
            <a:pPr marL="0" indent="0">
              <a:buNone/>
            </a:pPr>
            <a:r>
              <a:rPr lang="en-US" altLang="en-US" sz="1200" dirty="0"/>
              <a:t>, , 2</a:t>
            </a:r>
          </a:p>
          <a:p>
            <a:pPr marL="0" indent="0">
              <a:buNone/>
            </a:pPr>
            <a:endParaRPr lang="en-US" altLang="en-US" sz="1200" dirty="0"/>
          </a:p>
          <a:p>
            <a:pPr marL="0" indent="0">
              <a:buNone/>
            </a:pPr>
            <a:r>
              <a:rPr lang="en-US" altLang="en-US" sz="1200" dirty="0"/>
              <a:t>     [,1] [,2] [,3]</a:t>
            </a:r>
          </a:p>
          <a:p>
            <a:pPr marL="0" indent="0">
              <a:buNone/>
            </a:pPr>
            <a:r>
              <a:rPr lang="en-US" altLang="en-US" sz="1200" dirty="0"/>
              <a:t>[1,]    5   10   13</a:t>
            </a:r>
          </a:p>
          <a:p>
            <a:pPr marL="0" indent="0">
              <a:buNone/>
            </a:pPr>
            <a:r>
              <a:rPr lang="en-US" altLang="en-US" sz="1200" dirty="0"/>
              <a:t>[2,]    9   11   14</a:t>
            </a:r>
          </a:p>
          <a:p>
            <a:pPr marL="0" indent="0">
              <a:buNone/>
            </a:pPr>
            <a:r>
              <a:rPr lang="en-US" altLang="en-US" sz="1200" dirty="0"/>
              <a:t>[3,]    3   12   </a:t>
            </a:r>
            <a:r>
              <a:rPr lang="en-US" altLang="en-US" sz="1200" dirty="0" smtClean="0"/>
              <a:t>15</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Arrays</a:t>
            </a:r>
            <a:endParaRPr lang="en-US" sz="3600" dirty="0">
              <a:latin typeface="+mn-lt"/>
            </a:endParaRPr>
          </a:p>
        </p:txBody>
      </p:sp>
    </p:spTree>
    <p:extLst>
      <p:ext uri="{BB962C8B-B14F-4D97-AF65-F5344CB8AC3E}">
        <p14:creationId xmlns:p14="http://schemas.microsoft.com/office/powerpoint/2010/main" val="1750475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267660" y="834933"/>
            <a:ext cx="8229600" cy="841467"/>
          </a:xfrm>
        </p:spPr>
        <p:txBody>
          <a:bodyPr>
            <a:normAutofit/>
          </a:bodyPr>
          <a:lstStyle/>
          <a:p>
            <a:r>
              <a:rPr lang="en-US" sz="1600" dirty="0"/>
              <a:t>A matrix is a collection of data elements arranged in a two-dimensional rectangular layout. </a:t>
            </a:r>
            <a:endParaRPr lang="en-US" sz="1600" dirty="0" smtClean="0"/>
          </a:p>
          <a:p>
            <a:r>
              <a:rPr lang="en-US" sz="1600" dirty="0" smtClean="0"/>
              <a:t>The </a:t>
            </a:r>
            <a:r>
              <a:rPr lang="en-US" sz="1600" dirty="0"/>
              <a:t>following is an example of a matrix with 2 rows and 3 columns.</a:t>
            </a:r>
            <a:endParaRPr lang="en-US" altLang="en-US" sz="16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Matrices</a:t>
            </a:r>
            <a:endParaRPr lang="en-US" sz="3600" dirty="0">
              <a:latin typeface="+mn-lt"/>
            </a:endParaRPr>
          </a:p>
        </p:txBody>
      </p:sp>
      <p:sp>
        <p:nvSpPr>
          <p:cNvPr id="2" name="Rectangle 1"/>
          <p:cNvSpPr/>
          <p:nvPr/>
        </p:nvSpPr>
        <p:spPr>
          <a:xfrm>
            <a:off x="377726" y="1677875"/>
            <a:ext cx="5955340" cy="2554545"/>
          </a:xfrm>
          <a:prstGeom prst="rect">
            <a:avLst/>
          </a:prstGeom>
        </p:spPr>
        <p:txBody>
          <a:bodyPr wrap="square">
            <a:spAutoFit/>
          </a:bodyPr>
          <a:lstStyle/>
          <a:p>
            <a:r>
              <a:rPr lang="en-US" sz="1600" dirty="0" smtClean="0">
                <a:solidFill>
                  <a:srgbClr val="444444"/>
                </a:solidFill>
                <a:latin typeface="Lucida Console" panose="020B0609040504020204" pitchFamily="49" charset="0"/>
              </a:rPr>
              <a:t>&gt; A = matrix( </a:t>
            </a:r>
            <a:r>
              <a:rPr lang="en-US" sz="1600" dirty="0" smtClean="0"/>
              <a:t/>
            </a:r>
            <a:br>
              <a:rPr lang="en-US" sz="1600" dirty="0" smtClean="0"/>
            </a:br>
            <a:r>
              <a:rPr lang="en-US" sz="1600" dirty="0" smtClean="0">
                <a:solidFill>
                  <a:srgbClr val="444444"/>
                </a:solidFill>
                <a:latin typeface="Lucida Console" panose="020B0609040504020204" pitchFamily="49" charset="0"/>
              </a:rPr>
              <a:t>+   c(2, 4, 3, 1, 5, 7), # the data elements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err="1" smtClean="0">
                <a:solidFill>
                  <a:srgbClr val="444444"/>
                </a:solidFill>
                <a:latin typeface="Lucida Console" panose="020B0609040504020204" pitchFamily="49" charset="0"/>
              </a:rPr>
              <a:t>nrow</a:t>
            </a:r>
            <a:r>
              <a:rPr lang="en-US" sz="1600" dirty="0" smtClean="0">
                <a:solidFill>
                  <a:srgbClr val="444444"/>
                </a:solidFill>
                <a:latin typeface="Lucida Console" panose="020B0609040504020204" pitchFamily="49" charset="0"/>
              </a:rPr>
              <a:t>=2,              # number of rows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err="1" smtClean="0">
                <a:solidFill>
                  <a:srgbClr val="444444"/>
                </a:solidFill>
                <a:latin typeface="Lucida Console" panose="020B0609040504020204" pitchFamily="49" charset="0"/>
              </a:rPr>
              <a:t>ncol</a:t>
            </a:r>
            <a:r>
              <a:rPr lang="en-US" sz="1600" dirty="0" smtClean="0">
                <a:solidFill>
                  <a:srgbClr val="444444"/>
                </a:solidFill>
                <a:latin typeface="Lucida Console" panose="020B0609040504020204" pitchFamily="49" charset="0"/>
              </a:rPr>
              <a:t>=3,              # number of columns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err="1" smtClean="0">
                <a:solidFill>
                  <a:srgbClr val="444444"/>
                </a:solidFill>
                <a:latin typeface="Lucida Console" panose="020B0609040504020204" pitchFamily="49" charset="0"/>
              </a:rPr>
              <a:t>byrow</a:t>
            </a:r>
            <a:r>
              <a:rPr lang="en-US" sz="1600" dirty="0" smtClean="0">
                <a:solidFill>
                  <a:srgbClr val="444444"/>
                </a:solidFill>
                <a:latin typeface="Lucida Console" panose="020B0609040504020204" pitchFamily="49" charset="0"/>
              </a:rPr>
              <a:t> = TRUE)        # fill matrix by rows </a:t>
            </a:r>
            <a:r>
              <a:rPr lang="en-US" sz="1600" dirty="0" smtClean="0"/>
              <a:t/>
            </a:r>
            <a:br>
              <a:rPr lang="en-US" sz="1600" dirty="0" smtClean="0"/>
            </a:br>
            <a:r>
              <a:rPr lang="en-US" sz="1600" dirty="0" smtClean="0">
                <a:solidFill>
                  <a:srgbClr val="444444"/>
                </a:solidFill>
                <a:latin typeface="Lucida Console" panose="020B0609040504020204" pitchFamily="49" charset="0"/>
              </a:rPr>
              <a:t> </a:t>
            </a:r>
            <a:r>
              <a:rPr lang="en-US" sz="1600" dirty="0" smtClean="0"/>
              <a:t/>
            </a:r>
            <a:br>
              <a:rPr lang="en-US" sz="1600" dirty="0" smtClean="0"/>
            </a:br>
            <a:r>
              <a:rPr lang="en-US" sz="1600" dirty="0" smtClean="0">
                <a:solidFill>
                  <a:srgbClr val="444444"/>
                </a:solidFill>
                <a:latin typeface="Lucida Console" panose="020B0609040504020204" pitchFamily="49" charset="0"/>
              </a:rPr>
              <a:t>&gt; A                      # print the matrix</a:t>
            </a:r>
            <a:r>
              <a:rPr lang="en-US" sz="1600" dirty="0">
                <a:solidFill>
                  <a:srgbClr val="444444"/>
                </a:solidFill>
                <a:latin typeface="Lucida Console" panose="020B0609040504020204" pitchFamily="49" charset="0"/>
              </a:rPr>
              <a:t> </a:t>
            </a:r>
            <a:r>
              <a:rPr lang="en-US" sz="1600" dirty="0"/>
              <a:t/>
            </a:r>
            <a:br>
              <a:rPr lang="en-US" sz="1600" dirty="0"/>
            </a:br>
            <a:r>
              <a:rPr lang="en-US" sz="1600" dirty="0">
                <a:solidFill>
                  <a:srgbClr val="444444"/>
                </a:solidFill>
                <a:latin typeface="Lucida Console" panose="020B0609040504020204" pitchFamily="49" charset="0"/>
              </a:rPr>
              <a:t>     [,1] [,2] [,3] </a:t>
            </a:r>
            <a:r>
              <a:rPr lang="en-US" sz="1600" dirty="0"/>
              <a:t/>
            </a:r>
            <a:br>
              <a:rPr lang="en-US" sz="1600" dirty="0"/>
            </a:br>
            <a:r>
              <a:rPr lang="en-US" sz="1600" dirty="0">
                <a:solidFill>
                  <a:srgbClr val="444444"/>
                </a:solidFill>
                <a:latin typeface="Lucida Console" panose="020B0609040504020204" pitchFamily="49" charset="0"/>
              </a:rPr>
              <a:t>[1,]    2    4    3 </a:t>
            </a:r>
            <a:r>
              <a:rPr lang="en-US" sz="1600" dirty="0"/>
              <a:t/>
            </a:r>
            <a:br>
              <a:rPr lang="en-US" sz="1600" dirty="0"/>
            </a:br>
            <a:r>
              <a:rPr lang="en-US" sz="1600" dirty="0">
                <a:solidFill>
                  <a:srgbClr val="444444"/>
                </a:solidFill>
                <a:latin typeface="Lucida Console" panose="020B0609040504020204" pitchFamily="49" charset="0"/>
              </a:rPr>
              <a:t>[2,]    1    5    7</a:t>
            </a:r>
            <a:endParaRPr lang="en-US" sz="1600" dirty="0"/>
          </a:p>
        </p:txBody>
      </p:sp>
    </p:spTree>
    <p:extLst>
      <p:ext uri="{BB962C8B-B14F-4D97-AF65-F5344CB8AC3E}">
        <p14:creationId xmlns:p14="http://schemas.microsoft.com/office/powerpoint/2010/main" val="1164374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188771" y="930599"/>
            <a:ext cx="8489562" cy="4843668"/>
          </a:xfrm>
        </p:spPr>
        <p:txBody>
          <a:bodyPr>
            <a:normAutofit fontScale="77500" lnSpcReduction="20000"/>
          </a:bodyPr>
          <a:lstStyle/>
          <a:p>
            <a:r>
              <a:rPr lang="en-US" altLang="en-US" sz="2000" dirty="0" smtClean="0"/>
              <a:t>Select only one or some of the elements in a vector, a matrix or an array. </a:t>
            </a:r>
          </a:p>
          <a:p>
            <a:r>
              <a:rPr lang="en-US" altLang="en-US" sz="2000" dirty="0" smtClean="0"/>
              <a:t>We can do this by using subscripts in square brackets [ ].  </a:t>
            </a:r>
          </a:p>
          <a:p>
            <a:r>
              <a:rPr lang="en-US" altLang="en-US" sz="2000" dirty="0" smtClean="0"/>
              <a:t>In matrices or </a:t>
            </a:r>
            <a:r>
              <a:rPr lang="en-US" altLang="en-US" sz="2000" dirty="0" err="1" smtClean="0"/>
              <a:t>dataframes</a:t>
            </a:r>
            <a:r>
              <a:rPr lang="en-US" altLang="en-US" sz="2000" dirty="0" smtClean="0"/>
              <a:t> the first subscript refers to the row and the second to the column.  </a:t>
            </a:r>
          </a:p>
          <a:p>
            <a:r>
              <a:rPr lang="en-US" altLang="en-US" sz="2000" dirty="0"/>
              <a:t>R has several ways to subscript (that is, extract specific elements from a vector). The most common way is directly, using the square bracket operator:</a:t>
            </a:r>
          </a:p>
          <a:p>
            <a:pPr marL="0" indent="0">
              <a:buNone/>
            </a:pPr>
            <a:endParaRPr lang="en-US" altLang="en-US" sz="2000" dirty="0"/>
          </a:p>
          <a:p>
            <a:pPr marL="0" indent="0">
              <a:buNone/>
            </a:pPr>
            <a:r>
              <a:rPr lang="en-US" altLang="en-US" sz="2000" dirty="0"/>
              <a:t>&gt; x[4]</a:t>
            </a:r>
          </a:p>
          <a:p>
            <a:pPr marL="0" indent="0">
              <a:buNone/>
            </a:pPr>
            <a:r>
              <a:rPr lang="en-US" altLang="en-US" sz="2000" dirty="0"/>
              <a:t>[1] 4</a:t>
            </a:r>
          </a:p>
          <a:p>
            <a:pPr marL="0" indent="0">
              <a:buNone/>
            </a:pPr>
            <a:endParaRPr lang="en-US" altLang="en-US" sz="2000" dirty="0" smtClean="0"/>
          </a:p>
          <a:p>
            <a:r>
              <a:rPr lang="en-US" altLang="en-US" sz="2000" dirty="0" smtClean="0"/>
              <a:t>In </a:t>
            </a:r>
            <a:r>
              <a:rPr lang="en-US" altLang="en-US" sz="2000" dirty="0"/>
              <a:t>this example, the user has said "give me the fourth element," and R has said, "you get a vector whose first (and only) element is 4."</a:t>
            </a:r>
          </a:p>
          <a:p>
            <a:pPr marL="0" indent="0">
              <a:buNone/>
            </a:pPr>
            <a:endParaRPr lang="en-US" altLang="en-US" sz="2000" dirty="0" smtClean="0"/>
          </a:p>
          <a:p>
            <a:r>
              <a:rPr lang="en-US" altLang="en-US" sz="2000" dirty="0" smtClean="0"/>
              <a:t>Here's </a:t>
            </a:r>
            <a:r>
              <a:rPr lang="en-US" altLang="en-US" sz="2000" dirty="0"/>
              <a:t>a similar question: "what are the second and fifth elements of x?"</a:t>
            </a:r>
          </a:p>
          <a:p>
            <a:pPr marL="0" indent="0">
              <a:buNone/>
            </a:pPr>
            <a:endParaRPr lang="en-US" altLang="en-US" sz="2000" dirty="0"/>
          </a:p>
          <a:p>
            <a:pPr marL="0" indent="0">
              <a:buNone/>
            </a:pPr>
            <a:r>
              <a:rPr lang="en-US" altLang="en-US" sz="2000" dirty="0"/>
              <a:t>&gt; x[c(2, 5)]</a:t>
            </a:r>
          </a:p>
          <a:p>
            <a:pPr marL="0" indent="0">
              <a:buNone/>
            </a:pPr>
            <a:r>
              <a:rPr lang="en-US" altLang="en-US" sz="2000" dirty="0"/>
              <a:t>[1] 2 5</a:t>
            </a:r>
          </a:p>
          <a:p>
            <a:pPr marL="0" indent="0">
              <a:buNone/>
            </a:pPr>
            <a:endParaRPr lang="en-US" altLang="en-US" sz="2000" dirty="0" smtClean="0"/>
          </a:p>
          <a:p>
            <a:r>
              <a:rPr lang="en-US" altLang="en-US" sz="2000" dirty="0" smtClean="0"/>
              <a:t>Here </a:t>
            </a:r>
            <a:r>
              <a:rPr lang="en-US" altLang="en-US" sz="2000" dirty="0"/>
              <a:t>the c(), of course, constructs the vector (2,5) to be used as the index; then we extract the second and fifth entries of x.</a:t>
            </a:r>
            <a:endParaRPr lang="en-US" altLang="en-US" sz="20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Subscripts</a:t>
            </a:r>
            <a:endParaRPr lang="en-US" sz="3600" dirty="0">
              <a:latin typeface="+mn-lt"/>
            </a:endParaRPr>
          </a:p>
        </p:txBody>
      </p:sp>
    </p:spTree>
    <p:extLst>
      <p:ext uri="{BB962C8B-B14F-4D97-AF65-F5344CB8AC3E}">
        <p14:creationId xmlns:p14="http://schemas.microsoft.com/office/powerpoint/2010/main" val="425144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err="1" smtClean="0">
                <a:latin typeface="+mn-lt"/>
              </a:rPr>
              <a:t>Dataframe</a:t>
            </a:r>
            <a:endParaRPr lang="en-US" sz="3600" dirty="0">
              <a:latin typeface="+mn-lt"/>
            </a:endParaRPr>
          </a:p>
        </p:txBody>
      </p:sp>
      <p:sp>
        <p:nvSpPr>
          <p:cNvPr id="2" name="Rectangle 1"/>
          <p:cNvSpPr/>
          <p:nvPr/>
        </p:nvSpPr>
        <p:spPr>
          <a:xfrm>
            <a:off x="262467" y="1205693"/>
            <a:ext cx="8161866" cy="3046988"/>
          </a:xfrm>
          <a:prstGeom prst="rect">
            <a:avLst/>
          </a:prstGeom>
        </p:spPr>
        <p:txBody>
          <a:bodyPr wrap="square">
            <a:spAutoFit/>
          </a:bodyPr>
          <a:lstStyle/>
          <a:p>
            <a:pPr marL="285750" indent="-285750">
              <a:buFont typeface="Arial" panose="020B0604020202020204" pitchFamily="34" charset="0"/>
              <a:buChar char="•"/>
            </a:pPr>
            <a:r>
              <a:rPr lang="en-US" sz="1600" dirty="0"/>
              <a:t>A data frame is used for storing data tables. It is a list of vectors of equal length. For example, the following variable </a:t>
            </a:r>
            <a:r>
              <a:rPr lang="en-US" sz="1600" dirty="0" err="1"/>
              <a:t>df</a:t>
            </a:r>
            <a:r>
              <a:rPr lang="en-US" sz="1600" dirty="0"/>
              <a:t> is a data frame containing three vectors n, s, b</a:t>
            </a:r>
            <a:r>
              <a:rPr lang="en-US" sz="1600" dirty="0" smtClean="0"/>
              <a:t>.</a:t>
            </a:r>
          </a:p>
          <a:p>
            <a:endParaRPr lang="en-US" sz="1600" dirty="0"/>
          </a:p>
          <a:p>
            <a:r>
              <a:rPr lang="en-US" sz="1600" dirty="0"/>
              <a:t>&gt; n = c(2, 3, 5) </a:t>
            </a:r>
            <a:br>
              <a:rPr lang="en-US" sz="1600" dirty="0"/>
            </a:br>
            <a:r>
              <a:rPr lang="en-US" sz="1600" dirty="0"/>
              <a:t>&gt; s = c("aa", "bb", "cc") </a:t>
            </a:r>
            <a:br>
              <a:rPr lang="en-US" sz="1600" dirty="0"/>
            </a:br>
            <a:r>
              <a:rPr lang="en-US" sz="1600" dirty="0"/>
              <a:t>&gt; b = c(TRUE, FALSE, TRUE) </a:t>
            </a:r>
            <a:br>
              <a:rPr lang="en-US" sz="1600" dirty="0"/>
            </a:br>
            <a:r>
              <a:rPr lang="en-US" sz="1600" dirty="0"/>
              <a:t>&gt; </a:t>
            </a:r>
            <a:r>
              <a:rPr lang="en-US" sz="1600" dirty="0" err="1"/>
              <a:t>df</a:t>
            </a:r>
            <a:r>
              <a:rPr lang="en-US" sz="1600" dirty="0"/>
              <a:t> = </a:t>
            </a:r>
            <a:r>
              <a:rPr lang="en-US" sz="1600" dirty="0" err="1"/>
              <a:t>data.frame</a:t>
            </a:r>
            <a:r>
              <a:rPr lang="en-US" sz="1600" dirty="0"/>
              <a:t>(n, s, b)       # </a:t>
            </a:r>
            <a:r>
              <a:rPr lang="en-US" sz="1600" dirty="0" err="1"/>
              <a:t>df</a:t>
            </a:r>
            <a:r>
              <a:rPr lang="en-US" sz="1600" dirty="0"/>
              <a:t> is a data </a:t>
            </a:r>
            <a:r>
              <a:rPr lang="en-US" sz="1600" dirty="0" smtClean="0"/>
              <a:t>frame</a:t>
            </a:r>
          </a:p>
          <a:p>
            <a:endParaRPr lang="en-US" sz="1600" i="0" dirty="0">
              <a:effectLst/>
            </a:endParaRPr>
          </a:p>
          <a:p>
            <a:r>
              <a:rPr lang="en-US" sz="1600" dirty="0" smtClean="0"/>
              <a:t>n  </a:t>
            </a:r>
            <a:r>
              <a:rPr lang="en-US" sz="1600" dirty="0"/>
              <a:t>s     b</a:t>
            </a:r>
          </a:p>
          <a:p>
            <a:r>
              <a:rPr lang="en-US" sz="1600" dirty="0" smtClean="0"/>
              <a:t>2 </a:t>
            </a:r>
            <a:r>
              <a:rPr lang="en-US" sz="1600" dirty="0"/>
              <a:t>aa  TRUE</a:t>
            </a:r>
          </a:p>
          <a:p>
            <a:r>
              <a:rPr lang="en-US" sz="1600" dirty="0" smtClean="0"/>
              <a:t>3 </a:t>
            </a:r>
            <a:r>
              <a:rPr lang="en-US" sz="1600" dirty="0"/>
              <a:t>bb FALSE</a:t>
            </a:r>
          </a:p>
          <a:p>
            <a:r>
              <a:rPr lang="en-US" sz="1600" dirty="0" smtClean="0"/>
              <a:t>5 </a:t>
            </a:r>
            <a:r>
              <a:rPr lang="en-US" sz="1600" dirty="0"/>
              <a:t>cc  TRUE</a:t>
            </a:r>
            <a:endParaRPr lang="en-US" sz="1600" i="0" dirty="0">
              <a:effectLst/>
            </a:endParaRPr>
          </a:p>
        </p:txBody>
      </p:sp>
    </p:spTree>
    <p:extLst>
      <p:ext uri="{BB962C8B-B14F-4D97-AF65-F5344CB8AC3E}">
        <p14:creationId xmlns:p14="http://schemas.microsoft.com/office/powerpoint/2010/main" val="1034730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err="1" smtClean="0">
                <a:latin typeface="+mn-lt"/>
              </a:rPr>
              <a:t>Dataframe</a:t>
            </a:r>
            <a:endParaRPr lang="en-US" sz="3600" dirty="0">
              <a:latin typeface="+mn-lt"/>
            </a:endParaRPr>
          </a:p>
        </p:txBody>
      </p:sp>
      <p:sp>
        <p:nvSpPr>
          <p:cNvPr id="2" name="Rectangle 1"/>
          <p:cNvSpPr/>
          <p:nvPr/>
        </p:nvSpPr>
        <p:spPr>
          <a:xfrm>
            <a:off x="262467" y="1205693"/>
            <a:ext cx="8161866" cy="3046988"/>
          </a:xfrm>
          <a:prstGeom prst="rect">
            <a:avLst/>
          </a:prstGeom>
        </p:spPr>
        <p:txBody>
          <a:bodyPr wrap="square">
            <a:spAutoFit/>
          </a:bodyPr>
          <a:lstStyle/>
          <a:p>
            <a:pPr marL="285750" indent="-285750">
              <a:buFont typeface="Arial" panose="020B0604020202020204" pitchFamily="34" charset="0"/>
              <a:buChar char="•"/>
            </a:pPr>
            <a:r>
              <a:rPr lang="en-US" sz="1600" dirty="0"/>
              <a:t>A data frame is used for storing data tables. It is a list of vectors of equal length. For example, the following variable </a:t>
            </a:r>
            <a:r>
              <a:rPr lang="en-US" sz="1600" dirty="0" err="1"/>
              <a:t>df</a:t>
            </a:r>
            <a:r>
              <a:rPr lang="en-US" sz="1600" dirty="0"/>
              <a:t> is a data frame containing three vectors n, s, b</a:t>
            </a:r>
            <a:r>
              <a:rPr lang="en-US" sz="1600" dirty="0" smtClean="0"/>
              <a:t>.</a:t>
            </a:r>
          </a:p>
          <a:p>
            <a:endParaRPr lang="en-US" sz="1600" dirty="0"/>
          </a:p>
          <a:p>
            <a:r>
              <a:rPr lang="en-US" sz="1600" dirty="0"/>
              <a:t>&gt; n = c(2, 3, 5) </a:t>
            </a:r>
            <a:br>
              <a:rPr lang="en-US" sz="1600" dirty="0"/>
            </a:br>
            <a:r>
              <a:rPr lang="en-US" sz="1600" dirty="0"/>
              <a:t>&gt; s = c("aa", "bb", "cc") </a:t>
            </a:r>
            <a:br>
              <a:rPr lang="en-US" sz="1600" dirty="0"/>
            </a:br>
            <a:r>
              <a:rPr lang="en-US" sz="1600" dirty="0"/>
              <a:t>&gt; b = c(TRUE, FALSE, TRUE) </a:t>
            </a:r>
            <a:br>
              <a:rPr lang="en-US" sz="1600" dirty="0"/>
            </a:br>
            <a:r>
              <a:rPr lang="en-US" sz="1600" dirty="0"/>
              <a:t>&gt; </a:t>
            </a:r>
            <a:r>
              <a:rPr lang="en-US" sz="1600" dirty="0" err="1"/>
              <a:t>df</a:t>
            </a:r>
            <a:r>
              <a:rPr lang="en-US" sz="1600" dirty="0"/>
              <a:t> = </a:t>
            </a:r>
            <a:r>
              <a:rPr lang="en-US" sz="1600" dirty="0" err="1"/>
              <a:t>data.frame</a:t>
            </a:r>
            <a:r>
              <a:rPr lang="en-US" sz="1600" dirty="0"/>
              <a:t>(n, s, b)       # </a:t>
            </a:r>
            <a:r>
              <a:rPr lang="en-US" sz="1600" dirty="0" err="1"/>
              <a:t>df</a:t>
            </a:r>
            <a:r>
              <a:rPr lang="en-US" sz="1600" dirty="0"/>
              <a:t> is a data </a:t>
            </a:r>
            <a:r>
              <a:rPr lang="en-US" sz="1600" dirty="0" smtClean="0"/>
              <a:t>frame</a:t>
            </a:r>
          </a:p>
          <a:p>
            <a:endParaRPr lang="en-US" sz="1600" i="0" dirty="0">
              <a:effectLst/>
            </a:endParaRPr>
          </a:p>
          <a:p>
            <a:r>
              <a:rPr lang="en-US" sz="1600" dirty="0" smtClean="0"/>
              <a:t>n  </a:t>
            </a:r>
            <a:r>
              <a:rPr lang="en-US" sz="1600" dirty="0"/>
              <a:t>s     b</a:t>
            </a:r>
          </a:p>
          <a:p>
            <a:r>
              <a:rPr lang="en-US" sz="1600" dirty="0" smtClean="0"/>
              <a:t>2 </a:t>
            </a:r>
            <a:r>
              <a:rPr lang="en-US" sz="1600" dirty="0"/>
              <a:t>aa  TRUE</a:t>
            </a:r>
          </a:p>
          <a:p>
            <a:r>
              <a:rPr lang="en-US" sz="1600" dirty="0" smtClean="0"/>
              <a:t>3 </a:t>
            </a:r>
            <a:r>
              <a:rPr lang="en-US" sz="1600" dirty="0"/>
              <a:t>bb FALSE</a:t>
            </a:r>
          </a:p>
          <a:p>
            <a:r>
              <a:rPr lang="en-US" sz="1600" dirty="0" smtClean="0"/>
              <a:t>5 </a:t>
            </a:r>
            <a:r>
              <a:rPr lang="en-US" sz="1600" dirty="0"/>
              <a:t>cc  TRUE</a:t>
            </a:r>
            <a:endParaRPr lang="en-US" sz="1600" i="0" dirty="0">
              <a:effectLst/>
            </a:endParaRPr>
          </a:p>
        </p:txBody>
      </p:sp>
    </p:spTree>
    <p:extLst>
      <p:ext uri="{BB962C8B-B14F-4D97-AF65-F5344CB8AC3E}">
        <p14:creationId xmlns:p14="http://schemas.microsoft.com/office/powerpoint/2010/main" val="43668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Meet R</a:t>
            </a:r>
            <a:endParaRPr lang="en-US" sz="3600" dirty="0">
              <a:latin typeface="+mn-lt"/>
            </a:endParaRPr>
          </a:p>
        </p:txBody>
      </p:sp>
      <p:sp>
        <p:nvSpPr>
          <p:cNvPr id="4" name="TextBox 3"/>
          <p:cNvSpPr txBox="1"/>
          <p:nvPr/>
        </p:nvSpPr>
        <p:spPr>
          <a:xfrm>
            <a:off x="340659" y="991201"/>
            <a:ext cx="7916238" cy="4093428"/>
          </a:xfrm>
          <a:prstGeom prst="rect">
            <a:avLst/>
          </a:prstGeom>
          <a:noFill/>
        </p:spPr>
        <p:txBody>
          <a:bodyPr wrap="square" rtlCol="0">
            <a:spAutoFit/>
          </a:bodyPr>
          <a:lstStyle/>
          <a:p>
            <a:pPr marL="342900" indent="-342900">
              <a:buFont typeface="Arial" panose="020B0604020202020204" pitchFamily="34" charset="0"/>
              <a:buChar char="•"/>
              <a:defRPr/>
            </a:pPr>
            <a:r>
              <a:rPr lang="en-US" sz="2000" dirty="0" smtClean="0">
                <a:cs typeface="Adobe Garamond Pro"/>
              </a:rPr>
              <a:t>The facts:</a:t>
            </a:r>
            <a:endParaRPr lang="en-US" sz="2000" dirty="0">
              <a:cs typeface="Adobe Garamond Pro"/>
            </a:endParaRPr>
          </a:p>
          <a:p>
            <a:pPr marL="800100" lvl="1" indent="-342900">
              <a:buFont typeface="Arial" panose="020B0604020202020204" pitchFamily="34" charset="0"/>
              <a:buChar char="•"/>
              <a:defRPr/>
            </a:pPr>
            <a:r>
              <a:rPr lang="en-US" sz="2000" dirty="0">
                <a:cs typeface="Adobe Garamond Pro"/>
              </a:rPr>
              <a:t>R is a language and environment for statistical computing and </a:t>
            </a:r>
            <a:r>
              <a:rPr lang="en-US" sz="2000" dirty="0" smtClean="0">
                <a:cs typeface="Adobe Garamond Pro"/>
              </a:rPr>
              <a:t>graphics</a:t>
            </a:r>
            <a:endParaRPr lang="en-US" sz="2000" dirty="0">
              <a:cs typeface="Adobe Garamond Pro"/>
            </a:endParaRPr>
          </a:p>
          <a:p>
            <a:pPr marL="800100" lvl="1" indent="-342900">
              <a:buFont typeface="Arial" panose="020B0604020202020204" pitchFamily="34" charset="0"/>
              <a:buChar char="•"/>
              <a:defRPr/>
            </a:pPr>
            <a:r>
              <a:rPr lang="en-US" sz="2000" dirty="0" smtClean="0">
                <a:cs typeface="Adobe Garamond Pro"/>
              </a:rPr>
              <a:t>Freely </a:t>
            </a:r>
            <a:r>
              <a:rPr lang="en-US" sz="2000" dirty="0">
                <a:cs typeface="Adobe Garamond Pro"/>
              </a:rPr>
              <a:t>available and </a:t>
            </a:r>
            <a:r>
              <a:rPr lang="en-US" sz="2000" dirty="0" smtClean="0">
                <a:cs typeface="Adobe Garamond Pro"/>
              </a:rPr>
              <a:t>maintained by volunteers</a:t>
            </a:r>
            <a:endParaRPr lang="en-US" sz="2000" dirty="0">
              <a:cs typeface="Adobe Garamond Pro"/>
            </a:endParaRPr>
          </a:p>
          <a:p>
            <a:pPr marL="800100" lvl="1" indent="-342900">
              <a:buFont typeface="Arial" panose="020B0604020202020204" pitchFamily="34" charset="0"/>
              <a:buChar char="•"/>
              <a:defRPr/>
            </a:pPr>
            <a:r>
              <a:rPr lang="en-US" sz="2000" dirty="0">
                <a:cs typeface="Adobe Garamond Pro"/>
              </a:rPr>
              <a:t>R is </a:t>
            </a:r>
            <a:r>
              <a:rPr lang="en-US" sz="2000" dirty="0" smtClean="0">
                <a:cs typeface="Adobe Garamond Pro"/>
              </a:rPr>
              <a:t>extensible; can </a:t>
            </a:r>
            <a:r>
              <a:rPr lang="en-US" sz="2000" dirty="0">
                <a:cs typeface="Adobe Garamond Pro"/>
              </a:rPr>
              <a:t>be expanded by installing “packages</a:t>
            </a:r>
            <a:r>
              <a:rPr lang="en-US" sz="2000" dirty="0" smtClean="0">
                <a:cs typeface="Adobe Garamond Pro"/>
              </a:rPr>
              <a:t>”</a:t>
            </a:r>
            <a:endParaRPr lang="en-US" sz="2000" dirty="0">
              <a:cs typeface="Adobe Garamond Pro"/>
            </a:endParaRPr>
          </a:p>
          <a:p>
            <a:pPr marL="342900" indent="-342900">
              <a:buFont typeface="Arial" panose="020B0604020202020204" pitchFamily="34" charset="0"/>
              <a:buChar char="•"/>
              <a:defRPr/>
            </a:pPr>
            <a:r>
              <a:rPr lang="en-US" sz="2000" dirty="0" smtClean="0">
                <a:cs typeface="Adobe Garamond Pro"/>
              </a:rPr>
              <a:t>How to get it:</a:t>
            </a:r>
            <a:endParaRPr lang="en-US" sz="2000" dirty="0">
              <a:cs typeface="Adobe Garamond Pro"/>
            </a:endParaRPr>
          </a:p>
          <a:p>
            <a:pPr marL="800100" lvl="1" indent="-342900">
              <a:buFont typeface="Arial" panose="020B0604020202020204" pitchFamily="34" charset="0"/>
              <a:buChar char="•"/>
              <a:defRPr/>
            </a:pPr>
            <a:r>
              <a:rPr lang="en-US" sz="2000" dirty="0">
                <a:cs typeface="Adobe Garamond Pro"/>
                <a:hlinkClick r:id="rId3"/>
              </a:rPr>
              <a:t>http://www.r-project.org</a:t>
            </a:r>
            <a:r>
              <a:rPr lang="en-US" sz="2000" dirty="0" smtClean="0">
                <a:cs typeface="Adobe Garamond Pro"/>
                <a:hlinkClick r:id="rId3"/>
              </a:rPr>
              <a:t>/</a:t>
            </a:r>
            <a:r>
              <a:rPr lang="en-US" sz="2000" dirty="0" smtClean="0">
                <a:cs typeface="Adobe Garamond Pro"/>
              </a:rPr>
              <a:t> (or Google “Download R”)</a:t>
            </a:r>
            <a:endParaRPr lang="en-US" sz="2000" dirty="0">
              <a:cs typeface="Adobe Garamond Pro"/>
            </a:endParaRPr>
          </a:p>
          <a:p>
            <a:pPr marL="800100" lvl="1" indent="-342900">
              <a:buFont typeface="Arial" panose="020B0604020202020204" pitchFamily="34" charset="0"/>
              <a:buChar char="•"/>
              <a:defRPr/>
            </a:pPr>
            <a:r>
              <a:rPr lang="en-US" sz="2000" dirty="0" smtClean="0">
                <a:cs typeface="Adobe Garamond Pro"/>
              </a:rPr>
              <a:t>Available for Windows, Mac, Linux</a:t>
            </a:r>
            <a:endParaRPr lang="en-US" sz="2000" dirty="0">
              <a:cs typeface="Adobe Garamond Pro"/>
            </a:endParaRPr>
          </a:p>
          <a:p>
            <a:pPr marL="800100" lvl="1" indent="-342900">
              <a:buFont typeface="Arial" panose="020B0604020202020204" pitchFamily="34" charset="0"/>
              <a:buChar char="•"/>
              <a:defRPr/>
            </a:pPr>
            <a:r>
              <a:rPr lang="en-US" sz="2000" dirty="0" smtClean="0">
                <a:cs typeface="Adobe Garamond Pro"/>
              </a:rPr>
              <a:t>Free to install, no catches</a:t>
            </a:r>
          </a:p>
          <a:p>
            <a:pPr marL="342900" indent="-342900">
              <a:buFont typeface="Arial" panose="020B0604020202020204" pitchFamily="34" charset="0"/>
              <a:buChar char="•"/>
              <a:defRPr/>
            </a:pPr>
            <a:r>
              <a:rPr lang="en-US" sz="2000" b="0" i="0" dirty="0" smtClean="0">
                <a:cs typeface="Adobe Garamond Pro"/>
              </a:rPr>
              <a:t>Also highly recommended:</a:t>
            </a:r>
          </a:p>
          <a:p>
            <a:pPr marL="800100" lvl="1" indent="-342900">
              <a:buFont typeface="Arial" panose="020B0604020202020204" pitchFamily="34" charset="0"/>
              <a:buChar char="•"/>
              <a:defRPr/>
            </a:pPr>
            <a:r>
              <a:rPr lang="en-US" sz="2000" b="0" i="0" dirty="0" smtClean="0">
                <a:cs typeface="Adobe Garamond Pro"/>
              </a:rPr>
              <a:t>R Studio: a free IDE for R</a:t>
            </a:r>
          </a:p>
          <a:p>
            <a:pPr marL="800100" lvl="1" indent="-342900">
              <a:buFont typeface="Arial" panose="020B0604020202020204" pitchFamily="34" charset="0"/>
              <a:buChar char="•"/>
              <a:defRPr/>
            </a:pPr>
            <a:r>
              <a:rPr lang="en-US" sz="2000" dirty="0">
                <a:cs typeface="Adobe Garamond Pro"/>
                <a:hlinkClick r:id="rId4"/>
              </a:rPr>
              <a:t>http://www.rstudio.com</a:t>
            </a:r>
            <a:r>
              <a:rPr lang="en-US" sz="2000" dirty="0" smtClean="0">
                <a:cs typeface="Adobe Garamond Pro"/>
                <a:hlinkClick r:id="rId4"/>
              </a:rPr>
              <a:t>/</a:t>
            </a:r>
            <a:r>
              <a:rPr lang="en-US" sz="2000" dirty="0" smtClean="0">
                <a:cs typeface="Adobe Garamond Pro"/>
              </a:rPr>
              <a:t> </a:t>
            </a:r>
          </a:p>
          <a:p>
            <a:pPr marL="800100" lvl="1" indent="-342900">
              <a:buFont typeface="Arial" panose="020B0604020202020204" pitchFamily="34" charset="0"/>
              <a:buChar char="•"/>
              <a:defRPr/>
            </a:pPr>
            <a:r>
              <a:rPr lang="en-US" sz="2000" b="0" i="0" dirty="0" smtClean="0">
                <a:cs typeface="Adobe Garamond Pro"/>
              </a:rPr>
              <a:t>If you install R and R Studio, then you only need to run R Studio</a:t>
            </a:r>
            <a:endParaRPr lang="en-US" sz="2000" b="0" i="0" dirty="0">
              <a:cs typeface="Adobe Garamond Pro"/>
            </a:endParaRPr>
          </a:p>
        </p:txBody>
      </p:sp>
    </p:spTree>
    <p:extLst>
      <p:ext uri="{BB962C8B-B14F-4D97-AF65-F5344CB8AC3E}">
        <p14:creationId xmlns:p14="http://schemas.microsoft.com/office/powerpoint/2010/main" val="2343883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err="1" smtClean="0">
                <a:latin typeface="+mn-lt"/>
              </a:rPr>
              <a:t>Dataframe</a:t>
            </a:r>
            <a:endParaRPr lang="en-US" sz="3600" dirty="0">
              <a:latin typeface="+mn-lt"/>
            </a:endParaRPr>
          </a:p>
        </p:txBody>
      </p:sp>
      <p:sp>
        <p:nvSpPr>
          <p:cNvPr id="2" name="Rectangle 1"/>
          <p:cNvSpPr/>
          <p:nvPr/>
        </p:nvSpPr>
        <p:spPr>
          <a:xfrm>
            <a:off x="262467" y="1205693"/>
            <a:ext cx="8161866" cy="4278094"/>
          </a:xfrm>
          <a:prstGeom prst="rect">
            <a:avLst/>
          </a:prstGeom>
        </p:spPr>
        <p:txBody>
          <a:bodyPr wrap="square">
            <a:spAutoFit/>
          </a:bodyPr>
          <a:lstStyle/>
          <a:p>
            <a:pPr marL="285750" indent="-285750">
              <a:buFont typeface="Arial" panose="020B0604020202020204" pitchFamily="34" charset="0"/>
              <a:buChar char="•"/>
            </a:pPr>
            <a:r>
              <a:rPr lang="en-US" sz="1600" dirty="0" smtClean="0"/>
              <a:t>Let’s create a sample data set, summarize the data and perform some basic manipulations.</a:t>
            </a:r>
          </a:p>
          <a:p>
            <a:endParaRPr lang="en-US" sz="1600" dirty="0" smtClean="0"/>
          </a:p>
          <a:p>
            <a:r>
              <a:rPr lang="en-US" sz="1600" dirty="0" smtClean="0"/>
              <a:t>#</a:t>
            </a:r>
            <a:r>
              <a:rPr lang="en-US" sz="1600" dirty="0"/>
              <a:t>Create a vector</a:t>
            </a:r>
          </a:p>
          <a:p>
            <a:r>
              <a:rPr lang="en-US" sz="1600" dirty="0" smtClean="0"/>
              <a:t>&gt; d </a:t>
            </a:r>
            <a:r>
              <a:rPr lang="en-US" sz="1600" dirty="0"/>
              <a:t>&lt;- (1:20</a:t>
            </a:r>
            <a:r>
              <a:rPr lang="en-US" sz="1600" dirty="0" smtClean="0"/>
              <a:t>)</a:t>
            </a:r>
            <a:endParaRPr lang="en-US" sz="1600" dirty="0"/>
          </a:p>
          <a:p>
            <a:r>
              <a:rPr lang="en-US" sz="1600" dirty="0" smtClean="0"/>
              <a:t>#Summarize the vector</a:t>
            </a:r>
          </a:p>
          <a:p>
            <a:r>
              <a:rPr lang="en-US" sz="1600" dirty="0" smtClean="0"/>
              <a:t>&gt; d2 </a:t>
            </a:r>
            <a:r>
              <a:rPr lang="en-US" sz="1600" dirty="0"/>
              <a:t>&lt;- summary(d</a:t>
            </a:r>
            <a:r>
              <a:rPr lang="en-US" sz="1600" dirty="0" smtClean="0"/>
              <a:t>)</a:t>
            </a:r>
          </a:p>
          <a:p>
            <a:r>
              <a:rPr lang="en-US" sz="1600" dirty="0" smtClean="0"/>
              <a:t>#Calculate the mean and median and check if they are equal</a:t>
            </a:r>
            <a:endParaRPr lang="en-US" sz="1600" dirty="0"/>
          </a:p>
          <a:p>
            <a:r>
              <a:rPr lang="en-US" sz="1600" dirty="0" smtClean="0"/>
              <a:t>&gt; d3 </a:t>
            </a:r>
            <a:r>
              <a:rPr lang="en-US" sz="1600" dirty="0"/>
              <a:t>&lt;- mean(d)</a:t>
            </a:r>
          </a:p>
          <a:p>
            <a:r>
              <a:rPr lang="en-US" sz="1600" dirty="0" smtClean="0"/>
              <a:t>&gt; d4 </a:t>
            </a:r>
            <a:r>
              <a:rPr lang="en-US" sz="1600" dirty="0"/>
              <a:t>&lt;- median(d)</a:t>
            </a:r>
          </a:p>
          <a:p>
            <a:r>
              <a:rPr lang="en-US" sz="1600" dirty="0" smtClean="0"/>
              <a:t>&gt; d5 </a:t>
            </a:r>
            <a:r>
              <a:rPr lang="en-US" sz="1600" dirty="0"/>
              <a:t>&lt;- d3==</a:t>
            </a:r>
            <a:r>
              <a:rPr lang="en-US" sz="1600" dirty="0" smtClean="0"/>
              <a:t>d4</a:t>
            </a:r>
          </a:p>
          <a:p>
            <a:r>
              <a:rPr lang="en-US" sz="1600" dirty="0" smtClean="0"/>
              <a:t>#Transform to a data frame</a:t>
            </a:r>
            <a:endParaRPr lang="en-US" sz="1600" dirty="0"/>
          </a:p>
          <a:p>
            <a:r>
              <a:rPr lang="en-US" sz="1600" dirty="0" smtClean="0"/>
              <a:t>&gt; d6 </a:t>
            </a:r>
            <a:r>
              <a:rPr lang="en-US" sz="1600" dirty="0"/>
              <a:t>&lt;- </a:t>
            </a:r>
            <a:r>
              <a:rPr lang="en-US" sz="1600" dirty="0" err="1"/>
              <a:t>as.data.frame</a:t>
            </a:r>
            <a:r>
              <a:rPr lang="en-US" sz="1600" dirty="0"/>
              <a:t>(d</a:t>
            </a:r>
            <a:r>
              <a:rPr lang="en-US" sz="1600" dirty="0" smtClean="0"/>
              <a:t>)</a:t>
            </a:r>
          </a:p>
          <a:p>
            <a:r>
              <a:rPr lang="en-US" sz="1600" dirty="0" smtClean="0"/>
              <a:t>#Add a calculated column</a:t>
            </a:r>
            <a:endParaRPr lang="en-US" sz="1600" dirty="0"/>
          </a:p>
          <a:p>
            <a:r>
              <a:rPr lang="en-US" sz="1600" dirty="0" smtClean="0"/>
              <a:t>&gt; d6$New </a:t>
            </a:r>
            <a:r>
              <a:rPr lang="en-US" sz="1600" dirty="0"/>
              <a:t>&lt;- </a:t>
            </a:r>
            <a:r>
              <a:rPr lang="en-US" sz="1600" dirty="0" smtClean="0"/>
              <a:t>d6$d/2</a:t>
            </a:r>
          </a:p>
          <a:p>
            <a:r>
              <a:rPr lang="en-US" sz="1600" dirty="0" smtClean="0"/>
              <a:t>#Rename the columns</a:t>
            </a:r>
            <a:endParaRPr lang="en-US" sz="1600" dirty="0"/>
          </a:p>
          <a:p>
            <a:r>
              <a:rPr lang="en-US" sz="1600" dirty="0" smtClean="0"/>
              <a:t>&gt; names(d6</a:t>
            </a:r>
            <a:r>
              <a:rPr lang="en-US" sz="1600" dirty="0"/>
              <a:t>)[names(d6)=="d"] &lt;- "Column1"</a:t>
            </a:r>
          </a:p>
          <a:p>
            <a:r>
              <a:rPr lang="en-US" sz="1600" dirty="0" smtClean="0"/>
              <a:t>&gt; names(d6</a:t>
            </a:r>
            <a:r>
              <a:rPr lang="en-US" sz="1600" dirty="0"/>
              <a:t>)[names(d6)=="New"] &lt;- "Column2"</a:t>
            </a:r>
          </a:p>
        </p:txBody>
      </p:sp>
    </p:spTree>
    <p:extLst>
      <p:ext uri="{BB962C8B-B14F-4D97-AF65-F5344CB8AC3E}">
        <p14:creationId xmlns:p14="http://schemas.microsoft.com/office/powerpoint/2010/main" val="3844277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82" y="1103864"/>
            <a:ext cx="7762126" cy="4062651"/>
          </a:xfrm>
          <a:prstGeom prst="rect">
            <a:avLst/>
          </a:prstGeom>
          <a:noFill/>
        </p:spPr>
        <p:txBody>
          <a:bodyPr wrap="square" rtlCol="0">
            <a:spAutoFit/>
          </a:bodyPr>
          <a:lstStyle/>
          <a:p>
            <a:pPr marL="285750" indent="-285750">
              <a:buFont typeface="Arial" pitchFamily="34" charset="0"/>
              <a:buChar char="•"/>
              <a:defRPr/>
            </a:pPr>
            <a:r>
              <a:rPr lang="en-US" sz="2000" dirty="0" smtClean="0">
                <a:cs typeface="Adobe Garamond Pro"/>
              </a:rPr>
              <a:t>R is case-sensitive</a:t>
            </a:r>
          </a:p>
          <a:p>
            <a:pPr marL="285750" indent="-285750">
              <a:buFont typeface="Arial" pitchFamily="34" charset="0"/>
              <a:buChar char="•"/>
              <a:defRPr/>
            </a:pPr>
            <a:r>
              <a:rPr lang="en-US" sz="2000" dirty="0" smtClean="0">
                <a:cs typeface="Adobe Garamond Pro"/>
              </a:rPr>
              <a:t>Comment your code so you remember what it does; comments are preceded with #</a:t>
            </a:r>
          </a:p>
          <a:p>
            <a:pPr marL="285750" indent="-285750">
              <a:buFont typeface="Arial" pitchFamily="34" charset="0"/>
              <a:buChar char="•"/>
              <a:defRPr/>
            </a:pPr>
            <a:r>
              <a:rPr lang="en-US" sz="2000" dirty="0" smtClean="0">
                <a:cs typeface="Adobe Garamond Pro"/>
              </a:rPr>
              <a:t>R scripts are simply text files with a .R extension</a:t>
            </a:r>
          </a:p>
          <a:p>
            <a:pPr marL="285750" indent="-285750">
              <a:buFont typeface="Arial" pitchFamily="34" charset="0"/>
              <a:buChar char="•"/>
              <a:defRPr/>
            </a:pPr>
            <a:r>
              <a:rPr lang="en-US" sz="2000" dirty="0">
                <a:cs typeface="Adobe Garamond Pro"/>
              </a:rPr>
              <a:t>Use Ctrl + R to submit code</a:t>
            </a:r>
          </a:p>
          <a:p>
            <a:pPr marL="285750" indent="-285750">
              <a:buFont typeface="Arial" pitchFamily="34" charset="0"/>
              <a:buChar char="•"/>
              <a:defRPr/>
            </a:pPr>
            <a:r>
              <a:rPr lang="en-US" sz="2000" dirty="0">
                <a:cs typeface="Adobe Garamond Pro"/>
              </a:rPr>
              <a:t>Use the Tab key to let </a:t>
            </a:r>
            <a:r>
              <a:rPr lang="en-US" sz="2000" dirty="0" smtClean="0">
                <a:cs typeface="Adobe Garamond Pro"/>
              </a:rPr>
              <a:t>R/R Studio </a:t>
            </a:r>
            <a:r>
              <a:rPr lang="en-US" sz="2000" dirty="0">
                <a:cs typeface="Adobe Garamond Pro"/>
              </a:rPr>
              <a:t>finish typing commands for you</a:t>
            </a:r>
          </a:p>
          <a:p>
            <a:pPr marL="285750" indent="-285750">
              <a:buFont typeface="Arial" pitchFamily="34" charset="0"/>
              <a:buChar char="•"/>
              <a:defRPr/>
            </a:pPr>
            <a:r>
              <a:rPr lang="en-US" sz="2000" dirty="0" smtClean="0">
                <a:cs typeface="Adobe Garamond Pro"/>
              </a:rPr>
              <a:t>Use Shift + down arrow to highlight lines or blocks of code</a:t>
            </a:r>
          </a:p>
          <a:p>
            <a:pPr marL="285750" indent="-285750">
              <a:buFont typeface="Arial" pitchFamily="34" charset="0"/>
              <a:buChar char="•"/>
              <a:defRPr/>
            </a:pPr>
            <a:r>
              <a:rPr lang="en-US" sz="2000" dirty="0" smtClean="0">
                <a:cs typeface="Adobe Garamond Pro"/>
              </a:rPr>
              <a:t>In R Studio: Ctrl + 1 and Ctrl + 2 switches between script and console</a:t>
            </a:r>
          </a:p>
          <a:p>
            <a:pPr marL="285750" indent="-285750">
              <a:buFont typeface="Arial" pitchFamily="34" charset="0"/>
              <a:buChar char="•"/>
              <a:defRPr/>
            </a:pPr>
            <a:r>
              <a:rPr lang="en-US" sz="2000" dirty="0">
                <a:cs typeface="Adobe Garamond Pro"/>
              </a:rPr>
              <a:t>Use up and down arrows to cycle through previous commands in console</a:t>
            </a:r>
          </a:p>
          <a:p>
            <a:pPr marL="285750" indent="-285750">
              <a:buFont typeface="Arial" pitchFamily="34" charset="0"/>
              <a:buChar char="•"/>
              <a:defRPr/>
            </a:pPr>
            <a:r>
              <a:rPr lang="en-US" sz="2000" dirty="0" smtClean="0">
                <a:cs typeface="Adobe Garamond Pro"/>
              </a:rPr>
              <a:t>Don’t be afraid of errors; you won’t break R</a:t>
            </a:r>
          </a:p>
          <a:p>
            <a:pPr marL="285750" indent="-285750">
              <a:buFont typeface="Arial" pitchFamily="34" charset="0"/>
              <a:buChar char="•"/>
              <a:defRPr/>
            </a:pPr>
            <a:r>
              <a:rPr lang="en-US" sz="2000" dirty="0" smtClean="0">
                <a:cs typeface="Adobe Garamond Pro"/>
              </a:rPr>
              <a:t>If you get stuck, Google is your friend</a:t>
            </a:r>
          </a:p>
          <a:p>
            <a:pPr>
              <a:defRPr/>
            </a:pPr>
            <a:endParaRPr lang="en-US"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Tips</a:t>
            </a:r>
            <a:endParaRPr lang="en-US" sz="3600" dirty="0">
              <a:latin typeface="+mn-lt"/>
            </a:endParaRPr>
          </a:p>
        </p:txBody>
      </p:sp>
    </p:spTree>
    <p:extLst>
      <p:ext uri="{BB962C8B-B14F-4D97-AF65-F5344CB8AC3E}">
        <p14:creationId xmlns:p14="http://schemas.microsoft.com/office/powerpoint/2010/main" val="902431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81" y="1103864"/>
            <a:ext cx="8191251" cy="2215991"/>
          </a:xfrm>
          <a:prstGeom prst="rect">
            <a:avLst/>
          </a:prstGeom>
          <a:noFill/>
        </p:spPr>
        <p:txBody>
          <a:bodyPr wrap="square" rtlCol="0">
            <a:spAutoFit/>
          </a:bodyPr>
          <a:lstStyle/>
          <a:p>
            <a:pPr marL="342900" indent="-342900">
              <a:buFont typeface="+mj-lt"/>
              <a:buAutoNum type="arabicPeriod"/>
              <a:defRPr/>
            </a:pPr>
            <a:r>
              <a:rPr lang="en-US" sz="2000" dirty="0" smtClean="0">
                <a:cs typeface="Adobe Garamond Pro"/>
              </a:rPr>
              <a:t>Create a vector of 0.295,0.300,0.250,0.287,0.215</a:t>
            </a:r>
          </a:p>
          <a:p>
            <a:pPr marL="342900" indent="-342900">
              <a:buFont typeface="+mj-lt"/>
              <a:buAutoNum type="arabicPeriod"/>
              <a:defRPr/>
            </a:pPr>
            <a:r>
              <a:rPr lang="en-US" sz="2000" dirty="0" smtClean="0">
                <a:cs typeface="Adobe Garamond Pro"/>
              </a:rPr>
              <a:t>Calculate the mean of the above vector</a:t>
            </a:r>
          </a:p>
          <a:p>
            <a:pPr marL="342900" indent="-342900">
              <a:buFont typeface="+mj-lt"/>
              <a:buAutoNum type="arabicPeriod"/>
              <a:defRPr/>
            </a:pPr>
            <a:r>
              <a:rPr lang="en-US" sz="2000" dirty="0" smtClean="0">
                <a:cs typeface="Adobe Garamond Pro"/>
              </a:rPr>
              <a:t>Write a function to show if the above mean is greater than 0.3</a:t>
            </a:r>
          </a:p>
          <a:p>
            <a:pPr marL="342900" indent="-342900">
              <a:buFont typeface="+mj-lt"/>
              <a:buAutoNum type="arabicPeriod"/>
              <a:defRPr/>
            </a:pPr>
            <a:r>
              <a:rPr lang="en-US" sz="2000" dirty="0" smtClean="0">
                <a:cs typeface="Adobe Garamond Pro"/>
              </a:rPr>
              <a:t>Transform the vector created in Q1 as a data frame.</a:t>
            </a:r>
          </a:p>
          <a:p>
            <a:pPr marL="342900" indent="-342900">
              <a:buFont typeface="+mj-lt"/>
              <a:buAutoNum type="arabicPeriod"/>
              <a:defRPr/>
            </a:pPr>
            <a:r>
              <a:rPr lang="en-US" sz="2000" dirty="0" smtClean="0">
                <a:cs typeface="Adobe Garamond Pro"/>
              </a:rPr>
              <a:t>Add a column to the </a:t>
            </a:r>
            <a:r>
              <a:rPr lang="en-US" sz="2000" dirty="0" err="1" smtClean="0">
                <a:cs typeface="Adobe Garamond Pro"/>
              </a:rPr>
              <a:t>dataframe</a:t>
            </a:r>
            <a:r>
              <a:rPr lang="en-US" sz="2000" dirty="0" smtClean="0">
                <a:cs typeface="Adobe Garamond Pro"/>
              </a:rPr>
              <a:t> in Q4, titled “</a:t>
            </a:r>
            <a:r>
              <a:rPr lang="en-US" sz="2000" dirty="0" err="1" smtClean="0">
                <a:cs typeface="Adobe Garamond Pro"/>
              </a:rPr>
              <a:t>PlusOne</a:t>
            </a:r>
            <a:r>
              <a:rPr lang="en-US" sz="2000" dirty="0" smtClean="0">
                <a:cs typeface="Adobe Garamond Pro"/>
              </a:rPr>
              <a:t>”, adding 1 to the q1 column.</a:t>
            </a:r>
            <a:endParaRPr lang="en-US" dirty="0" smtClean="0">
              <a:latin typeface="Adobe Garamond Pro"/>
              <a:cs typeface="Adobe Garamond Pro"/>
            </a:endParaRPr>
          </a:p>
          <a:p>
            <a:pPr marL="342900" indent="-342900">
              <a:buFont typeface="+mj-lt"/>
              <a:buAutoNum type="arabicPeriod"/>
              <a:defRPr/>
            </a:pPr>
            <a:endParaRPr lang="en-US"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Review</a:t>
            </a:r>
            <a:endParaRPr lang="en-US" sz="3600" dirty="0">
              <a:latin typeface="+mn-lt"/>
            </a:endParaRPr>
          </a:p>
        </p:txBody>
      </p:sp>
    </p:spTree>
    <p:extLst>
      <p:ext uri="{BB962C8B-B14F-4D97-AF65-F5344CB8AC3E}">
        <p14:creationId xmlns:p14="http://schemas.microsoft.com/office/powerpoint/2010/main" val="19239601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6776" y="3048000"/>
            <a:ext cx="6508377" cy="646331"/>
          </a:xfrm>
          <a:prstGeom prst="rect">
            <a:avLst/>
          </a:prstGeom>
          <a:noFill/>
        </p:spPr>
        <p:txBody>
          <a:bodyPr wrap="square" rtlCol="0">
            <a:spAutoFit/>
          </a:bodyPr>
          <a:lstStyle/>
          <a:p>
            <a:pPr algn="ctr"/>
            <a:r>
              <a:rPr lang="en-US" dirty="0"/>
              <a:t>Getting and Cleaning Data (data collection and preparation, Web scraping, Outlier detection, handling missing data)</a:t>
            </a:r>
            <a:endParaRPr lang="en-US" sz="4000" dirty="0"/>
          </a:p>
        </p:txBody>
      </p:sp>
    </p:spTree>
    <p:extLst>
      <p:ext uri="{BB962C8B-B14F-4D97-AF65-F5344CB8AC3E}">
        <p14:creationId xmlns:p14="http://schemas.microsoft.com/office/powerpoint/2010/main" val="1314596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0EEF4FA7-D54B-4A48-A1CB-D65358E36021}" type="slidenum">
              <a:rPr lang="en-US" altLang="en-US"/>
              <a:pPr/>
              <a:t>44</a:t>
            </a:fld>
            <a:endParaRPr lang="en-US" altLang="en-US"/>
          </a:p>
        </p:txBody>
      </p:sp>
      <p:sp>
        <p:nvSpPr>
          <p:cNvPr id="1491971" name="Rectangle 3"/>
          <p:cNvSpPr>
            <a:spLocks noGrp="1" noChangeArrowheads="1"/>
          </p:cNvSpPr>
          <p:nvPr>
            <p:ph type="body" idx="4294967295"/>
          </p:nvPr>
        </p:nvSpPr>
        <p:spPr>
          <a:xfrm>
            <a:off x="181536" y="1196786"/>
            <a:ext cx="8458200" cy="4365813"/>
          </a:xfrm>
        </p:spPr>
        <p:txBody>
          <a:bodyPr>
            <a:noAutofit/>
          </a:bodyPr>
          <a:lstStyle/>
          <a:p>
            <a:pPr marL="285750" lvl="2" indent="-285750"/>
            <a:r>
              <a:rPr lang="en-US" altLang="en-US" sz="1600" dirty="0" smtClean="0"/>
              <a:t>Functions you will find useful when retrieving and cleaning data.</a:t>
            </a:r>
          </a:p>
          <a:p>
            <a:pPr marL="0" lvl="2" indent="0">
              <a:buFont typeface="Wingdings" panose="05000000000000000000" pitchFamily="2" charset="2"/>
              <a:buNone/>
            </a:pPr>
            <a:endParaRPr lang="en-US" altLang="en-US" sz="1600" dirty="0" smtClean="0"/>
          </a:p>
          <a:p>
            <a:pPr marL="742950" lvl="3" indent="-285750"/>
            <a:r>
              <a:rPr lang="en-US" altLang="en-US" sz="1400" dirty="0" smtClean="0"/>
              <a:t>length(object</a:t>
            </a:r>
            <a:r>
              <a:rPr lang="en-US" altLang="en-US" sz="1400" dirty="0"/>
              <a:t>) # number of elements or components</a:t>
            </a:r>
          </a:p>
          <a:p>
            <a:pPr marL="742950" lvl="3" indent="-285750"/>
            <a:r>
              <a:rPr lang="en-US" altLang="en-US" sz="1400" dirty="0" err="1"/>
              <a:t>str</a:t>
            </a:r>
            <a:r>
              <a:rPr lang="en-US" altLang="en-US" sz="1400" dirty="0"/>
              <a:t>(object)    # structure of an object </a:t>
            </a:r>
          </a:p>
          <a:p>
            <a:pPr marL="742950" lvl="3" indent="-285750"/>
            <a:r>
              <a:rPr lang="en-US" altLang="en-US" sz="1400" dirty="0"/>
              <a:t>class(object)  # class or type of an object</a:t>
            </a:r>
          </a:p>
          <a:p>
            <a:pPr marL="742950" lvl="3" indent="-285750"/>
            <a:r>
              <a:rPr lang="en-US" altLang="en-US" sz="1400" dirty="0"/>
              <a:t>names(object)  # names</a:t>
            </a:r>
          </a:p>
          <a:p>
            <a:pPr marL="742950" lvl="3" indent="-285750"/>
            <a:r>
              <a:rPr lang="en-US" altLang="en-US" sz="1400" dirty="0"/>
              <a:t>c(</a:t>
            </a:r>
            <a:r>
              <a:rPr lang="en-US" altLang="en-US" sz="1400" dirty="0" err="1"/>
              <a:t>object,object</a:t>
            </a:r>
            <a:r>
              <a:rPr lang="en-US" altLang="en-US" sz="1400" dirty="0"/>
              <a:t>,...)  # combine objects into a vector</a:t>
            </a:r>
          </a:p>
          <a:p>
            <a:pPr marL="742950" lvl="3" indent="-285750"/>
            <a:r>
              <a:rPr lang="en-US" altLang="en-US" sz="1400" dirty="0" err="1"/>
              <a:t>cbind</a:t>
            </a:r>
            <a:r>
              <a:rPr lang="en-US" altLang="en-US" sz="1400" dirty="0"/>
              <a:t>(object, object, ...) # combine objects as columns </a:t>
            </a:r>
          </a:p>
          <a:p>
            <a:pPr marL="742950" lvl="3" indent="-285750"/>
            <a:r>
              <a:rPr lang="en-US" altLang="en-US" sz="1400" dirty="0" err="1"/>
              <a:t>rbind</a:t>
            </a:r>
            <a:r>
              <a:rPr lang="en-US" altLang="en-US" sz="1400" dirty="0"/>
              <a:t>(object, object, ...) # combine objects as rows </a:t>
            </a:r>
          </a:p>
          <a:p>
            <a:pPr marL="742950" lvl="3" indent="-285750"/>
            <a:r>
              <a:rPr lang="en-US" altLang="en-US" sz="1400" dirty="0"/>
              <a:t>ls()       # list current objects</a:t>
            </a:r>
          </a:p>
          <a:p>
            <a:pPr marL="742950" lvl="3" indent="-285750"/>
            <a:r>
              <a:rPr lang="en-US" altLang="en-US" sz="1400" dirty="0" err="1"/>
              <a:t>rm</a:t>
            </a:r>
            <a:r>
              <a:rPr lang="en-US" altLang="en-US" sz="1400" dirty="0"/>
              <a:t>(object) # delete an object</a:t>
            </a:r>
          </a:p>
          <a:p>
            <a:pPr marL="742950" lvl="3" indent="-285750"/>
            <a:r>
              <a:rPr lang="en-US" altLang="en-US" sz="1400" dirty="0" err="1"/>
              <a:t>newobject</a:t>
            </a:r>
            <a:r>
              <a:rPr lang="en-US" altLang="en-US" sz="1400" dirty="0"/>
              <a:t> &lt;- edit(object) # edit copy and save a</a:t>
            </a:r>
          </a:p>
          <a:p>
            <a:pPr marL="742950" lvl="3" indent="-285750"/>
            <a:r>
              <a:rPr lang="en-US" altLang="en-US" sz="1400" dirty="0" err="1"/>
              <a:t>newobject</a:t>
            </a:r>
            <a:r>
              <a:rPr lang="en-US" altLang="en-US" sz="1400" dirty="0"/>
              <a:t> </a:t>
            </a:r>
          </a:p>
          <a:p>
            <a:pPr marL="742950" lvl="3" indent="-285750"/>
            <a:r>
              <a:rPr lang="en-US" altLang="en-US" sz="1400" dirty="0"/>
              <a:t>fix(object)               # edit in place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Useful Functions</a:t>
            </a:r>
            <a:endParaRPr lang="en-US" sz="3600" dirty="0">
              <a:latin typeface="+mn-lt"/>
            </a:endParaRPr>
          </a:p>
        </p:txBody>
      </p:sp>
    </p:spTree>
    <p:extLst>
      <p:ext uri="{BB962C8B-B14F-4D97-AF65-F5344CB8AC3E}">
        <p14:creationId xmlns:p14="http://schemas.microsoft.com/office/powerpoint/2010/main" val="3946636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426D07C-0411-4492-B7B5-DDA58DB3F674}" type="slidenum">
              <a:rPr lang="en-US" altLang="en-US"/>
              <a:pPr/>
              <a:t>45</a:t>
            </a:fld>
            <a:endParaRPr lang="en-US" altLang="en-US"/>
          </a:p>
        </p:txBody>
      </p:sp>
      <p:sp>
        <p:nvSpPr>
          <p:cNvPr id="1494019" name="Rectangle 3"/>
          <p:cNvSpPr>
            <a:spLocks noGrp="1" noChangeArrowheads="1"/>
          </p:cNvSpPr>
          <p:nvPr>
            <p:ph type="body" idx="4294967295"/>
          </p:nvPr>
        </p:nvSpPr>
        <p:spPr>
          <a:xfrm>
            <a:off x="138952" y="1232646"/>
            <a:ext cx="8547847" cy="4025153"/>
          </a:xfrm>
        </p:spPr>
        <p:txBody>
          <a:bodyPr>
            <a:noAutofit/>
          </a:bodyPr>
          <a:lstStyle/>
          <a:p>
            <a:pPr marL="342900" lvl="2" indent="-342900"/>
            <a:r>
              <a:rPr lang="en-US" altLang="en-US" sz="1600" dirty="0"/>
              <a:t>Importing data into R is fairly simple. </a:t>
            </a:r>
          </a:p>
          <a:p>
            <a:pPr marL="342900" lvl="2" indent="-342900"/>
            <a:r>
              <a:rPr lang="en-US" altLang="en-US" sz="1600" dirty="0"/>
              <a:t>For Stata and </a:t>
            </a:r>
            <a:r>
              <a:rPr lang="en-US" altLang="en-US" sz="1600" dirty="0" err="1"/>
              <a:t>Systat</a:t>
            </a:r>
            <a:r>
              <a:rPr lang="en-US" altLang="en-US" sz="1600" dirty="0"/>
              <a:t>, use the foreign package.</a:t>
            </a:r>
          </a:p>
          <a:p>
            <a:pPr marL="342900" lvl="2" indent="-342900"/>
            <a:r>
              <a:rPr lang="en-US" altLang="en-US" sz="1600" dirty="0" smtClean="0"/>
              <a:t>For </a:t>
            </a:r>
            <a:r>
              <a:rPr lang="en-US" altLang="en-US" sz="1600" dirty="0"/>
              <a:t>SPSS and SAS </a:t>
            </a:r>
            <a:r>
              <a:rPr lang="en-US" altLang="en-US" sz="1600" dirty="0" smtClean="0"/>
              <a:t>the </a:t>
            </a:r>
            <a:r>
              <a:rPr lang="en-US" altLang="en-US" sz="1600" dirty="0" err="1" smtClean="0"/>
              <a:t>Hmisc</a:t>
            </a:r>
            <a:r>
              <a:rPr lang="en-US" altLang="en-US" sz="1600" dirty="0" smtClean="0"/>
              <a:t> </a:t>
            </a:r>
            <a:r>
              <a:rPr lang="en-US" altLang="en-US" sz="1600" dirty="0"/>
              <a:t>package </a:t>
            </a:r>
            <a:r>
              <a:rPr lang="en-US" altLang="en-US" sz="1600" dirty="0" smtClean="0"/>
              <a:t>is recommended for </a:t>
            </a:r>
            <a:r>
              <a:rPr lang="en-US" altLang="en-US" sz="1600" dirty="0"/>
              <a:t>ease and functionality. </a:t>
            </a:r>
          </a:p>
          <a:p>
            <a:pPr marL="342900" lvl="2" indent="-342900"/>
            <a:r>
              <a:rPr lang="en-US" altLang="en-US" sz="1600" dirty="0" smtClean="0"/>
              <a:t>Example </a:t>
            </a:r>
            <a:r>
              <a:rPr lang="en-US" altLang="en-US" sz="1600" dirty="0"/>
              <a:t>of importing data </a:t>
            </a:r>
            <a:r>
              <a:rPr lang="en-US" altLang="en-US" sz="1600" dirty="0" smtClean="0"/>
              <a:t>follows. </a:t>
            </a:r>
          </a:p>
          <a:p>
            <a:pPr marL="0" lvl="2" indent="0">
              <a:buNone/>
            </a:pPr>
            <a:endParaRPr lang="en-US" altLang="en-US" sz="1600" dirty="0" smtClean="0"/>
          </a:p>
          <a:p>
            <a:pPr marL="0" lvl="2" indent="0">
              <a:buNone/>
            </a:pPr>
            <a:r>
              <a:rPr lang="en-US" altLang="en-US" sz="1600" dirty="0" smtClean="0"/>
              <a:t>&gt;  </a:t>
            </a:r>
            <a:r>
              <a:rPr lang="en-US" altLang="en-US" sz="1600" dirty="0" err="1" smtClean="0"/>
              <a:t>mydata</a:t>
            </a:r>
            <a:r>
              <a:rPr lang="en-US" altLang="en-US" sz="1600" dirty="0" smtClean="0"/>
              <a:t> </a:t>
            </a:r>
            <a:r>
              <a:rPr lang="en-US" altLang="en-US" sz="1600" dirty="0"/>
              <a:t>= read.csv("mydata.csv")  # read csv file </a:t>
            </a:r>
            <a:endParaRPr lang="en-US" altLang="en-US" sz="1600" dirty="0" smtClean="0"/>
          </a:p>
          <a:p>
            <a:pPr marL="0" lvl="2" indent="0">
              <a:buNone/>
            </a:pPr>
            <a:r>
              <a:rPr lang="en-US" sz="1600" dirty="0" smtClean="0"/>
              <a:t>&gt; </a:t>
            </a:r>
            <a:r>
              <a:rPr lang="en-US" sz="1600" dirty="0" err="1" smtClean="0"/>
              <a:t>mydata</a:t>
            </a:r>
            <a:r>
              <a:rPr lang="en-US" sz="1600" dirty="0"/>
              <a:t> = </a:t>
            </a:r>
            <a:r>
              <a:rPr lang="en-US" sz="1600" dirty="0" err="1"/>
              <a:t>read.table</a:t>
            </a:r>
            <a:r>
              <a:rPr lang="en-US" sz="1600" dirty="0"/>
              <a:t>("mydata.txt</a:t>
            </a:r>
            <a:r>
              <a:rPr lang="en-US" sz="1600" dirty="0" smtClean="0"/>
              <a:t>")</a:t>
            </a:r>
          </a:p>
          <a:p>
            <a:pPr marL="0" lvl="2" indent="0">
              <a:buNone/>
            </a:pPr>
            <a:endParaRPr lang="en-US" altLang="en-US" sz="1600" dirty="0"/>
          </a:p>
          <a:p>
            <a:pPr marL="0" lvl="2" indent="0">
              <a:buNone/>
            </a:pPr>
            <a:r>
              <a:rPr lang="en-US" altLang="en-US" sz="1600" dirty="0" smtClean="0"/>
              <a:t>&gt; library(</a:t>
            </a:r>
            <a:r>
              <a:rPr lang="en-US" altLang="en-US" sz="1600" dirty="0" err="1" smtClean="0"/>
              <a:t>openxlsx</a:t>
            </a:r>
            <a:r>
              <a:rPr lang="en-US" altLang="en-US" sz="1600" dirty="0" smtClean="0"/>
              <a:t>)</a:t>
            </a:r>
            <a:endParaRPr lang="en-US" altLang="en-US" sz="1600" dirty="0"/>
          </a:p>
          <a:p>
            <a:pPr marL="0" lvl="2" indent="0">
              <a:buNone/>
            </a:pPr>
            <a:r>
              <a:rPr lang="en-US" altLang="en-US" sz="1600" dirty="0" smtClean="0"/>
              <a:t>&gt; </a:t>
            </a:r>
            <a:r>
              <a:rPr lang="en-US" altLang="en-US" sz="1600" dirty="0" err="1" smtClean="0"/>
              <a:t>mydata</a:t>
            </a:r>
            <a:r>
              <a:rPr lang="en-US" altLang="en-US" sz="1600" dirty="0" smtClean="0"/>
              <a:t> &lt;- </a:t>
            </a:r>
            <a:r>
              <a:rPr lang="en-US" altLang="en-US" sz="1600" dirty="0"/>
              <a:t>read.xlsx</a:t>
            </a:r>
            <a:r>
              <a:rPr lang="en-US" altLang="en-US" sz="1600" dirty="0" smtClean="0"/>
              <a:t>("mydata.xlsx ", </a:t>
            </a:r>
            <a:r>
              <a:rPr lang="en-US" altLang="en-US" sz="1600" dirty="0"/>
              <a:t>sheet = </a:t>
            </a:r>
            <a:r>
              <a:rPr lang="en-US" altLang="en-US" sz="1600" dirty="0" smtClean="0"/>
              <a:t>‘sheet1', </a:t>
            </a:r>
            <a:r>
              <a:rPr lang="en-US" altLang="en-US" sz="1600" dirty="0" err="1"/>
              <a:t>startRow</a:t>
            </a:r>
            <a:r>
              <a:rPr lang="en-US" altLang="en-US" sz="1600" dirty="0"/>
              <a:t> = </a:t>
            </a:r>
            <a:r>
              <a:rPr lang="en-US" altLang="en-US" sz="1600" dirty="0" smtClean="0"/>
              <a:t>1, </a:t>
            </a:r>
            <a:r>
              <a:rPr lang="en-US" altLang="en-US" sz="1600" dirty="0" err="1"/>
              <a:t>colNames</a:t>
            </a:r>
            <a:r>
              <a:rPr lang="en-US" altLang="en-US" sz="1600" dirty="0"/>
              <a:t> = TRUE, </a:t>
            </a:r>
            <a:r>
              <a:rPr lang="en-US" altLang="en-US" sz="1600" dirty="0" err="1"/>
              <a:t>skipEmptyRows</a:t>
            </a:r>
            <a:r>
              <a:rPr lang="en-US" altLang="en-US" sz="1600" dirty="0"/>
              <a:t> = TRUE)</a:t>
            </a:r>
            <a:endParaRPr lang="en-US" altLang="en-US" sz="1600" dirty="0" smtClean="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Importing Data</a:t>
            </a:r>
            <a:endParaRPr lang="en-US" sz="3600" dirty="0">
              <a:latin typeface="+mn-lt"/>
            </a:endParaRPr>
          </a:p>
        </p:txBody>
      </p:sp>
    </p:spTree>
    <p:extLst>
      <p:ext uri="{BB962C8B-B14F-4D97-AF65-F5344CB8AC3E}">
        <p14:creationId xmlns:p14="http://schemas.microsoft.com/office/powerpoint/2010/main" val="1110144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33A6B9C4-43BC-4452-A282-71FE54C9A35D}" type="slidenum">
              <a:rPr lang="en-US" altLang="en-US"/>
              <a:pPr/>
              <a:t>46</a:t>
            </a:fld>
            <a:endParaRPr lang="en-US" altLang="en-US"/>
          </a:p>
        </p:txBody>
      </p:sp>
      <p:sp>
        <p:nvSpPr>
          <p:cNvPr id="1496067" name="Rectangle 3"/>
          <p:cNvSpPr>
            <a:spLocks noGrp="1" noChangeArrowheads="1"/>
          </p:cNvSpPr>
          <p:nvPr>
            <p:ph type="body" idx="4294967295"/>
          </p:nvPr>
        </p:nvSpPr>
        <p:spPr>
          <a:xfrm>
            <a:off x="237565" y="1143000"/>
            <a:ext cx="8458200" cy="2895600"/>
          </a:xfrm>
        </p:spPr>
        <p:txBody>
          <a:bodyPr>
            <a:normAutofit/>
          </a:bodyPr>
          <a:lstStyle/>
          <a:p>
            <a:pPr marL="0" lvl="2" indent="0">
              <a:buFont typeface="Wingdings" panose="05000000000000000000" pitchFamily="2" charset="2"/>
              <a:buNone/>
            </a:pPr>
            <a:r>
              <a:rPr lang="en-US" altLang="en-US" sz="2000" dirty="0"/>
              <a:t># first row contains variable names, comma is separator </a:t>
            </a:r>
          </a:p>
          <a:p>
            <a:pPr marL="0" lvl="2" indent="0">
              <a:buFont typeface="Wingdings" panose="05000000000000000000" pitchFamily="2" charset="2"/>
              <a:buNone/>
            </a:pPr>
            <a:r>
              <a:rPr lang="en-US" altLang="en-US" sz="2000" dirty="0"/>
              <a:t># assign the variable </a:t>
            </a:r>
            <a:r>
              <a:rPr lang="en-US" altLang="en-US" sz="2000" i="1" dirty="0"/>
              <a:t>id</a:t>
            </a:r>
            <a:r>
              <a:rPr lang="en-US" altLang="en-US" sz="2000" dirty="0"/>
              <a:t> to row names</a:t>
            </a:r>
          </a:p>
          <a:p>
            <a:pPr marL="0" lvl="2" indent="0">
              <a:buFont typeface="Wingdings" panose="05000000000000000000" pitchFamily="2" charset="2"/>
              <a:buNone/>
            </a:pPr>
            <a:r>
              <a:rPr lang="en-US" altLang="en-US" sz="2000" dirty="0"/>
              <a:t># note the / instead of \ on </a:t>
            </a:r>
            <a:r>
              <a:rPr lang="en-US" altLang="en-US" sz="2000" dirty="0" err="1"/>
              <a:t>mswindows</a:t>
            </a:r>
            <a:r>
              <a:rPr lang="en-US" altLang="en-US" sz="2000" dirty="0"/>
              <a:t> systems </a:t>
            </a:r>
            <a:br>
              <a:rPr lang="en-US" altLang="en-US" sz="2000" dirty="0"/>
            </a:br>
            <a:r>
              <a:rPr lang="en-US" altLang="en-US" sz="2000" dirty="0"/>
              <a:t/>
            </a:r>
            <a:br>
              <a:rPr lang="en-US" altLang="en-US" sz="2000" dirty="0"/>
            </a:br>
            <a:r>
              <a:rPr lang="en-US" altLang="en-US" sz="2000" dirty="0" err="1"/>
              <a:t>mydata</a:t>
            </a:r>
            <a:r>
              <a:rPr lang="en-US" altLang="en-US" sz="2000" dirty="0"/>
              <a:t> &lt;- </a:t>
            </a:r>
            <a:r>
              <a:rPr lang="en-US" altLang="en-US" sz="2000" dirty="0" err="1"/>
              <a:t>read.table</a:t>
            </a:r>
            <a:r>
              <a:rPr lang="en-US" altLang="en-US" sz="2000" dirty="0"/>
              <a:t>("c:/mydata.csv", header=TRUE, </a:t>
            </a:r>
            <a:r>
              <a:rPr lang="en-US" altLang="en-US" sz="2000" dirty="0" err="1"/>
              <a:t>sep</a:t>
            </a:r>
            <a:r>
              <a:rPr lang="en-US" altLang="en-US" sz="2000" dirty="0"/>
              <a:t>=",", </a:t>
            </a:r>
            <a:r>
              <a:rPr lang="en-US" altLang="en-US" sz="2000" dirty="0" err="1"/>
              <a:t>row.names</a:t>
            </a:r>
            <a:r>
              <a:rPr lang="en-US" altLang="en-US" sz="2000" dirty="0"/>
              <a:t>="id")</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From a comma delimited text file</a:t>
            </a:r>
            <a:endParaRPr lang="en-US" sz="3600" dirty="0">
              <a:latin typeface="+mn-lt"/>
            </a:endParaRPr>
          </a:p>
        </p:txBody>
      </p:sp>
    </p:spTree>
    <p:extLst>
      <p:ext uri="{BB962C8B-B14F-4D97-AF65-F5344CB8AC3E}">
        <p14:creationId xmlns:p14="http://schemas.microsoft.com/office/powerpoint/2010/main" val="1445085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E3BA08F1-15AA-48B5-BCCA-84755070257E}" type="slidenum">
              <a:rPr lang="en-US" altLang="en-US"/>
              <a:pPr/>
              <a:t>47</a:t>
            </a:fld>
            <a:endParaRPr lang="en-US" altLang="en-US"/>
          </a:p>
        </p:txBody>
      </p:sp>
      <p:sp>
        <p:nvSpPr>
          <p:cNvPr id="1498115" name="Rectangle 3"/>
          <p:cNvSpPr>
            <a:spLocks noGrp="1" noChangeArrowheads="1"/>
          </p:cNvSpPr>
          <p:nvPr>
            <p:ph type="body" idx="4294967295"/>
          </p:nvPr>
        </p:nvSpPr>
        <p:spPr>
          <a:xfrm>
            <a:off x="129988" y="954741"/>
            <a:ext cx="8458200" cy="3662082"/>
          </a:xfrm>
        </p:spPr>
        <p:txBody>
          <a:bodyPr>
            <a:noAutofit/>
          </a:bodyPr>
          <a:lstStyle/>
          <a:p>
            <a:pPr marL="0" lvl="2" indent="0">
              <a:buFont typeface="Wingdings" panose="05000000000000000000" pitchFamily="2" charset="2"/>
              <a:buNone/>
            </a:pPr>
            <a:r>
              <a:rPr lang="en-US" altLang="en-US" sz="2000" dirty="0"/>
              <a:t>The best way to read an Excel file is to export it to a comma delimited file and import it using the method above.</a:t>
            </a:r>
          </a:p>
          <a:p>
            <a:pPr marL="0" lvl="2" indent="0">
              <a:buFont typeface="Wingdings" panose="05000000000000000000" pitchFamily="2" charset="2"/>
              <a:buNone/>
            </a:pPr>
            <a:r>
              <a:rPr lang="en-US" altLang="en-US" sz="2000" dirty="0"/>
              <a:t> </a:t>
            </a:r>
            <a:endParaRPr lang="en-US" altLang="en-US" sz="2000" dirty="0" smtClean="0"/>
          </a:p>
          <a:p>
            <a:pPr marL="0" lvl="2" indent="0">
              <a:buFont typeface="Wingdings" panose="05000000000000000000" pitchFamily="2" charset="2"/>
              <a:buNone/>
            </a:pPr>
            <a:r>
              <a:rPr lang="en-US" altLang="en-US" sz="2000" dirty="0" smtClean="0"/>
              <a:t>On </a:t>
            </a:r>
            <a:r>
              <a:rPr lang="en-US" altLang="en-US" sz="2000" dirty="0"/>
              <a:t>windows systems you can </a:t>
            </a:r>
            <a:r>
              <a:rPr lang="en-US" altLang="en-US" sz="2000" dirty="0" smtClean="0"/>
              <a:t>also use </a:t>
            </a:r>
            <a:r>
              <a:rPr lang="en-US" altLang="en-US" sz="2000" dirty="0"/>
              <a:t>the </a:t>
            </a:r>
            <a:r>
              <a:rPr lang="en-US" altLang="en-US" sz="2000" b="1" dirty="0"/>
              <a:t>RODBC</a:t>
            </a:r>
            <a:r>
              <a:rPr lang="en-US" altLang="en-US" sz="2000" dirty="0"/>
              <a:t> package to access Excel files. The first row should contain variable/column names.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first row contains variable names</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we will read in </a:t>
            </a:r>
            <a:r>
              <a:rPr lang="en-US" altLang="en-US" sz="2000" dirty="0" err="1"/>
              <a:t>workSheet</a:t>
            </a:r>
            <a:r>
              <a:rPr lang="en-US" altLang="en-US" sz="2000" dirty="0"/>
              <a:t> </a:t>
            </a:r>
            <a:r>
              <a:rPr lang="en-US" altLang="en-US" sz="2000" i="1" dirty="0" err="1"/>
              <a:t>mysheet</a:t>
            </a:r>
            <a:r>
              <a:rPr lang="en-US" altLang="en-US" sz="2000" dirty="0"/>
              <a:t/>
            </a:r>
            <a:br>
              <a:rPr lang="en-US" altLang="en-US" sz="2000" dirty="0"/>
            </a:br>
            <a:endParaRPr lang="en-US" altLang="en-US" sz="2000" dirty="0" smtClean="0"/>
          </a:p>
          <a:p>
            <a:pPr marL="0" lvl="2" indent="0">
              <a:buFont typeface="Wingdings" panose="05000000000000000000" pitchFamily="2" charset="2"/>
              <a:buNone/>
            </a:pPr>
            <a:r>
              <a:rPr lang="en-US" altLang="en-US" sz="2000" dirty="0" smtClean="0"/>
              <a:t>library(RODBC</a:t>
            </a:r>
            <a:r>
              <a:rPr lang="en-US" altLang="en-US" sz="2000" dirty="0"/>
              <a:t>)</a:t>
            </a:r>
            <a:br>
              <a:rPr lang="en-US" altLang="en-US" sz="2000" dirty="0"/>
            </a:br>
            <a:r>
              <a:rPr lang="en-US" altLang="en-US" sz="2000" dirty="0"/>
              <a:t>channel &lt;- </a:t>
            </a:r>
            <a:r>
              <a:rPr lang="en-US" altLang="en-US" sz="2000" dirty="0" err="1"/>
              <a:t>odbcConnectExcel</a:t>
            </a:r>
            <a:r>
              <a:rPr lang="en-US" altLang="en-US" sz="2000" dirty="0"/>
              <a:t>("c:/myexel.xls")</a:t>
            </a:r>
            <a:br>
              <a:rPr lang="en-US" altLang="en-US" sz="2000" dirty="0"/>
            </a:br>
            <a:r>
              <a:rPr lang="en-US" altLang="en-US" sz="2000" dirty="0" err="1"/>
              <a:t>mydata</a:t>
            </a:r>
            <a:r>
              <a:rPr lang="en-US" altLang="en-US" sz="2000" dirty="0"/>
              <a:t> &lt;- </a:t>
            </a:r>
            <a:r>
              <a:rPr lang="en-US" altLang="en-US" sz="2000" dirty="0" err="1"/>
              <a:t>sqlFetch</a:t>
            </a:r>
            <a:r>
              <a:rPr lang="en-US" altLang="en-US" sz="2000" dirty="0"/>
              <a:t>(channel, "</a:t>
            </a:r>
            <a:r>
              <a:rPr lang="en-US" altLang="en-US" sz="2000" dirty="0" err="1"/>
              <a:t>mysheet</a:t>
            </a:r>
            <a:r>
              <a:rPr lang="en-US" altLang="en-US" sz="2000" dirty="0"/>
              <a:t>")</a:t>
            </a:r>
            <a:br>
              <a:rPr lang="en-US" altLang="en-US" sz="2000" dirty="0"/>
            </a:br>
            <a:r>
              <a:rPr lang="en-US" altLang="en-US" sz="2000" dirty="0" err="1"/>
              <a:t>odbcClose</a:t>
            </a:r>
            <a:r>
              <a:rPr lang="en-US" altLang="en-US" sz="2000" dirty="0"/>
              <a:t>(channel)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From Excel</a:t>
            </a:r>
            <a:endParaRPr lang="en-US" sz="3600" dirty="0">
              <a:latin typeface="+mn-lt"/>
            </a:endParaRPr>
          </a:p>
        </p:txBody>
      </p:sp>
    </p:spTree>
    <p:extLst>
      <p:ext uri="{BB962C8B-B14F-4D97-AF65-F5344CB8AC3E}">
        <p14:creationId xmlns:p14="http://schemas.microsoft.com/office/powerpoint/2010/main" val="1117985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16F2D119-0C0D-4680-AE94-AF434741DAA8}" type="slidenum">
              <a:rPr lang="en-US" altLang="en-US"/>
              <a:pPr/>
              <a:t>48</a:t>
            </a:fld>
            <a:endParaRPr lang="en-US" altLang="en-US"/>
          </a:p>
        </p:txBody>
      </p:sp>
      <p:sp>
        <p:nvSpPr>
          <p:cNvPr id="1502211" name="Rectangle 3"/>
          <p:cNvSpPr>
            <a:spLocks noGrp="1" noChangeArrowheads="1"/>
          </p:cNvSpPr>
          <p:nvPr>
            <p:ph type="body" idx="4294967295"/>
          </p:nvPr>
        </p:nvSpPr>
        <p:spPr>
          <a:xfrm>
            <a:off x="237564" y="1299883"/>
            <a:ext cx="8458200" cy="2895600"/>
          </a:xfrm>
        </p:spPr>
        <p:txBody>
          <a:bodyPr>
            <a:normAutofit fontScale="92500" lnSpcReduction="20000"/>
          </a:bodyPr>
          <a:lstStyle/>
          <a:p>
            <a:pPr marL="0" lvl="2" indent="0">
              <a:buFont typeface="Wingdings" panose="05000000000000000000" pitchFamily="2" charset="2"/>
              <a:buNone/>
            </a:pPr>
            <a:r>
              <a:rPr lang="en-US" altLang="en-US" dirty="0"/>
              <a:t>Usually you will obtain a </a:t>
            </a:r>
            <a:r>
              <a:rPr lang="en-US" altLang="en-US" dirty="0" err="1"/>
              <a:t>dataframe</a:t>
            </a:r>
            <a:r>
              <a:rPr lang="en-US" altLang="en-US" dirty="0"/>
              <a:t> by importing it from </a:t>
            </a:r>
            <a:r>
              <a:rPr lang="en-US" altLang="en-US" b="1" dirty="0"/>
              <a:t>SAS</a:t>
            </a:r>
            <a:r>
              <a:rPr lang="en-US" altLang="en-US" dirty="0"/>
              <a:t>, </a:t>
            </a:r>
            <a:r>
              <a:rPr lang="en-US" altLang="en-US" b="1" dirty="0"/>
              <a:t>SPSS</a:t>
            </a:r>
            <a:r>
              <a:rPr lang="en-US" altLang="en-US" dirty="0"/>
              <a:t>, </a:t>
            </a:r>
            <a:r>
              <a:rPr lang="en-US" altLang="en-US" b="1" dirty="0"/>
              <a:t>Excel</a:t>
            </a:r>
            <a:r>
              <a:rPr lang="en-US" altLang="en-US" dirty="0"/>
              <a:t>, </a:t>
            </a:r>
            <a:r>
              <a:rPr lang="en-US" altLang="en-US" b="1" dirty="0"/>
              <a:t>Stata</a:t>
            </a:r>
            <a:r>
              <a:rPr lang="en-US" altLang="en-US" dirty="0"/>
              <a:t>, a database, or an ASCII file. To create it interactively, you can do something like the following. </a:t>
            </a:r>
          </a:p>
          <a:p>
            <a:pPr marL="0" lvl="2" indent="0">
              <a:buFont typeface="Wingdings" panose="05000000000000000000" pitchFamily="2" charset="2"/>
              <a:buNone/>
            </a:pPr>
            <a:endParaRPr lang="en-US" altLang="en-US" dirty="0" smtClean="0"/>
          </a:p>
          <a:p>
            <a:pPr marL="0" lvl="2" indent="0">
              <a:buFont typeface="Wingdings" panose="05000000000000000000" pitchFamily="2" charset="2"/>
              <a:buNone/>
            </a:pPr>
            <a:r>
              <a:rPr lang="en-US" altLang="en-US" dirty="0" smtClean="0"/>
              <a:t># </a:t>
            </a:r>
            <a:r>
              <a:rPr lang="en-US" altLang="en-US" dirty="0"/>
              <a:t>create a </a:t>
            </a:r>
            <a:r>
              <a:rPr lang="en-US" altLang="en-US" dirty="0" err="1"/>
              <a:t>dataframe</a:t>
            </a:r>
            <a:r>
              <a:rPr lang="en-US" altLang="en-US" dirty="0"/>
              <a:t> from scratch </a:t>
            </a:r>
            <a:br>
              <a:rPr lang="en-US" altLang="en-US" dirty="0"/>
            </a:br>
            <a:r>
              <a:rPr lang="en-US" altLang="en-US" dirty="0" smtClean="0"/>
              <a:t>&gt; age </a:t>
            </a:r>
            <a:r>
              <a:rPr lang="en-US" altLang="en-US" dirty="0"/>
              <a:t>&lt;- c(25, 30, 56)</a:t>
            </a:r>
            <a:br>
              <a:rPr lang="en-US" altLang="en-US" dirty="0"/>
            </a:br>
            <a:r>
              <a:rPr lang="en-US" altLang="en-US" dirty="0" smtClean="0"/>
              <a:t>&gt; gender </a:t>
            </a:r>
            <a:r>
              <a:rPr lang="en-US" altLang="en-US" dirty="0"/>
              <a:t>&lt;- c("male", "female", "male")</a:t>
            </a:r>
            <a:br>
              <a:rPr lang="en-US" altLang="en-US" dirty="0"/>
            </a:br>
            <a:r>
              <a:rPr lang="en-US" altLang="en-US" dirty="0" smtClean="0"/>
              <a:t>&gt; weight </a:t>
            </a:r>
            <a:r>
              <a:rPr lang="en-US" altLang="en-US" dirty="0"/>
              <a:t>&lt;- c(160, 110, 220) </a:t>
            </a:r>
            <a:br>
              <a:rPr lang="en-US" altLang="en-US" dirty="0"/>
            </a:br>
            <a:r>
              <a:rPr lang="en-US" altLang="en-US" dirty="0" smtClean="0"/>
              <a:t>&gt; </a:t>
            </a:r>
            <a:r>
              <a:rPr lang="en-US" altLang="en-US" dirty="0" err="1" smtClean="0"/>
              <a:t>mydata</a:t>
            </a:r>
            <a:r>
              <a:rPr lang="en-US" altLang="en-US" dirty="0" smtClean="0"/>
              <a:t> </a:t>
            </a:r>
            <a:r>
              <a:rPr lang="en-US" altLang="en-US" dirty="0"/>
              <a:t>&lt;- </a:t>
            </a:r>
            <a:r>
              <a:rPr lang="en-US" altLang="en-US" dirty="0" err="1"/>
              <a:t>data.frame</a:t>
            </a:r>
            <a:r>
              <a:rPr lang="en-US" altLang="en-US" dirty="0"/>
              <a:t>(</a:t>
            </a:r>
            <a:r>
              <a:rPr lang="en-US" altLang="en-US" dirty="0" err="1"/>
              <a:t>age,gender,weight</a:t>
            </a:r>
            <a:r>
              <a:rPr lang="en-US" altLang="en-US" dirty="0"/>
              <a: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Keyboard Input</a:t>
            </a:r>
            <a:endParaRPr lang="en-US" sz="3600" dirty="0">
              <a:latin typeface="+mn-lt"/>
            </a:endParaRPr>
          </a:p>
        </p:txBody>
      </p:sp>
    </p:spTree>
    <p:extLst>
      <p:ext uri="{BB962C8B-B14F-4D97-AF65-F5344CB8AC3E}">
        <p14:creationId xmlns:p14="http://schemas.microsoft.com/office/powerpoint/2010/main" val="720464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C61EEE69-6525-49AA-A825-BDA03578D77A}" type="slidenum">
              <a:rPr lang="en-US" altLang="en-US"/>
              <a:pPr/>
              <a:t>49</a:t>
            </a:fld>
            <a:endParaRPr lang="en-US" altLang="en-US"/>
          </a:p>
        </p:txBody>
      </p:sp>
      <p:sp>
        <p:nvSpPr>
          <p:cNvPr id="1504259" name="Rectangle 3"/>
          <p:cNvSpPr>
            <a:spLocks noGrp="1" noChangeArrowheads="1"/>
          </p:cNvSpPr>
          <p:nvPr>
            <p:ph type="body" idx="4294967295"/>
          </p:nvPr>
        </p:nvSpPr>
        <p:spPr>
          <a:xfrm>
            <a:off x="156882" y="1084729"/>
            <a:ext cx="8458200" cy="3827930"/>
          </a:xfrm>
        </p:spPr>
        <p:txBody>
          <a:bodyPr>
            <a:normAutofit fontScale="70000" lnSpcReduction="20000"/>
          </a:bodyPr>
          <a:lstStyle/>
          <a:p>
            <a:pPr marL="0" lvl="2" indent="0">
              <a:buFont typeface="Wingdings" panose="05000000000000000000" pitchFamily="2" charset="2"/>
              <a:buNone/>
            </a:pPr>
            <a:r>
              <a:rPr lang="en-US" altLang="en-US" sz="2600" dirty="0"/>
              <a:t>You can also use </a:t>
            </a:r>
            <a:r>
              <a:rPr lang="en-US" altLang="en-US" sz="2600" b="1" dirty="0"/>
              <a:t>R</a:t>
            </a:r>
            <a:r>
              <a:rPr lang="en-US" altLang="en-US" sz="2600" dirty="0"/>
              <a:t>'s built in spreadsheet to enter the data interactively, as in the following example. </a:t>
            </a:r>
          </a:p>
          <a:p>
            <a:pPr marL="0" lvl="2" indent="0">
              <a:buFont typeface="Wingdings" panose="05000000000000000000" pitchFamily="2" charset="2"/>
              <a:buNone/>
            </a:pP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enter data using editor </a:t>
            </a:r>
            <a:br>
              <a:rPr lang="en-US" altLang="en-US" sz="2600" dirty="0"/>
            </a:br>
            <a:endParaRPr lang="en-US" altLang="en-US" sz="2600" dirty="0" smtClean="0"/>
          </a:p>
          <a:p>
            <a:pPr marL="0" lvl="2" indent="0">
              <a:buFont typeface="Wingdings" panose="05000000000000000000" pitchFamily="2" charset="2"/>
              <a:buNone/>
            </a:pPr>
            <a:r>
              <a:rPr lang="en-US" altLang="en-US" sz="2600" dirty="0" smtClean="0"/>
              <a:t>&gt; </a:t>
            </a:r>
            <a:r>
              <a:rPr lang="en-US" altLang="en-US" sz="2600" dirty="0" err="1" smtClean="0"/>
              <a:t>mydata</a:t>
            </a:r>
            <a:r>
              <a:rPr lang="en-US" altLang="en-US" sz="2600" dirty="0" smtClean="0"/>
              <a:t> </a:t>
            </a:r>
            <a:r>
              <a:rPr lang="en-US" altLang="en-US" sz="2600" dirty="0"/>
              <a:t>&lt;- </a:t>
            </a:r>
            <a:r>
              <a:rPr lang="en-US" altLang="en-US" sz="2600" dirty="0" err="1"/>
              <a:t>data.frame</a:t>
            </a:r>
            <a:r>
              <a:rPr lang="en-US" altLang="en-US" sz="2600" dirty="0"/>
              <a:t>(age=numeric(0), gender=character(0), weight=numeric(0))</a:t>
            </a:r>
            <a:br>
              <a:rPr lang="en-US" altLang="en-US" sz="2600" dirty="0"/>
            </a:br>
            <a:r>
              <a:rPr lang="en-US" altLang="en-US" sz="2600" dirty="0" smtClean="0"/>
              <a:t>&gt; </a:t>
            </a:r>
            <a:r>
              <a:rPr lang="en-US" altLang="en-US" sz="2600" dirty="0" err="1" smtClean="0"/>
              <a:t>mydata</a:t>
            </a:r>
            <a:r>
              <a:rPr lang="en-US" altLang="en-US" sz="2600" dirty="0" smtClean="0"/>
              <a:t> </a:t>
            </a:r>
            <a:r>
              <a:rPr lang="en-US" altLang="en-US" sz="2600" dirty="0"/>
              <a:t>&lt;- edit(</a:t>
            </a:r>
            <a:r>
              <a:rPr lang="en-US" altLang="en-US" sz="2600" dirty="0" err="1"/>
              <a:t>mydata</a:t>
            </a:r>
            <a:r>
              <a:rPr lang="en-US" altLang="en-US" sz="2600" dirty="0"/>
              <a:t>)</a:t>
            </a:r>
            <a:br>
              <a:rPr lang="en-US" altLang="en-US" sz="2600" dirty="0"/>
            </a:b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note that without the assignment in the line above, </a:t>
            </a:r>
            <a:br>
              <a:rPr lang="en-US" altLang="en-US" sz="2600" dirty="0"/>
            </a:b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the edits are not saved! </a:t>
            </a:r>
            <a:r>
              <a:rPr lang="en-US" altLang="en-US" dirty="0"/>
              <a:t/>
            </a:r>
            <a:br>
              <a:rPr lang="en-US" altLang="en-US" dirty="0"/>
            </a:br>
            <a:endParaRPr lang="en-US" altLang="en-US" dirty="0"/>
          </a:p>
          <a:p>
            <a:pPr marL="1219200" lvl="2" indent="-304800">
              <a:buFont typeface="Wingdings" panose="05000000000000000000" pitchFamily="2" charset="2"/>
              <a:buNone/>
            </a:pPr>
            <a:r>
              <a:rPr lang="en-US" altLang="en-US" dirty="0"/>
              <a: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Keyboard Input</a:t>
            </a:r>
            <a:endParaRPr lang="en-US" sz="3600" dirty="0">
              <a:latin typeface="+mn-lt"/>
            </a:endParaRPr>
          </a:p>
        </p:txBody>
      </p:sp>
    </p:spTree>
    <p:extLst>
      <p:ext uri="{BB962C8B-B14F-4D97-AF65-F5344CB8AC3E}">
        <p14:creationId xmlns:p14="http://schemas.microsoft.com/office/powerpoint/2010/main" val="288665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835" y="1027061"/>
            <a:ext cx="7751852" cy="4370427"/>
          </a:xfrm>
          <a:prstGeom prst="rect">
            <a:avLst/>
          </a:prstGeom>
          <a:noFill/>
        </p:spPr>
        <p:txBody>
          <a:bodyPr wrap="square" rtlCol="0">
            <a:spAutoFit/>
          </a:bodyPr>
          <a:lstStyle/>
          <a:p>
            <a:pPr marL="342900" indent="-342900">
              <a:buFont typeface="Arial" panose="020B0604020202020204" pitchFamily="34" charset="0"/>
              <a:buChar char="•"/>
              <a:defRPr/>
            </a:pPr>
            <a:r>
              <a:rPr lang="en-US" sz="2000" dirty="0" smtClean="0">
                <a:cs typeface="Adobe Garamond Pro"/>
              </a:rPr>
              <a:t>R is command-line driven (very little point-and-click)</a:t>
            </a:r>
          </a:p>
          <a:p>
            <a:pPr marL="342900" indent="-342900">
              <a:buFont typeface="Arial" panose="020B0604020202020204" pitchFamily="34" charset="0"/>
              <a:buChar char="•"/>
              <a:defRPr/>
            </a:pPr>
            <a:r>
              <a:rPr lang="en-US" sz="2000" dirty="0" smtClean="0">
                <a:cs typeface="Adobe Garamond Pro"/>
              </a:rPr>
              <a:t>You use “functions” to work with data</a:t>
            </a:r>
          </a:p>
          <a:p>
            <a:pPr marL="342900" indent="-342900">
              <a:buFont typeface="Arial" panose="020B0604020202020204" pitchFamily="34" charset="0"/>
              <a:buChar char="•"/>
              <a:defRPr/>
            </a:pPr>
            <a:r>
              <a:rPr lang="en-US" sz="2000" dirty="0" smtClean="0">
                <a:cs typeface="Adobe Garamond Pro"/>
              </a:rPr>
              <a:t>Most analyses require writing a script, which is sourced into the R console</a:t>
            </a:r>
          </a:p>
          <a:p>
            <a:pPr marL="342900" indent="-342900">
              <a:buFont typeface="Arial" panose="020B0604020202020204" pitchFamily="34" charset="0"/>
              <a:buChar char="•"/>
              <a:defRPr/>
            </a:pPr>
            <a:r>
              <a:rPr lang="en-US" sz="2000" dirty="0" smtClean="0">
                <a:cs typeface="Adobe Garamond Pro"/>
              </a:rPr>
              <a:t>R Studio makes this process easier</a:t>
            </a:r>
          </a:p>
          <a:p>
            <a:pPr marL="342900" indent="-342900">
              <a:buFont typeface="Arial" panose="020B0604020202020204" pitchFamily="34" charset="0"/>
              <a:buChar char="•"/>
              <a:defRPr/>
            </a:pPr>
            <a:endParaRPr lang="en-US" sz="2000" dirty="0">
              <a:cs typeface="Adobe Garamond Pro"/>
            </a:endParaRPr>
          </a:p>
          <a:p>
            <a:pPr marL="342900" indent="-342900">
              <a:buFont typeface="Arial" panose="020B0604020202020204" pitchFamily="34" charset="0"/>
              <a:buChar char="•"/>
              <a:defRPr/>
            </a:pPr>
            <a:r>
              <a:rPr lang="en-US" sz="2000" dirty="0" smtClean="0">
                <a:cs typeface="Adobe Garamond Pro"/>
              </a:rPr>
              <a:t>What’s so special about R?</a:t>
            </a:r>
          </a:p>
          <a:p>
            <a:pPr marL="800100" lvl="1" indent="-342900">
              <a:buFont typeface="Arial" panose="020B0604020202020204" pitchFamily="34" charset="0"/>
              <a:buChar char="•"/>
              <a:defRPr/>
            </a:pPr>
            <a:r>
              <a:rPr lang="en-US" sz="2000" dirty="0" smtClean="0">
                <a:cs typeface="Adobe Garamond Pro"/>
              </a:rPr>
              <a:t>Free</a:t>
            </a:r>
          </a:p>
          <a:p>
            <a:pPr marL="800100" lvl="1" indent="-342900">
              <a:buFont typeface="Arial" panose="020B0604020202020204" pitchFamily="34" charset="0"/>
              <a:buChar char="•"/>
              <a:defRPr/>
            </a:pPr>
            <a:r>
              <a:rPr lang="en-US" sz="2000" dirty="0" smtClean="0">
                <a:cs typeface="Adobe Garamond Pro"/>
              </a:rPr>
              <a:t>Over 4000 packages that add functionality (about 25 come with R)</a:t>
            </a:r>
          </a:p>
          <a:p>
            <a:pPr marL="800100" lvl="1" indent="-342900">
              <a:buFont typeface="Arial" panose="020B0604020202020204" pitchFamily="34" charset="0"/>
              <a:buChar char="•"/>
              <a:defRPr/>
            </a:pPr>
            <a:r>
              <a:rPr lang="en-US" sz="2000" dirty="0" smtClean="0">
                <a:cs typeface="Adobe Garamond Pro"/>
              </a:rPr>
              <a:t>Produces nice print-ready graphics</a:t>
            </a:r>
          </a:p>
          <a:p>
            <a:pPr marL="800100" lvl="1" indent="-342900">
              <a:buFont typeface="Arial" panose="020B0604020202020204" pitchFamily="34" charset="0"/>
              <a:buChar char="•"/>
              <a:defRPr/>
            </a:pPr>
            <a:r>
              <a:rPr lang="en-US" sz="2000" dirty="0">
                <a:cs typeface="Adobe Garamond Pro"/>
              </a:rPr>
              <a:t>Open-source (you can see how it does what it does</a:t>
            </a:r>
            <a:r>
              <a:rPr lang="en-US" sz="2000" dirty="0" smtClean="0">
                <a:cs typeface="Adobe Garamond Pro"/>
              </a:rPr>
              <a:t>)</a:t>
            </a:r>
          </a:p>
          <a:p>
            <a:pPr marL="800100" lvl="1" indent="-342900">
              <a:buFont typeface="Arial" panose="020B0604020202020204" pitchFamily="34" charset="0"/>
              <a:buChar char="•"/>
              <a:defRPr/>
            </a:pPr>
            <a:r>
              <a:rPr lang="en-US" sz="2000" dirty="0">
                <a:cs typeface="Adobe Garamond Pro"/>
              </a:rPr>
              <a:t>Easy to install and </a:t>
            </a:r>
            <a:r>
              <a:rPr lang="en-US" sz="2000" dirty="0" smtClean="0">
                <a:cs typeface="Adobe Garamond Pro"/>
              </a:rPr>
              <a:t>non-invasive</a:t>
            </a:r>
          </a:p>
          <a:p>
            <a:pPr>
              <a:defRPr/>
            </a:pPr>
            <a:endParaRPr lang="en-US" b="0" i="0" dirty="0">
              <a:latin typeface="Adobe Garamond Pro"/>
              <a:cs typeface="Adobe Garamond Pro"/>
            </a:endParaRPr>
          </a:p>
        </p:txBody>
      </p:sp>
      <p:sp>
        <p:nvSpPr>
          <p:cNvPr id="6"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Use R</a:t>
            </a:r>
            <a:endParaRPr lang="en-US" sz="3600" dirty="0">
              <a:latin typeface="+mn-lt"/>
            </a:endParaRPr>
          </a:p>
        </p:txBody>
      </p:sp>
    </p:spTree>
    <p:extLst>
      <p:ext uri="{BB962C8B-B14F-4D97-AF65-F5344CB8AC3E}">
        <p14:creationId xmlns:p14="http://schemas.microsoft.com/office/powerpoint/2010/main" val="4186781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B34FCF48-82C2-4B71-AE56-4D435C3938EB}" type="slidenum">
              <a:rPr lang="en-US" altLang="en-US"/>
              <a:pPr/>
              <a:t>50</a:t>
            </a:fld>
            <a:endParaRPr lang="en-US" altLang="en-US"/>
          </a:p>
        </p:txBody>
      </p:sp>
      <p:sp>
        <p:nvSpPr>
          <p:cNvPr id="1506307" name="Rectangle 3"/>
          <p:cNvSpPr>
            <a:spLocks noGrp="1" noChangeArrowheads="1"/>
          </p:cNvSpPr>
          <p:nvPr>
            <p:ph type="body" idx="4294967295"/>
          </p:nvPr>
        </p:nvSpPr>
        <p:spPr>
          <a:xfrm>
            <a:off x="174813" y="1021976"/>
            <a:ext cx="8458200" cy="2895600"/>
          </a:xfrm>
        </p:spPr>
        <p:txBody>
          <a:bodyPr/>
          <a:lstStyle/>
          <a:p>
            <a:pPr marL="0" lvl="2" indent="0">
              <a:buFont typeface="Wingdings" panose="05000000000000000000" pitchFamily="2" charset="2"/>
              <a:buNone/>
            </a:pPr>
            <a:r>
              <a:rPr lang="en-US" altLang="en-US" dirty="0" smtClean="0"/>
              <a:t>There are numerous methods for exporting </a:t>
            </a:r>
            <a:r>
              <a:rPr lang="en-US" altLang="en-US" b="1" dirty="0" smtClean="0"/>
              <a:t>R</a:t>
            </a:r>
            <a:r>
              <a:rPr lang="en-US" altLang="en-US" dirty="0" smtClean="0"/>
              <a:t> objects into other formats . </a:t>
            </a:r>
          </a:p>
          <a:p>
            <a:pPr marL="0" lvl="2" indent="0">
              <a:buFont typeface="Wingdings" panose="05000000000000000000" pitchFamily="2" charset="2"/>
              <a:buNone/>
            </a:pPr>
            <a:r>
              <a:rPr lang="en-US" altLang="en-US" dirty="0" smtClean="0"/>
              <a:t>For SPSS, SAS and Stata. you will need to load the </a:t>
            </a:r>
            <a:r>
              <a:rPr lang="en-US" altLang="en-US" b="1" dirty="0" smtClean="0"/>
              <a:t>foreign</a:t>
            </a:r>
            <a:r>
              <a:rPr lang="en-US" altLang="en-US" dirty="0" smtClean="0"/>
              <a:t> packages. For Excel, you will need the </a:t>
            </a:r>
            <a:r>
              <a:rPr lang="en-US" altLang="en-US" dirty="0" err="1" smtClean="0"/>
              <a:t>xlsReadWrite</a:t>
            </a:r>
            <a:r>
              <a:rPr lang="en-US" altLang="en-US" dirty="0" smtClean="0"/>
              <a:t>, </a:t>
            </a:r>
            <a:r>
              <a:rPr lang="en-US" altLang="en-US" dirty="0" err="1" smtClean="0"/>
              <a:t>Openxlsx</a:t>
            </a:r>
            <a:r>
              <a:rPr lang="en-US" altLang="en-US" dirty="0" smtClean="0"/>
              <a:t>, or RODBC package. </a:t>
            </a:r>
            <a:endParaRPr lang="en-US" altLang="en-US" b="1" dirty="0" smtClean="0"/>
          </a:p>
          <a:p>
            <a:pPr marL="1219200" lvl="2" indent="-304800">
              <a:buFont typeface="Wingdings" panose="05000000000000000000" pitchFamily="2" charset="2"/>
              <a:buNone/>
            </a:pPr>
            <a:endParaRPr lang="en-US" altLang="en-US"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Exporting Data</a:t>
            </a:r>
            <a:endParaRPr lang="en-US" sz="3600" dirty="0">
              <a:latin typeface="+mn-lt"/>
            </a:endParaRPr>
          </a:p>
        </p:txBody>
      </p:sp>
    </p:spTree>
    <p:extLst>
      <p:ext uri="{BB962C8B-B14F-4D97-AF65-F5344CB8AC3E}">
        <p14:creationId xmlns:p14="http://schemas.microsoft.com/office/powerpoint/2010/main" val="3448240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6256DCDD-1F5D-44DF-94A1-40AFED0CCDBF}" type="slidenum">
              <a:rPr lang="en-US" altLang="en-US"/>
              <a:pPr/>
              <a:t>51</a:t>
            </a:fld>
            <a:endParaRPr lang="en-US" altLang="en-US"/>
          </a:p>
        </p:txBody>
      </p:sp>
      <p:sp>
        <p:nvSpPr>
          <p:cNvPr id="1508355" name="Rectangle 3"/>
          <p:cNvSpPr>
            <a:spLocks noGrp="1" noChangeArrowheads="1"/>
          </p:cNvSpPr>
          <p:nvPr>
            <p:ph type="body" idx="4294967295"/>
          </p:nvPr>
        </p:nvSpPr>
        <p:spPr>
          <a:xfrm>
            <a:off x="165847" y="1080247"/>
            <a:ext cx="8458200" cy="3823448"/>
          </a:xfrm>
        </p:spPr>
        <p:txBody>
          <a:bodyPr>
            <a:noAutofit/>
          </a:bodyPr>
          <a:lstStyle/>
          <a:p>
            <a:pPr marL="0" lvl="2" indent="0">
              <a:buFont typeface="Wingdings" panose="05000000000000000000" pitchFamily="2" charset="2"/>
              <a:buNone/>
            </a:pPr>
            <a:r>
              <a:rPr lang="en-US" altLang="en-US" sz="2000" b="1" dirty="0"/>
              <a:t>To A Tab Delimited Text File</a:t>
            </a:r>
          </a:p>
          <a:p>
            <a:pPr marL="0" lvl="2" indent="0">
              <a:buFont typeface="Wingdings" panose="05000000000000000000" pitchFamily="2" charset="2"/>
              <a:buNone/>
            </a:pPr>
            <a:r>
              <a:rPr lang="en-US" altLang="en-US" sz="2000" dirty="0" smtClean="0"/>
              <a:t>&gt; </a:t>
            </a:r>
            <a:r>
              <a:rPr lang="en-US" altLang="en-US" sz="2000" dirty="0" err="1" smtClean="0"/>
              <a:t>write.table</a:t>
            </a:r>
            <a:r>
              <a:rPr lang="en-US" altLang="en-US" sz="2000" dirty="0" smtClean="0"/>
              <a:t>(</a:t>
            </a:r>
            <a:r>
              <a:rPr lang="en-US" altLang="en-US" sz="2000" dirty="0" err="1" smtClean="0"/>
              <a:t>mydata</a:t>
            </a:r>
            <a:r>
              <a:rPr lang="en-US" altLang="en-US" sz="2000" dirty="0"/>
              <a:t>, "c:/mydata.txt", </a:t>
            </a:r>
            <a:r>
              <a:rPr lang="en-US" altLang="en-US" sz="2000" dirty="0" err="1"/>
              <a:t>sep</a:t>
            </a:r>
            <a:r>
              <a:rPr lang="en-US" altLang="en-US" sz="2000" dirty="0"/>
              <a:t>="\t")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To </a:t>
            </a:r>
            <a:r>
              <a:rPr lang="en-US" altLang="en-US" sz="2000" b="1" dirty="0"/>
              <a:t>an Excel Spreadsheet </a:t>
            </a:r>
          </a:p>
          <a:p>
            <a:pPr marL="0" lvl="2" indent="0">
              <a:buFont typeface="Wingdings" panose="05000000000000000000" pitchFamily="2" charset="2"/>
              <a:buNone/>
            </a:pPr>
            <a:r>
              <a:rPr lang="en-US" altLang="en-US" sz="2000" dirty="0" smtClean="0"/>
              <a:t>&gt; library(</a:t>
            </a:r>
            <a:r>
              <a:rPr lang="en-US" altLang="en-US" sz="2000" dirty="0" err="1" smtClean="0"/>
              <a:t>xlsReadWrite</a:t>
            </a:r>
            <a:r>
              <a:rPr lang="en-US" altLang="en-US" sz="2000" dirty="0"/>
              <a:t>)</a:t>
            </a:r>
            <a:br>
              <a:rPr lang="en-US" altLang="en-US" sz="2000" dirty="0"/>
            </a:br>
            <a:r>
              <a:rPr lang="en-US" altLang="en-US" sz="2000" dirty="0" smtClean="0"/>
              <a:t>&gt; write.xls(</a:t>
            </a:r>
            <a:r>
              <a:rPr lang="en-US" altLang="en-US" sz="2000" dirty="0" err="1" smtClean="0"/>
              <a:t>mydata</a:t>
            </a:r>
            <a:r>
              <a:rPr lang="en-US" altLang="en-US" sz="2000" dirty="0"/>
              <a:t>, "c:/mydata.xls")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To </a:t>
            </a:r>
            <a:r>
              <a:rPr lang="en-US" altLang="en-US" sz="2000" b="1" dirty="0"/>
              <a:t>SAS</a:t>
            </a:r>
          </a:p>
          <a:p>
            <a:pPr marL="0" lvl="2" indent="0">
              <a:buFont typeface="Wingdings" panose="05000000000000000000" pitchFamily="2" charset="2"/>
              <a:buNone/>
            </a:pPr>
            <a:r>
              <a:rPr lang="en-US" altLang="en-US" sz="2000" dirty="0" smtClean="0"/>
              <a:t>&gt; library(foreign</a:t>
            </a:r>
            <a:r>
              <a:rPr lang="en-US" altLang="en-US" sz="2000" dirty="0"/>
              <a:t>)</a:t>
            </a:r>
            <a:br>
              <a:rPr lang="en-US" altLang="en-US" sz="2000" dirty="0"/>
            </a:br>
            <a:r>
              <a:rPr lang="en-US" altLang="en-US" sz="2000" dirty="0" smtClean="0"/>
              <a:t>&gt; </a:t>
            </a:r>
            <a:r>
              <a:rPr lang="en-US" altLang="en-US" sz="2000" dirty="0" err="1" smtClean="0"/>
              <a:t>write.foreign</a:t>
            </a:r>
            <a:r>
              <a:rPr lang="en-US" altLang="en-US" sz="2000" dirty="0" smtClean="0"/>
              <a:t>(</a:t>
            </a:r>
            <a:r>
              <a:rPr lang="en-US" altLang="en-US" sz="2000" dirty="0" err="1" smtClean="0"/>
              <a:t>mydata</a:t>
            </a:r>
            <a:r>
              <a:rPr lang="en-US" altLang="en-US" sz="2000" dirty="0"/>
              <a:t>, "c:/mydata.txt", "c:/mydata.sas",   package="SAS")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Exporting Data</a:t>
            </a:r>
            <a:endParaRPr lang="en-US" sz="3600" dirty="0">
              <a:latin typeface="+mn-lt"/>
            </a:endParaRPr>
          </a:p>
        </p:txBody>
      </p:sp>
    </p:spTree>
    <p:extLst>
      <p:ext uri="{BB962C8B-B14F-4D97-AF65-F5344CB8AC3E}">
        <p14:creationId xmlns:p14="http://schemas.microsoft.com/office/powerpoint/2010/main" val="3137663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561E15FA-58C2-41EC-9F14-B8CADE3F2EE5}" type="slidenum">
              <a:rPr lang="en-US" altLang="en-US"/>
              <a:pPr/>
              <a:t>52</a:t>
            </a:fld>
            <a:endParaRPr lang="en-US" altLang="en-US"/>
          </a:p>
        </p:txBody>
      </p:sp>
      <p:sp>
        <p:nvSpPr>
          <p:cNvPr id="1510403" name="Rectangle 3"/>
          <p:cNvSpPr>
            <a:spLocks noGrp="1" noChangeArrowheads="1"/>
          </p:cNvSpPr>
          <p:nvPr>
            <p:ph type="body" idx="4294967295"/>
          </p:nvPr>
        </p:nvSpPr>
        <p:spPr>
          <a:xfrm>
            <a:off x="244287" y="815788"/>
            <a:ext cx="8657665" cy="5540561"/>
          </a:xfrm>
        </p:spPr>
        <p:txBody>
          <a:bodyPr>
            <a:noAutofit/>
          </a:bodyPr>
          <a:lstStyle/>
          <a:p>
            <a:pPr marL="0" lvl="2" indent="0">
              <a:buFont typeface="Wingdings" panose="05000000000000000000" pitchFamily="2" charset="2"/>
              <a:buNone/>
            </a:pPr>
            <a:r>
              <a:rPr lang="en-US" altLang="en-US" sz="2000" b="1" dirty="0"/>
              <a:t>There are a number of functions for listing the contents of an object or dataset. </a:t>
            </a:r>
            <a:endParaRPr lang="en-US" altLang="en-US" sz="2000" dirty="0"/>
          </a:p>
          <a:p>
            <a:pPr marL="0" lvl="2" indent="0">
              <a:buFont typeface="Wingdings" panose="05000000000000000000" pitchFamily="2" charset="2"/>
              <a:buNone/>
            </a:pPr>
            <a:r>
              <a:rPr lang="en-US" altLang="en-US" sz="2000" dirty="0"/>
              <a:t># list objects in the working environment</a:t>
            </a:r>
            <a:br>
              <a:rPr lang="en-US" altLang="en-US" sz="2000" dirty="0"/>
            </a:br>
            <a:r>
              <a:rPr lang="en-US" altLang="en-US" sz="2000" dirty="0"/>
              <a:t>ls()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the variables in </a:t>
            </a:r>
            <a:r>
              <a:rPr lang="en-US" altLang="en-US" sz="2000" dirty="0" err="1"/>
              <a:t>mydata</a:t>
            </a:r>
            <a:r>
              <a:rPr lang="en-US" altLang="en-US" sz="2000" dirty="0"/>
              <a:t/>
            </a:r>
            <a:br>
              <a:rPr lang="en-US" altLang="en-US" sz="2000" dirty="0"/>
            </a:br>
            <a:r>
              <a:rPr lang="en-US" altLang="en-US" sz="2000" dirty="0"/>
              <a:t>names(</a:t>
            </a:r>
            <a:r>
              <a:rPr lang="en-US" altLang="en-US" sz="2000" dirty="0" err="1"/>
              <a:t>mydata</a:t>
            </a:r>
            <a:r>
              <a:rPr lang="en-US" altLang="en-US" sz="2000" dirty="0"/>
              <a: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the structure of </a:t>
            </a:r>
            <a:r>
              <a:rPr lang="en-US" altLang="en-US" sz="2000" dirty="0" err="1"/>
              <a:t>mydata</a:t>
            </a:r>
            <a:r>
              <a:rPr lang="en-US" altLang="en-US" sz="2000" dirty="0"/>
              <a:t/>
            </a:r>
            <a:br>
              <a:rPr lang="en-US" altLang="en-US" sz="2000" dirty="0"/>
            </a:br>
            <a:r>
              <a:rPr lang="en-US" altLang="en-US" sz="2000" dirty="0" err="1"/>
              <a:t>str</a:t>
            </a:r>
            <a:r>
              <a:rPr lang="en-US" altLang="en-US" sz="2000" dirty="0"/>
              <a:t>(</a:t>
            </a:r>
            <a:r>
              <a:rPr lang="en-US" altLang="en-US" sz="2000" dirty="0" err="1"/>
              <a:t>mydata</a:t>
            </a:r>
            <a:r>
              <a:rPr lang="en-US" altLang="en-US" sz="2000" dirty="0"/>
              <a:t>)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levels of factor v1 in </a:t>
            </a:r>
            <a:r>
              <a:rPr lang="en-US" altLang="en-US" sz="2000" dirty="0" err="1"/>
              <a:t>mydata</a:t>
            </a:r>
            <a:r>
              <a:rPr lang="en-US" altLang="en-US" sz="2000" dirty="0"/>
              <a:t/>
            </a:r>
            <a:br>
              <a:rPr lang="en-US" altLang="en-US" sz="2000" dirty="0"/>
            </a:br>
            <a:r>
              <a:rPr lang="en-US" altLang="en-US" sz="2000" dirty="0"/>
              <a:t>levels(mydata$v1)</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dimensions of an object</a:t>
            </a:r>
            <a:br>
              <a:rPr lang="en-US" altLang="en-US" sz="2000" dirty="0"/>
            </a:br>
            <a:r>
              <a:rPr lang="en-US" altLang="en-US" sz="2000" dirty="0"/>
              <a:t>dim(object)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Viewing Data</a:t>
            </a:r>
            <a:endParaRPr lang="en-US" sz="3600" dirty="0">
              <a:latin typeface="+mn-lt"/>
            </a:endParaRPr>
          </a:p>
        </p:txBody>
      </p:sp>
    </p:spTree>
    <p:extLst>
      <p:ext uri="{BB962C8B-B14F-4D97-AF65-F5344CB8AC3E}">
        <p14:creationId xmlns:p14="http://schemas.microsoft.com/office/powerpoint/2010/main" val="2845606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08DEDA3-FB95-42D9-9FFF-2CDB88555CB6}" type="slidenum">
              <a:rPr lang="en-US" altLang="en-US"/>
              <a:pPr/>
              <a:t>53</a:t>
            </a:fld>
            <a:endParaRPr lang="en-US" altLang="en-US"/>
          </a:p>
        </p:txBody>
      </p:sp>
      <p:sp>
        <p:nvSpPr>
          <p:cNvPr id="1512451" name="Rectangle 3"/>
          <p:cNvSpPr>
            <a:spLocks noGrp="1" noChangeArrowheads="1"/>
          </p:cNvSpPr>
          <p:nvPr>
            <p:ph type="body" idx="4294967295"/>
          </p:nvPr>
        </p:nvSpPr>
        <p:spPr>
          <a:xfrm>
            <a:off x="235324" y="1035424"/>
            <a:ext cx="8458200" cy="4710952"/>
          </a:xfrm>
        </p:spPr>
        <p:txBody>
          <a:bodyPr>
            <a:noAutofit/>
          </a:bodyPr>
          <a:lstStyle/>
          <a:p>
            <a:pPr marL="0" lvl="2" indent="0">
              <a:buFont typeface="Wingdings" panose="05000000000000000000" pitchFamily="2" charset="2"/>
              <a:buNone/>
            </a:pPr>
            <a:r>
              <a:rPr lang="en-US" altLang="en-US" sz="2000" b="1" dirty="0"/>
              <a:t>There are a number of functions for listing the contents of an object or dataset. </a:t>
            </a:r>
            <a:endParaRPr lang="en-US" altLang="en-US" sz="2000" dirty="0"/>
          </a:p>
          <a:p>
            <a:pPr marL="0" lvl="2" indent="0">
              <a:buFont typeface="Wingdings" panose="05000000000000000000" pitchFamily="2" charset="2"/>
              <a:buNone/>
            </a:pPr>
            <a:r>
              <a:rPr lang="en-US" altLang="en-US" sz="2000" dirty="0"/>
              <a:t># class of an object (numeric, matrix, </a:t>
            </a:r>
            <a:r>
              <a:rPr lang="en-US" altLang="en-US" sz="2000" dirty="0" err="1"/>
              <a:t>dataframe</a:t>
            </a:r>
            <a:r>
              <a:rPr lang="en-US" altLang="en-US" sz="2000" dirty="0"/>
              <a:t>, </a:t>
            </a:r>
            <a:r>
              <a:rPr lang="en-US" altLang="en-US" sz="2000" dirty="0" err="1"/>
              <a:t>etc</a:t>
            </a:r>
            <a:r>
              <a:rPr lang="en-US" altLang="en-US" sz="2000" dirty="0"/>
              <a:t>)</a:t>
            </a:r>
            <a:br>
              <a:rPr lang="en-US" altLang="en-US" sz="2000" dirty="0"/>
            </a:br>
            <a:r>
              <a:rPr lang="en-US" altLang="en-US" sz="2000" dirty="0"/>
              <a:t>class(object)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a:t>
            </a:r>
            <a:r>
              <a:rPr lang="en-US" altLang="en-US" sz="2000" dirty="0" err="1"/>
              <a:t>mydata</a:t>
            </a:r>
            <a:r>
              <a:rPr lang="en-US" altLang="en-US" sz="2000" dirty="0"/>
              <a:t> </a:t>
            </a:r>
            <a:br>
              <a:rPr lang="en-US" altLang="en-US" sz="2000" dirty="0"/>
            </a:br>
            <a:r>
              <a:rPr lang="en-US" altLang="en-US" sz="2000" dirty="0" err="1"/>
              <a:t>mydata</a:t>
            </a:r>
            <a:endParaRPr lang="en-US" altLang="en-US" sz="2000" dirty="0"/>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first 10 rows of </a:t>
            </a:r>
            <a:r>
              <a:rPr lang="en-US" altLang="en-US" sz="2000" dirty="0" err="1"/>
              <a:t>mydata</a:t>
            </a:r>
            <a:r>
              <a:rPr lang="en-US" altLang="en-US" sz="2000" dirty="0"/>
              <a:t/>
            </a:r>
            <a:br>
              <a:rPr lang="en-US" altLang="en-US" sz="2000" dirty="0"/>
            </a:br>
            <a:r>
              <a:rPr lang="en-US" altLang="en-US" sz="2000" dirty="0"/>
              <a:t>head(</a:t>
            </a:r>
            <a:r>
              <a:rPr lang="en-US" altLang="en-US" sz="2000" dirty="0" err="1"/>
              <a:t>mydata</a:t>
            </a:r>
            <a:r>
              <a:rPr lang="en-US" altLang="en-US" sz="2000" dirty="0"/>
              <a:t>, n=10)</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last 5 rows of </a:t>
            </a:r>
            <a:r>
              <a:rPr lang="en-US" altLang="en-US" sz="2000" dirty="0" err="1"/>
              <a:t>mydata</a:t>
            </a:r>
            <a:r>
              <a:rPr lang="en-US" altLang="en-US" sz="2000" dirty="0"/>
              <a:t/>
            </a:r>
            <a:br>
              <a:rPr lang="en-US" altLang="en-US" sz="2000" dirty="0"/>
            </a:br>
            <a:r>
              <a:rPr lang="en-US" altLang="en-US" sz="2000" dirty="0"/>
              <a:t>tail(</a:t>
            </a:r>
            <a:r>
              <a:rPr lang="en-US" altLang="en-US" sz="2000" dirty="0" err="1"/>
              <a:t>mydata</a:t>
            </a:r>
            <a:r>
              <a:rPr lang="en-US" altLang="en-US" sz="2000" dirty="0"/>
              <a:t>, n=5)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Viewing Data</a:t>
            </a:r>
            <a:endParaRPr lang="en-US" sz="3600" dirty="0">
              <a:latin typeface="+mn-lt"/>
            </a:endParaRPr>
          </a:p>
        </p:txBody>
      </p:sp>
    </p:spTree>
    <p:extLst>
      <p:ext uri="{BB962C8B-B14F-4D97-AF65-F5344CB8AC3E}">
        <p14:creationId xmlns:p14="http://schemas.microsoft.com/office/powerpoint/2010/main" val="2641938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82CFC30D-89D0-41A9-B1A1-CEF52043B789}" type="slidenum">
              <a:rPr lang="en-US" altLang="en-US"/>
              <a:pPr/>
              <a:t>54</a:t>
            </a:fld>
            <a:endParaRPr lang="en-US" altLang="en-US"/>
          </a:p>
        </p:txBody>
      </p:sp>
      <p:sp>
        <p:nvSpPr>
          <p:cNvPr id="1514499" name="Rectangle 3"/>
          <p:cNvSpPr>
            <a:spLocks noGrp="1" noChangeArrowheads="1"/>
          </p:cNvSpPr>
          <p:nvPr>
            <p:ph type="body" idx="4294967295"/>
          </p:nvPr>
        </p:nvSpPr>
        <p:spPr>
          <a:xfrm>
            <a:off x="264459" y="999564"/>
            <a:ext cx="8458200" cy="2895600"/>
          </a:xfrm>
        </p:spPr>
        <p:txBody>
          <a:bodyPr>
            <a:normAutofit fontScale="92500" lnSpcReduction="10000"/>
          </a:bodyPr>
          <a:lstStyle/>
          <a:p>
            <a:pPr marL="0" lvl="2" indent="0">
              <a:buFont typeface="Wingdings" panose="05000000000000000000" pitchFamily="2" charset="2"/>
              <a:buNone/>
            </a:pPr>
            <a:r>
              <a:rPr lang="en-US" altLang="en-US" b="1" dirty="0"/>
              <a:t>R</a:t>
            </a:r>
            <a:r>
              <a:rPr lang="en-US" altLang="en-US" dirty="0"/>
              <a:t>'s ability to handle variable labels is somewhat unsatisfying. </a:t>
            </a:r>
          </a:p>
          <a:p>
            <a:pPr marL="0" lvl="2" indent="0">
              <a:buFont typeface="Wingdings" panose="05000000000000000000" pitchFamily="2" charset="2"/>
              <a:buNone/>
            </a:pPr>
            <a:endParaRPr lang="en-US" altLang="en-US" dirty="0" smtClean="0"/>
          </a:p>
          <a:p>
            <a:pPr marL="0" lvl="2" indent="0">
              <a:buFont typeface="Wingdings" panose="05000000000000000000" pitchFamily="2" charset="2"/>
              <a:buNone/>
            </a:pPr>
            <a:r>
              <a:rPr lang="en-US" altLang="en-US" dirty="0" smtClean="0"/>
              <a:t>If </a:t>
            </a:r>
            <a:r>
              <a:rPr lang="en-US" altLang="en-US" dirty="0"/>
              <a:t>you use </a:t>
            </a:r>
            <a:r>
              <a:rPr lang="en-US" altLang="en-US" dirty="0" smtClean="0"/>
              <a:t>the </a:t>
            </a:r>
            <a:r>
              <a:rPr lang="en-US" altLang="en-US" dirty="0" err="1" smtClean="0"/>
              <a:t>Hmisc</a:t>
            </a:r>
            <a:r>
              <a:rPr lang="en-US" altLang="en-US" dirty="0" smtClean="0"/>
              <a:t> </a:t>
            </a:r>
            <a:r>
              <a:rPr lang="en-US" altLang="en-US" dirty="0"/>
              <a:t>package, you can take advantage of some labeling features. </a:t>
            </a:r>
          </a:p>
          <a:p>
            <a:pPr marL="0" lvl="2" indent="0">
              <a:buFont typeface="Wingdings" panose="05000000000000000000" pitchFamily="2" charset="2"/>
              <a:buNone/>
            </a:pPr>
            <a:endParaRPr lang="en-US" altLang="en-US" dirty="0" smtClean="0"/>
          </a:p>
          <a:p>
            <a:pPr marL="0" lvl="2" indent="0">
              <a:buFont typeface="Wingdings" panose="05000000000000000000" pitchFamily="2" charset="2"/>
              <a:buNone/>
            </a:pPr>
            <a:r>
              <a:rPr lang="en-US" altLang="en-US" dirty="0" smtClean="0"/>
              <a:t>library(</a:t>
            </a:r>
            <a:r>
              <a:rPr lang="en-US" altLang="en-US" dirty="0" err="1" smtClean="0"/>
              <a:t>Hmisc</a:t>
            </a:r>
            <a:r>
              <a:rPr lang="en-US" altLang="en-US" dirty="0"/>
              <a:t>)</a:t>
            </a:r>
            <a:br>
              <a:rPr lang="en-US" altLang="en-US" dirty="0"/>
            </a:br>
            <a:r>
              <a:rPr lang="en-US" altLang="en-US" dirty="0"/>
              <a:t>label(</a:t>
            </a:r>
            <a:r>
              <a:rPr lang="en-US" altLang="en-US" dirty="0" err="1"/>
              <a:t>mydata$myvar</a:t>
            </a:r>
            <a:r>
              <a:rPr lang="en-US" altLang="en-US" dirty="0"/>
              <a:t>) &lt;- "Variable label for variable </a:t>
            </a:r>
            <a:r>
              <a:rPr lang="en-US" altLang="en-US" i="1" dirty="0" err="1"/>
              <a:t>myvar</a:t>
            </a:r>
            <a:r>
              <a:rPr lang="en-US" altLang="en-US" dirty="0"/>
              <a:t>" </a:t>
            </a:r>
            <a:br>
              <a:rPr lang="en-US" altLang="en-US" dirty="0"/>
            </a:br>
            <a:r>
              <a:rPr lang="en-US" altLang="en-US" dirty="0"/>
              <a:t>describe(</a:t>
            </a:r>
            <a:r>
              <a:rPr lang="en-US" altLang="en-US" dirty="0" err="1"/>
              <a:t>mydata</a:t>
            </a:r>
            <a:r>
              <a:rPr lang="en-US" altLang="en-US" dirty="0"/>
              <a:t>)</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Variable Labels</a:t>
            </a:r>
            <a:endParaRPr lang="en-US" sz="3600" dirty="0">
              <a:latin typeface="+mn-lt"/>
            </a:endParaRPr>
          </a:p>
        </p:txBody>
      </p:sp>
    </p:spTree>
    <p:extLst>
      <p:ext uri="{BB962C8B-B14F-4D97-AF65-F5344CB8AC3E}">
        <p14:creationId xmlns:p14="http://schemas.microsoft.com/office/powerpoint/2010/main" val="2571630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015D8BC6-D037-44AF-AFD9-516C28F81130}" type="slidenum">
              <a:rPr lang="en-US" altLang="en-US"/>
              <a:pPr/>
              <a:t>55</a:t>
            </a:fld>
            <a:endParaRPr lang="en-US" altLang="en-US"/>
          </a:p>
        </p:txBody>
      </p:sp>
      <p:sp>
        <p:nvSpPr>
          <p:cNvPr id="1516547" name="Rectangle 3"/>
          <p:cNvSpPr>
            <a:spLocks noGrp="1" noChangeArrowheads="1"/>
          </p:cNvSpPr>
          <p:nvPr>
            <p:ph type="body" idx="4294967295"/>
          </p:nvPr>
        </p:nvSpPr>
        <p:spPr>
          <a:xfrm>
            <a:off x="246529" y="1071282"/>
            <a:ext cx="8458200" cy="3303493"/>
          </a:xfrm>
        </p:spPr>
        <p:txBody>
          <a:bodyPr>
            <a:normAutofit/>
          </a:bodyPr>
          <a:lstStyle/>
          <a:p>
            <a:pPr marL="0" lvl="2" indent="0">
              <a:buFont typeface="Wingdings" panose="05000000000000000000" pitchFamily="2" charset="2"/>
              <a:buNone/>
            </a:pPr>
            <a:r>
              <a:rPr lang="en-US" altLang="en-US" sz="2000" dirty="0"/>
              <a:t>Unfortunately the label is only in effect for functions provided by the </a:t>
            </a:r>
            <a:r>
              <a:rPr lang="en-US" altLang="en-US" sz="2000" dirty="0" err="1"/>
              <a:t>Hmisc</a:t>
            </a:r>
            <a:r>
              <a:rPr lang="en-US" altLang="en-US" sz="2000" dirty="0"/>
              <a:t> package, such as describe(). </a:t>
            </a:r>
            <a:endParaRPr lang="en-US" altLang="en-US" sz="2000" dirty="0" smtClean="0"/>
          </a:p>
          <a:p>
            <a:pPr marL="0" lvl="2" indent="0">
              <a:buFont typeface="Wingdings" panose="05000000000000000000" pitchFamily="2" charset="2"/>
              <a:buNone/>
            </a:pPr>
            <a:endParaRPr lang="en-US" altLang="en-US" sz="2000" dirty="0"/>
          </a:p>
          <a:p>
            <a:pPr marL="0" lvl="2" indent="0">
              <a:buFont typeface="Wingdings" panose="05000000000000000000" pitchFamily="2" charset="2"/>
              <a:buNone/>
            </a:pPr>
            <a:r>
              <a:rPr lang="en-US" altLang="en-US" sz="2000" dirty="0" smtClean="0"/>
              <a:t>Your </a:t>
            </a:r>
            <a:r>
              <a:rPr lang="en-US" altLang="en-US" sz="2000" dirty="0"/>
              <a:t>other option is to use the variable label as the variable name and then refer to the variable by position index.</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names(</a:t>
            </a:r>
            <a:r>
              <a:rPr lang="en-US" altLang="en-US" sz="2000" dirty="0" err="1" smtClean="0"/>
              <a:t>mydata</a:t>
            </a:r>
            <a:r>
              <a:rPr lang="en-US" altLang="en-US" sz="2000" dirty="0"/>
              <a:t>)[3] &lt;- "This is the label for variable 3"</a:t>
            </a:r>
            <a:br>
              <a:rPr lang="en-US" altLang="en-US" sz="2000" dirty="0"/>
            </a:br>
            <a:r>
              <a:rPr lang="en-US" altLang="en-US" sz="2000" dirty="0" err="1"/>
              <a:t>mydata</a:t>
            </a:r>
            <a:r>
              <a:rPr lang="en-US" altLang="en-US" sz="2000" dirty="0"/>
              <a:t>[3] # list the variable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Variable Labels</a:t>
            </a:r>
            <a:endParaRPr lang="en-US" sz="3600" dirty="0">
              <a:latin typeface="+mn-lt"/>
            </a:endParaRPr>
          </a:p>
        </p:txBody>
      </p:sp>
    </p:spTree>
    <p:extLst>
      <p:ext uri="{BB962C8B-B14F-4D97-AF65-F5344CB8AC3E}">
        <p14:creationId xmlns:p14="http://schemas.microsoft.com/office/powerpoint/2010/main" val="1594002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482B4B8E-C72D-45C4-B588-F5A8CD7A6311}" type="slidenum">
              <a:rPr lang="en-US" altLang="en-US"/>
              <a:pPr/>
              <a:t>56</a:t>
            </a:fld>
            <a:endParaRPr lang="en-US" altLang="en-US"/>
          </a:p>
        </p:txBody>
      </p:sp>
      <p:sp>
        <p:nvSpPr>
          <p:cNvPr id="1518595" name="Rectangle 3"/>
          <p:cNvSpPr>
            <a:spLocks noGrp="1" noChangeArrowheads="1"/>
          </p:cNvSpPr>
          <p:nvPr>
            <p:ph type="body" idx="4294967295"/>
          </p:nvPr>
        </p:nvSpPr>
        <p:spPr>
          <a:xfrm>
            <a:off x="228600" y="1066799"/>
            <a:ext cx="8915400" cy="4634754"/>
          </a:xfrm>
        </p:spPr>
        <p:txBody>
          <a:bodyPr>
            <a:normAutofit fontScale="40000" lnSpcReduction="20000"/>
          </a:bodyPr>
          <a:lstStyle/>
          <a:p>
            <a:pPr marL="0" lvl="2" indent="0">
              <a:buFont typeface="Wingdings" panose="05000000000000000000" pitchFamily="2" charset="2"/>
              <a:buNone/>
            </a:pPr>
            <a:r>
              <a:rPr lang="en-US" altLang="en-US" sz="5000" dirty="0"/>
              <a:t>To understand value labels in </a:t>
            </a:r>
            <a:r>
              <a:rPr lang="en-US" altLang="en-US" sz="5000" b="1" dirty="0"/>
              <a:t>R</a:t>
            </a:r>
            <a:r>
              <a:rPr lang="en-US" altLang="en-US" sz="5000" dirty="0"/>
              <a:t>, you need to understand the data </a:t>
            </a:r>
            <a:r>
              <a:rPr lang="en-US" altLang="en-US" sz="5000" dirty="0" smtClean="0"/>
              <a:t>structure factor. </a:t>
            </a:r>
            <a:endParaRPr lang="en-US" altLang="en-US" sz="5000" dirty="0"/>
          </a:p>
          <a:p>
            <a:pPr marL="0" lvl="2" indent="0">
              <a:buFont typeface="Wingdings" panose="05000000000000000000" pitchFamily="2" charset="2"/>
              <a:buNone/>
            </a:pPr>
            <a:r>
              <a:rPr lang="en-US" altLang="en-US" sz="5000" dirty="0"/>
              <a:t>You can use the factor function to create your own value </a:t>
            </a:r>
            <a:r>
              <a:rPr lang="en-US" altLang="en-US" sz="5000" dirty="0" smtClean="0"/>
              <a:t>labels</a:t>
            </a:r>
            <a:r>
              <a:rPr lang="en-US" altLang="en-US" sz="5000" dirty="0"/>
              <a:t>.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variable v1 is coded 1, 2 or 3</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we want to attach value labels 1=red, 2=blue,3=green</a:t>
            </a:r>
            <a:br>
              <a:rPr lang="en-US" altLang="en-US" sz="5000" dirty="0"/>
            </a:br>
            <a:r>
              <a:rPr lang="en-US" altLang="en-US" sz="5000" dirty="0"/>
              <a:t>mydata$v1 &lt;- factor(mydata$v1,</a:t>
            </a:r>
            <a:br>
              <a:rPr lang="en-US" altLang="en-US" sz="5000" dirty="0"/>
            </a:br>
            <a:r>
              <a:rPr lang="en-US" altLang="en-US" sz="5000" dirty="0"/>
              <a:t>levels = c(1,2,3),</a:t>
            </a:r>
            <a:br>
              <a:rPr lang="en-US" altLang="en-US" sz="5000" dirty="0"/>
            </a:br>
            <a:r>
              <a:rPr lang="en-US" altLang="en-US" sz="5000" dirty="0"/>
              <a:t>labels = c("red", "blue", "green"))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variable y is coded 1, 3 or 5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we want to attach value labels 1=Low, 3=Medium, 5=High</a:t>
            </a:r>
            <a:r>
              <a:rPr lang="en-US" altLang="en-US" sz="2000" dirty="0"/>
              <a:t/>
            </a:r>
            <a:br>
              <a:rPr lang="en-US" altLang="en-US" sz="2000" dirty="0"/>
            </a:br>
            <a:r>
              <a:rPr lang="en-US" altLang="en-US" dirty="0"/>
              <a:t/>
            </a:r>
            <a:br>
              <a:rPr lang="en-US" altLang="en-US" dirty="0"/>
            </a:br>
            <a:endParaRPr lang="en-US" altLang="en-US"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Value Labels</a:t>
            </a:r>
            <a:endParaRPr lang="en-US" sz="3600" dirty="0">
              <a:latin typeface="+mn-lt"/>
            </a:endParaRPr>
          </a:p>
        </p:txBody>
      </p:sp>
    </p:spTree>
    <p:extLst>
      <p:ext uri="{BB962C8B-B14F-4D97-AF65-F5344CB8AC3E}">
        <p14:creationId xmlns:p14="http://schemas.microsoft.com/office/powerpoint/2010/main" val="4213162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4D67093-883D-49AB-A79A-61C4E2A9EA86}" type="slidenum">
              <a:rPr lang="en-US" altLang="en-US"/>
              <a:pPr/>
              <a:t>57</a:t>
            </a:fld>
            <a:endParaRPr lang="en-US" altLang="en-US"/>
          </a:p>
        </p:txBody>
      </p:sp>
      <p:sp>
        <p:nvSpPr>
          <p:cNvPr id="1520643" name="Rectangle 3"/>
          <p:cNvSpPr>
            <a:spLocks noGrp="1" noChangeArrowheads="1"/>
          </p:cNvSpPr>
          <p:nvPr>
            <p:ph type="body" idx="4294967295"/>
          </p:nvPr>
        </p:nvSpPr>
        <p:spPr>
          <a:xfrm>
            <a:off x="342900" y="990599"/>
            <a:ext cx="8458200" cy="4961965"/>
          </a:xfrm>
        </p:spPr>
        <p:txBody>
          <a:bodyPr>
            <a:normAutofit/>
          </a:bodyPr>
          <a:lstStyle/>
          <a:p>
            <a:pPr marL="0" lvl="2" indent="0">
              <a:buFont typeface="Wingdings" panose="05000000000000000000" pitchFamily="2" charset="2"/>
              <a:buNone/>
            </a:pPr>
            <a:r>
              <a:rPr lang="en-US" altLang="en-US" sz="2000" dirty="0"/>
              <a:t>mydata$v1 &lt;- ordered(</a:t>
            </a:r>
            <a:r>
              <a:rPr lang="en-US" altLang="en-US" sz="2000" dirty="0" err="1"/>
              <a:t>mydata$y</a:t>
            </a:r>
            <a:r>
              <a:rPr lang="en-US" altLang="en-US" sz="2000" dirty="0"/>
              <a:t>,</a:t>
            </a:r>
            <a:br>
              <a:rPr lang="en-US" altLang="en-US" sz="2000" dirty="0"/>
            </a:br>
            <a:r>
              <a:rPr lang="en-US" altLang="en-US" sz="2000" dirty="0"/>
              <a:t>levels = c(1,3, 5),</a:t>
            </a:r>
            <a:br>
              <a:rPr lang="en-US" altLang="en-US" sz="2000" dirty="0"/>
            </a:br>
            <a:r>
              <a:rPr lang="en-US" altLang="en-US" sz="2000" dirty="0"/>
              <a:t>labels = c("Low", "Medium", "High"))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Use </a:t>
            </a:r>
            <a:r>
              <a:rPr lang="en-US" altLang="en-US" sz="2000" dirty="0"/>
              <a:t>the </a:t>
            </a:r>
            <a:r>
              <a:rPr lang="en-US" altLang="en-US" sz="2000" b="1" dirty="0"/>
              <a:t>factor()</a:t>
            </a:r>
            <a:r>
              <a:rPr lang="en-US" altLang="en-US" sz="2000" dirty="0"/>
              <a:t> function for </a:t>
            </a:r>
            <a:r>
              <a:rPr lang="en-US" altLang="en-US" sz="2000" b="1" dirty="0"/>
              <a:t>nominal data</a:t>
            </a:r>
            <a:r>
              <a:rPr lang="en-US" altLang="en-US" sz="2000" dirty="0"/>
              <a:t> and the </a:t>
            </a:r>
            <a:r>
              <a:rPr lang="en-US" altLang="en-US" sz="2000" b="1" dirty="0"/>
              <a:t>ordered()</a:t>
            </a:r>
            <a:r>
              <a:rPr lang="en-US" altLang="en-US" sz="2000" dirty="0"/>
              <a:t> function for </a:t>
            </a:r>
            <a:r>
              <a:rPr lang="en-US" altLang="en-US" sz="2000" b="1" dirty="0"/>
              <a:t>ordinal data</a:t>
            </a:r>
            <a:r>
              <a:rPr lang="en-US" altLang="en-US" sz="2000" dirty="0"/>
              <a:t>. </a:t>
            </a:r>
            <a:r>
              <a:rPr lang="en-US" altLang="en-US" sz="2000" b="1" dirty="0"/>
              <a:t>R</a:t>
            </a:r>
            <a:r>
              <a:rPr lang="en-US" altLang="en-US" sz="2000" dirty="0"/>
              <a:t> statistical and graphic functions will then treat the data appropriately.</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Note</a:t>
            </a:r>
            <a:r>
              <a:rPr lang="en-US" altLang="en-US" sz="2000" dirty="0"/>
              <a:t>: factor and ordered are used the same way, with the same arguments. The former creates factors and the later creates ordered factors.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Value Labels</a:t>
            </a:r>
            <a:endParaRPr lang="en-US" sz="3600" dirty="0">
              <a:latin typeface="+mn-lt"/>
            </a:endParaRPr>
          </a:p>
        </p:txBody>
      </p:sp>
    </p:spTree>
    <p:extLst>
      <p:ext uri="{BB962C8B-B14F-4D97-AF65-F5344CB8AC3E}">
        <p14:creationId xmlns:p14="http://schemas.microsoft.com/office/powerpoint/2010/main" val="1277780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493813F2-3E74-4A37-838F-18527EEF73F8}" type="slidenum">
              <a:rPr lang="en-US" altLang="en-US"/>
              <a:pPr/>
              <a:t>58</a:t>
            </a:fld>
            <a:endParaRPr lang="en-US" altLang="en-US"/>
          </a:p>
        </p:txBody>
      </p:sp>
      <p:sp>
        <p:nvSpPr>
          <p:cNvPr id="1522691" name="Rectangle 3"/>
          <p:cNvSpPr>
            <a:spLocks noGrp="1" noChangeArrowheads="1"/>
          </p:cNvSpPr>
          <p:nvPr>
            <p:ph type="body" idx="4294967295"/>
          </p:nvPr>
        </p:nvSpPr>
        <p:spPr>
          <a:xfrm>
            <a:off x="273423" y="1044387"/>
            <a:ext cx="8458200" cy="4809565"/>
          </a:xfrm>
        </p:spPr>
        <p:txBody>
          <a:bodyPr>
            <a:normAutofit/>
          </a:bodyPr>
          <a:lstStyle/>
          <a:p>
            <a:pPr marL="0" lvl="2" indent="0">
              <a:buFont typeface="Wingdings" panose="05000000000000000000" pitchFamily="2" charset="2"/>
              <a:buNone/>
            </a:pPr>
            <a:r>
              <a:rPr lang="en-US" altLang="en-US" sz="2000" dirty="0"/>
              <a:t>In </a:t>
            </a:r>
            <a:r>
              <a:rPr lang="en-US" altLang="en-US" sz="2000" b="1" dirty="0"/>
              <a:t>R</a:t>
            </a:r>
            <a:r>
              <a:rPr lang="en-US" altLang="en-US" sz="2000" dirty="0"/>
              <a:t>, missing values are represented by the symbol </a:t>
            </a:r>
            <a:r>
              <a:rPr lang="en-US" altLang="en-US" sz="2000" b="1" dirty="0"/>
              <a:t>NA</a:t>
            </a:r>
            <a:r>
              <a:rPr lang="en-US" altLang="en-US" sz="2000" dirty="0"/>
              <a:t> (not available) . Impossible values (e.g., dividing by zero) are represented by the symbol </a:t>
            </a:r>
            <a:r>
              <a:rPr lang="en-US" altLang="en-US" sz="2000" b="1" dirty="0" err="1"/>
              <a:t>NaN</a:t>
            </a:r>
            <a:r>
              <a:rPr lang="en-US" altLang="en-US" sz="2000" dirty="0"/>
              <a:t> (not a number). </a:t>
            </a:r>
            <a:endParaRPr lang="en-US" altLang="en-US" sz="2000" dirty="0" smtClean="0"/>
          </a:p>
          <a:p>
            <a:pPr marL="0" lvl="2" indent="0">
              <a:buFont typeface="Wingdings" panose="05000000000000000000" pitchFamily="2" charset="2"/>
              <a:buNone/>
            </a:pPr>
            <a:endParaRPr lang="en-US" altLang="en-US" sz="2000" dirty="0"/>
          </a:p>
          <a:p>
            <a:pPr marL="0" lvl="2" indent="0">
              <a:buFont typeface="Wingdings" panose="05000000000000000000" pitchFamily="2" charset="2"/>
              <a:buNone/>
            </a:pPr>
            <a:r>
              <a:rPr lang="en-US" altLang="en-US" sz="2000" dirty="0" smtClean="0"/>
              <a:t>Unlike </a:t>
            </a:r>
            <a:r>
              <a:rPr lang="en-US" altLang="en-US" sz="2000" dirty="0"/>
              <a:t>SAS, </a:t>
            </a:r>
            <a:r>
              <a:rPr lang="en-US" altLang="en-US" sz="2000" b="1" dirty="0"/>
              <a:t>R</a:t>
            </a:r>
            <a:r>
              <a:rPr lang="en-US" altLang="en-US" sz="2000" dirty="0"/>
              <a:t> uses the same symbol for character and numeric data.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Testing </a:t>
            </a:r>
            <a:r>
              <a:rPr lang="en-US" altLang="en-US" sz="2000" b="1" dirty="0"/>
              <a:t>for Missing Values</a:t>
            </a:r>
          </a:p>
          <a:p>
            <a:pPr marL="0" lvl="2" indent="0">
              <a:buFont typeface="Wingdings" panose="05000000000000000000" pitchFamily="2" charset="2"/>
              <a:buNone/>
            </a:pPr>
            <a:r>
              <a:rPr lang="en-US" altLang="en-US" sz="2000" dirty="0" smtClean="0"/>
              <a:t>&gt; </a:t>
            </a:r>
            <a:r>
              <a:rPr lang="en-US" altLang="en-US" sz="2000" dirty="0" smtClean="0"/>
              <a:t>is.na(x</a:t>
            </a:r>
            <a:r>
              <a:rPr lang="en-US" altLang="en-US" sz="2000" dirty="0"/>
              <a:t>) # returns TRUE of x is missing</a:t>
            </a:r>
          </a:p>
          <a:p>
            <a:pPr marL="0" lvl="2" indent="0">
              <a:buFont typeface="Wingdings" panose="05000000000000000000" pitchFamily="2" charset="2"/>
              <a:buNone/>
            </a:pPr>
            <a:r>
              <a:rPr lang="en-US" altLang="en-US" sz="2000" dirty="0" smtClean="0"/>
              <a:t>&gt; y </a:t>
            </a:r>
            <a:r>
              <a:rPr lang="en-US" altLang="en-US" sz="2000" dirty="0"/>
              <a:t>&lt;- c(1,2,3,NA)</a:t>
            </a:r>
          </a:p>
          <a:p>
            <a:pPr marL="0" lvl="2" indent="0">
              <a:buFont typeface="Wingdings" panose="05000000000000000000" pitchFamily="2" charset="2"/>
              <a:buNone/>
            </a:pPr>
            <a:r>
              <a:rPr lang="en-US" altLang="en-US" sz="2000" dirty="0" smtClean="0"/>
              <a:t>&gt; is.na(y</a:t>
            </a:r>
            <a:r>
              <a:rPr lang="en-US" altLang="en-US" sz="2000" dirty="0"/>
              <a:t>) # returns a vector (F </a:t>
            </a:r>
            <a:r>
              <a:rPr lang="en-US" altLang="en-US" sz="2000" dirty="0" err="1"/>
              <a:t>F</a:t>
            </a:r>
            <a:r>
              <a:rPr lang="en-US" altLang="en-US" sz="2000" dirty="0"/>
              <a:t> </a:t>
            </a:r>
            <a:r>
              <a:rPr lang="en-US" altLang="en-US" sz="2000" dirty="0" err="1"/>
              <a:t>F</a:t>
            </a:r>
            <a:r>
              <a:rPr lang="en-US" altLang="en-US" sz="2000" dirty="0"/>
              <a:t> T)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3304582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8AC24881-809D-42CF-A813-D0A2B8F466C9}" type="slidenum">
              <a:rPr lang="en-US" altLang="en-US"/>
              <a:pPr/>
              <a:t>59</a:t>
            </a:fld>
            <a:endParaRPr lang="en-US" altLang="en-US"/>
          </a:p>
        </p:txBody>
      </p:sp>
      <p:sp>
        <p:nvSpPr>
          <p:cNvPr id="1524739" name="Rectangle 3"/>
          <p:cNvSpPr>
            <a:spLocks noGrp="1" noChangeArrowheads="1"/>
          </p:cNvSpPr>
          <p:nvPr>
            <p:ph type="body" idx="4294967295"/>
          </p:nvPr>
        </p:nvSpPr>
        <p:spPr>
          <a:xfrm>
            <a:off x="183776" y="990600"/>
            <a:ext cx="8458200" cy="5159188"/>
          </a:xfrm>
        </p:spPr>
        <p:txBody>
          <a:bodyPr>
            <a:normAutofit/>
          </a:bodyPr>
          <a:lstStyle/>
          <a:p>
            <a:pPr marL="0" lvl="2" indent="0">
              <a:buFont typeface="Wingdings" panose="05000000000000000000" pitchFamily="2" charset="2"/>
              <a:buNone/>
            </a:pPr>
            <a:r>
              <a:rPr lang="en-US" altLang="en-US" sz="1800" b="1" dirty="0"/>
              <a:t>Recoding Values to Missing</a:t>
            </a:r>
          </a:p>
          <a:p>
            <a:pPr marL="0" lvl="2" indent="0">
              <a:buFont typeface="Wingdings" panose="05000000000000000000" pitchFamily="2" charset="2"/>
              <a:buNone/>
            </a:pPr>
            <a:r>
              <a:rPr lang="en-US" altLang="en-US" sz="1800" dirty="0"/>
              <a:t># recode 99 to missing for variable v1</a:t>
            </a:r>
          </a:p>
          <a:p>
            <a:pPr marL="0" lvl="2" indent="0">
              <a:buFont typeface="Wingdings" panose="05000000000000000000" pitchFamily="2" charset="2"/>
              <a:buNone/>
            </a:pPr>
            <a:r>
              <a:rPr lang="en-US" altLang="en-US" sz="1800" dirty="0"/>
              <a:t># select rows where v1 is 99 and recode column v1 </a:t>
            </a:r>
          </a:p>
          <a:p>
            <a:pPr marL="0" lvl="2" indent="0">
              <a:buFont typeface="Wingdings" panose="05000000000000000000" pitchFamily="2" charset="2"/>
              <a:buNone/>
            </a:pPr>
            <a:r>
              <a:rPr lang="en-US" altLang="en-US" sz="1800" dirty="0" smtClean="0"/>
              <a:t>&gt; </a:t>
            </a:r>
            <a:r>
              <a:rPr lang="en-US" altLang="en-US" sz="1800" dirty="0" err="1" smtClean="0"/>
              <a:t>mydata</a:t>
            </a:r>
            <a:r>
              <a:rPr lang="en-US" altLang="en-US" sz="1800" dirty="0" smtClean="0"/>
              <a:t>[mydata$v1</a:t>
            </a:r>
            <a:r>
              <a:rPr lang="en-US" altLang="en-US" sz="1800" dirty="0"/>
              <a:t>==99,"v1"] &lt;- NA </a:t>
            </a:r>
            <a:endParaRPr lang="en-US" altLang="en-US" sz="1800" b="1" dirty="0"/>
          </a:p>
          <a:p>
            <a:pPr marL="0" lvl="2" indent="0">
              <a:buFont typeface="Wingdings" panose="05000000000000000000" pitchFamily="2" charset="2"/>
              <a:buNone/>
            </a:pPr>
            <a:endParaRPr lang="en-US" altLang="en-US" sz="1800" b="1" dirty="0" smtClean="0"/>
          </a:p>
          <a:p>
            <a:pPr marL="0" lvl="2" indent="0">
              <a:buFont typeface="Wingdings" panose="05000000000000000000" pitchFamily="2" charset="2"/>
              <a:buNone/>
            </a:pPr>
            <a:r>
              <a:rPr lang="en-US" altLang="en-US" sz="1800" b="1" dirty="0" smtClean="0"/>
              <a:t>Excluding </a:t>
            </a:r>
            <a:r>
              <a:rPr lang="en-US" altLang="en-US" sz="1800" b="1" dirty="0"/>
              <a:t>Missing Values from Analyses</a:t>
            </a:r>
          </a:p>
          <a:p>
            <a:pPr marL="0" lvl="2" indent="0">
              <a:buFont typeface="Wingdings" panose="05000000000000000000" pitchFamily="2" charset="2"/>
              <a:buNone/>
            </a:pPr>
            <a:r>
              <a:rPr lang="en-US" altLang="en-US" sz="1800" dirty="0"/>
              <a:t>Arithmetic functions on missing values yield missing values. </a:t>
            </a:r>
          </a:p>
          <a:p>
            <a:pPr marL="0" lvl="2" indent="0">
              <a:buFont typeface="Wingdings" panose="05000000000000000000" pitchFamily="2" charset="2"/>
              <a:buNone/>
            </a:pPr>
            <a:r>
              <a:rPr lang="en-US" altLang="en-US" sz="1800" dirty="0" smtClean="0"/>
              <a:t>&gt; x </a:t>
            </a:r>
            <a:r>
              <a:rPr lang="en-US" altLang="en-US" sz="1800" dirty="0"/>
              <a:t>&lt;- c(1,2,NA,3)</a:t>
            </a:r>
          </a:p>
          <a:p>
            <a:pPr marL="0" lvl="2" indent="0">
              <a:buFont typeface="Wingdings" panose="05000000000000000000" pitchFamily="2" charset="2"/>
              <a:buNone/>
            </a:pPr>
            <a:r>
              <a:rPr lang="en-US" altLang="en-US" sz="1800" dirty="0" smtClean="0"/>
              <a:t>&gt; mean(x</a:t>
            </a:r>
            <a:r>
              <a:rPr lang="en-US" altLang="en-US" sz="1800" dirty="0"/>
              <a:t>)          # returns NA</a:t>
            </a:r>
          </a:p>
          <a:p>
            <a:pPr marL="0" lvl="2" indent="0">
              <a:buFont typeface="Wingdings" panose="05000000000000000000" pitchFamily="2" charset="2"/>
              <a:buNone/>
            </a:pPr>
            <a:r>
              <a:rPr lang="en-US" altLang="en-US" sz="1800" dirty="0" smtClean="0"/>
              <a:t>&gt; mean(x</a:t>
            </a:r>
            <a:r>
              <a:rPr lang="en-US" altLang="en-US" sz="1800" dirty="0"/>
              <a:t>, na.rm=TRUE) # returns 2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267945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728" y="1009131"/>
            <a:ext cx="8113059" cy="3785652"/>
          </a:xfrm>
          <a:prstGeom prst="rect">
            <a:avLst/>
          </a:prstGeom>
          <a:noFill/>
        </p:spPr>
        <p:txBody>
          <a:bodyPr wrap="square" rtlCol="0">
            <a:spAutoFit/>
          </a:bodyPr>
          <a:lstStyle/>
          <a:p>
            <a:pPr marL="342900" indent="-342900">
              <a:buFont typeface="Arial" panose="020B0604020202020204" pitchFamily="34" charset="0"/>
              <a:buChar char="•"/>
              <a:defRPr/>
            </a:pPr>
            <a:r>
              <a:rPr lang="en-US" sz="2000" b="1" dirty="0" smtClean="0">
                <a:cs typeface="Adobe Garamond Pro"/>
              </a:rPr>
              <a:t>Assumptions</a:t>
            </a:r>
          </a:p>
          <a:p>
            <a:pPr marL="800100" lvl="1" indent="-342900">
              <a:buFont typeface="Arial" panose="020B0604020202020204" pitchFamily="34" charset="0"/>
              <a:buChar char="•"/>
              <a:defRPr/>
            </a:pPr>
            <a:r>
              <a:rPr lang="en-US" sz="2000" dirty="0" smtClean="0">
                <a:cs typeface="Adobe Garamond Pro"/>
              </a:rPr>
              <a:t>No experience with R</a:t>
            </a:r>
          </a:p>
          <a:p>
            <a:pPr marL="800100" lvl="1" indent="-342900">
              <a:buFont typeface="Arial" panose="020B0604020202020204" pitchFamily="34" charset="0"/>
              <a:buChar char="•"/>
              <a:defRPr/>
            </a:pPr>
            <a:r>
              <a:rPr lang="en-US" sz="2000" dirty="0" smtClean="0">
                <a:cs typeface="Adobe Garamond Pro"/>
              </a:rPr>
              <a:t>Familiarity with basic statistical concepts</a:t>
            </a:r>
          </a:p>
          <a:p>
            <a:pPr marL="342900" indent="-342900">
              <a:buFont typeface="Arial" panose="020B0604020202020204" pitchFamily="34" charset="0"/>
              <a:buChar char="•"/>
              <a:defRPr/>
            </a:pPr>
            <a:endParaRPr lang="en-US" sz="2000" dirty="0" smtClean="0">
              <a:cs typeface="Adobe Garamond Pro"/>
            </a:endParaRPr>
          </a:p>
          <a:p>
            <a:pPr marL="342900" indent="-342900">
              <a:buFont typeface="Arial" panose="020B0604020202020204" pitchFamily="34" charset="0"/>
              <a:buChar char="•"/>
              <a:defRPr/>
            </a:pPr>
            <a:r>
              <a:rPr lang="en-US" sz="2000" b="1" dirty="0" smtClean="0">
                <a:cs typeface="Adobe Garamond Pro"/>
              </a:rPr>
              <a:t>Goals</a:t>
            </a:r>
          </a:p>
          <a:p>
            <a:pPr marL="800100" lvl="1" indent="-342900">
              <a:buFont typeface="Arial" panose="020B0604020202020204" pitchFamily="34" charset="0"/>
              <a:buChar char="•"/>
              <a:defRPr/>
            </a:pPr>
            <a:r>
              <a:rPr lang="en-US" sz="2000" dirty="0" smtClean="0">
                <a:cs typeface="Adobe Garamond Pro"/>
              </a:rPr>
              <a:t>Get you comfortable enough to start using R</a:t>
            </a:r>
          </a:p>
          <a:p>
            <a:pPr marL="800100" lvl="1" indent="-342900">
              <a:buFont typeface="Arial" panose="020B0604020202020204" pitchFamily="34" charset="0"/>
              <a:buChar char="•"/>
              <a:defRPr/>
            </a:pPr>
            <a:r>
              <a:rPr lang="en-US" sz="2000" dirty="0" smtClean="0">
                <a:cs typeface="Adobe Garamond Pro"/>
              </a:rPr>
              <a:t>Give you with example code you can use and </a:t>
            </a:r>
            <a:br>
              <a:rPr lang="en-US" sz="2000" dirty="0" smtClean="0">
                <a:cs typeface="Adobe Garamond Pro"/>
              </a:rPr>
            </a:br>
            <a:r>
              <a:rPr lang="en-US" sz="2000" dirty="0" smtClean="0">
                <a:cs typeface="Adobe Garamond Pro"/>
              </a:rPr>
              <a:t>resources to learn more</a:t>
            </a:r>
          </a:p>
          <a:p>
            <a:pPr marL="342900" indent="-342900">
              <a:buFont typeface="Arial" panose="020B0604020202020204" pitchFamily="34" charset="0"/>
              <a:buChar char="•"/>
              <a:defRPr/>
            </a:pPr>
            <a:endParaRPr lang="en-US" sz="2000" dirty="0">
              <a:cs typeface="Adobe Garamond Pro"/>
            </a:endParaRPr>
          </a:p>
          <a:p>
            <a:pPr marL="342900" indent="-342900">
              <a:buFont typeface="Arial" panose="020B0604020202020204" pitchFamily="34" charset="0"/>
              <a:buChar char="•"/>
              <a:defRPr/>
            </a:pPr>
            <a:r>
              <a:rPr lang="en-US" sz="2000" b="1" dirty="0" smtClean="0">
                <a:cs typeface="Adobe Garamond Pro"/>
              </a:rPr>
              <a:t>Expectations</a:t>
            </a:r>
          </a:p>
          <a:p>
            <a:pPr marL="800100" lvl="1" indent="-342900">
              <a:buFont typeface="Arial" panose="020B0604020202020204" pitchFamily="34" charset="0"/>
              <a:buChar char="•"/>
              <a:defRPr/>
            </a:pPr>
            <a:r>
              <a:rPr lang="en-US" sz="2000" dirty="0" smtClean="0">
                <a:cs typeface="Adobe Garamond Pro"/>
              </a:rPr>
              <a:t>You will not be an expert after a 3 day workshop</a:t>
            </a:r>
          </a:p>
          <a:p>
            <a:pPr marL="800100" lvl="1" indent="-342900">
              <a:buFont typeface="Arial" panose="020B0604020202020204" pitchFamily="34" charset="0"/>
              <a:buChar char="•"/>
              <a:defRPr/>
            </a:pPr>
            <a:r>
              <a:rPr lang="en-US" sz="2000" dirty="0" smtClean="0">
                <a:cs typeface="Adobe Garamond Pro"/>
              </a:rPr>
              <a:t>You must use R to learn R</a:t>
            </a: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Assumptions, Goals and Expectations</a:t>
            </a:r>
            <a:endParaRPr lang="en-US" sz="3600" dirty="0">
              <a:latin typeface="+mn-lt"/>
            </a:endParaRPr>
          </a:p>
        </p:txBody>
      </p:sp>
    </p:spTree>
    <p:extLst>
      <p:ext uri="{BB962C8B-B14F-4D97-AF65-F5344CB8AC3E}">
        <p14:creationId xmlns:p14="http://schemas.microsoft.com/office/powerpoint/2010/main" val="589427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C73340BF-9A9F-4796-8C08-4F08BC7D5320}" type="slidenum">
              <a:rPr lang="en-US" altLang="en-US"/>
              <a:pPr/>
              <a:t>60</a:t>
            </a:fld>
            <a:endParaRPr lang="en-US" altLang="en-US"/>
          </a:p>
        </p:txBody>
      </p:sp>
      <p:sp>
        <p:nvSpPr>
          <p:cNvPr id="1526787" name="Rectangle 3"/>
          <p:cNvSpPr>
            <a:spLocks noGrp="1" noChangeArrowheads="1"/>
          </p:cNvSpPr>
          <p:nvPr>
            <p:ph type="body" idx="4294967295"/>
          </p:nvPr>
        </p:nvSpPr>
        <p:spPr>
          <a:xfrm>
            <a:off x="201706" y="932329"/>
            <a:ext cx="8610600" cy="5127812"/>
          </a:xfrm>
        </p:spPr>
        <p:txBody>
          <a:bodyPr>
            <a:normAutofit/>
          </a:bodyPr>
          <a:lstStyle/>
          <a:p>
            <a:pPr marL="0" lvl="2" indent="0">
              <a:buFont typeface="Wingdings" panose="05000000000000000000" pitchFamily="2" charset="2"/>
              <a:buNone/>
            </a:pPr>
            <a:r>
              <a:rPr lang="en-US" altLang="en-US" sz="2000" dirty="0"/>
              <a:t>The function </a:t>
            </a:r>
            <a:r>
              <a:rPr lang="en-US" altLang="en-US" sz="2000" b="1" dirty="0" err="1"/>
              <a:t>complete.cases</a:t>
            </a:r>
            <a:r>
              <a:rPr lang="en-US" altLang="en-US" sz="2000" b="1" dirty="0"/>
              <a:t>()</a:t>
            </a:r>
            <a:r>
              <a:rPr lang="en-US" altLang="en-US" sz="2000" dirty="0"/>
              <a:t> returns a logical vector indicating which cases are complete.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rows of data that have missing values </a:t>
            </a:r>
            <a:br>
              <a:rPr lang="en-US" altLang="en-US" sz="2000" dirty="0"/>
            </a:br>
            <a:r>
              <a:rPr lang="en-US" altLang="en-US" sz="2000" dirty="0" smtClean="0"/>
              <a:t>&gt; </a:t>
            </a:r>
            <a:r>
              <a:rPr lang="en-US" altLang="en-US" sz="2000" dirty="0" err="1" smtClean="0"/>
              <a:t>mydata</a:t>
            </a:r>
            <a:r>
              <a:rPr lang="en-US" altLang="en-US" sz="2000" dirty="0"/>
              <a:t>[!</a:t>
            </a:r>
            <a:r>
              <a:rPr lang="en-US" altLang="en-US" sz="2000" dirty="0" err="1"/>
              <a:t>complete.cases</a:t>
            </a:r>
            <a:r>
              <a:rPr lang="en-US" altLang="en-US" sz="2000" dirty="0"/>
              <a:t>(</a:t>
            </a:r>
            <a:r>
              <a:rPr lang="en-US" altLang="en-US" sz="2000" dirty="0" err="1"/>
              <a:t>mydata</a:t>
            </a:r>
            <a:r>
              <a:rPr lang="en-US" altLang="en-US" sz="2000" dirty="0"/>
              <a: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The </a:t>
            </a:r>
            <a:r>
              <a:rPr lang="en-US" altLang="en-US" sz="2000" dirty="0"/>
              <a:t>function </a:t>
            </a:r>
            <a:r>
              <a:rPr lang="en-US" altLang="en-US" sz="2000" b="1" dirty="0" err="1"/>
              <a:t>na.omit</a:t>
            </a:r>
            <a:r>
              <a:rPr lang="en-US" altLang="en-US" sz="2000" b="1" dirty="0"/>
              <a:t>()</a:t>
            </a:r>
            <a:r>
              <a:rPr lang="en-US" altLang="en-US" sz="2000" dirty="0"/>
              <a:t> returns the object with </a:t>
            </a:r>
            <a:r>
              <a:rPr lang="en-US" altLang="en-US" sz="2000" dirty="0" err="1"/>
              <a:t>listwise</a:t>
            </a:r>
            <a:r>
              <a:rPr lang="en-US" altLang="en-US" sz="2000" dirty="0"/>
              <a:t> deletion of missing values.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create new dataset without missing data </a:t>
            </a:r>
            <a:br>
              <a:rPr lang="en-US" altLang="en-US" sz="2000" dirty="0"/>
            </a:br>
            <a:r>
              <a:rPr lang="en-US" altLang="en-US" sz="2000" dirty="0" smtClean="0"/>
              <a:t>&gt; </a:t>
            </a:r>
            <a:r>
              <a:rPr lang="en-US" altLang="en-US" sz="2000" dirty="0" err="1" smtClean="0"/>
              <a:t>newdata</a:t>
            </a:r>
            <a:r>
              <a:rPr lang="en-US" altLang="en-US" sz="2000" dirty="0" smtClean="0"/>
              <a:t> </a:t>
            </a:r>
            <a:r>
              <a:rPr lang="en-US" altLang="en-US" sz="2000" dirty="0"/>
              <a:t>&lt;- </a:t>
            </a:r>
            <a:r>
              <a:rPr lang="en-US" altLang="en-US" sz="2000" dirty="0" err="1"/>
              <a:t>na.omit</a:t>
            </a:r>
            <a:r>
              <a:rPr lang="en-US" altLang="en-US" sz="2000" dirty="0"/>
              <a:t>(</a:t>
            </a:r>
            <a:r>
              <a:rPr lang="en-US" altLang="en-US" sz="2000" dirty="0" err="1"/>
              <a:t>mydata</a:t>
            </a:r>
            <a:r>
              <a:rPr lang="en-US" altLang="en-US" sz="2000" dirty="0"/>
              <a:t>)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3750220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BC6167D2-C7D2-4BA9-8D45-6DDB81FA792D}" type="slidenum">
              <a:rPr lang="en-US" altLang="en-US"/>
              <a:pPr/>
              <a:t>61</a:t>
            </a:fld>
            <a:endParaRPr lang="en-US" altLang="en-US"/>
          </a:p>
        </p:txBody>
      </p:sp>
      <p:sp>
        <p:nvSpPr>
          <p:cNvPr id="1528835" name="Rectangle 3"/>
          <p:cNvSpPr>
            <a:spLocks noGrp="1" noChangeArrowheads="1"/>
          </p:cNvSpPr>
          <p:nvPr>
            <p:ph type="body" idx="4294967295"/>
          </p:nvPr>
        </p:nvSpPr>
        <p:spPr>
          <a:xfrm>
            <a:off x="192741" y="918882"/>
            <a:ext cx="8458200" cy="2895600"/>
          </a:xfrm>
        </p:spPr>
        <p:txBody>
          <a:bodyPr>
            <a:normAutofit/>
          </a:bodyPr>
          <a:lstStyle/>
          <a:p>
            <a:pPr marL="0" lvl="2" indent="0">
              <a:buFont typeface="Wingdings" panose="05000000000000000000" pitchFamily="2" charset="2"/>
              <a:buNone/>
            </a:pPr>
            <a:r>
              <a:rPr lang="en-US" altLang="en-US" sz="2000" b="1" dirty="0"/>
              <a:t>Advanced Handling of Missing Data </a:t>
            </a:r>
          </a:p>
          <a:p>
            <a:pPr marL="0" lvl="2" indent="0">
              <a:buFont typeface="Wingdings" panose="05000000000000000000" pitchFamily="2" charset="2"/>
              <a:buNone/>
            </a:pPr>
            <a:r>
              <a:rPr lang="en-US" altLang="en-US" sz="2000" dirty="0"/>
              <a:t>Most modeling functions in </a:t>
            </a:r>
            <a:r>
              <a:rPr lang="en-US" altLang="en-US" sz="2000" b="1" dirty="0"/>
              <a:t>R</a:t>
            </a:r>
            <a:r>
              <a:rPr lang="en-US" altLang="en-US" sz="2000" dirty="0"/>
              <a:t> offer options for dealing with missing values. You can go beyond pairwise of </a:t>
            </a:r>
            <a:r>
              <a:rPr lang="en-US" altLang="en-US" sz="2000" dirty="0" err="1"/>
              <a:t>listwise</a:t>
            </a:r>
            <a:r>
              <a:rPr lang="en-US" altLang="en-US" sz="2000" dirty="0"/>
              <a:t> deletion of missing values through methods such as multiple imputation. Good implementations that can be accessed through </a:t>
            </a:r>
            <a:r>
              <a:rPr lang="en-US" altLang="en-US" sz="2000" b="1" dirty="0"/>
              <a:t>R</a:t>
            </a:r>
            <a:r>
              <a:rPr lang="en-US" altLang="en-US" sz="2000" dirty="0"/>
              <a:t> include </a:t>
            </a:r>
            <a:r>
              <a:rPr lang="en-US" altLang="en-US" sz="2000" dirty="0" smtClean="0"/>
              <a:t>Amelia II, Mice, and </a:t>
            </a:r>
            <a:r>
              <a:rPr lang="en-US" altLang="en-US" sz="2000" dirty="0" err="1" smtClean="0"/>
              <a:t>mitools</a:t>
            </a:r>
            <a:r>
              <a:rPr lang="en-US" altLang="en-US" sz="2000" dirty="0" smtClean="0"/>
              <a:t>.</a:t>
            </a:r>
            <a:endParaRPr lang="en-US" altLang="en-US" sz="2000"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28234824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6C8AFFA0-F6AB-4080-9998-5AC769BEBCBC}" type="slidenum">
              <a:rPr lang="en-US" altLang="en-US"/>
              <a:pPr/>
              <a:t>62</a:t>
            </a:fld>
            <a:endParaRPr lang="en-US" altLang="en-US"/>
          </a:p>
        </p:txBody>
      </p:sp>
      <p:sp>
        <p:nvSpPr>
          <p:cNvPr id="1530883" name="Rectangle 3"/>
          <p:cNvSpPr>
            <a:spLocks noGrp="1" noChangeArrowheads="1"/>
          </p:cNvSpPr>
          <p:nvPr>
            <p:ph type="body" idx="4294967295"/>
          </p:nvPr>
        </p:nvSpPr>
        <p:spPr>
          <a:xfrm>
            <a:off x="156882" y="1107142"/>
            <a:ext cx="8458200" cy="2895600"/>
          </a:xfrm>
        </p:spPr>
        <p:txBody>
          <a:bodyPr>
            <a:normAutofit/>
          </a:bodyPr>
          <a:lstStyle/>
          <a:p>
            <a:pPr marL="0" lvl="2" indent="0">
              <a:buFont typeface="Wingdings" panose="05000000000000000000" pitchFamily="2" charset="2"/>
              <a:buNone/>
            </a:pPr>
            <a:r>
              <a:rPr lang="en-US" altLang="en-US" sz="2000" b="1" dirty="0"/>
              <a:t>Dates are represented as the number of days since 1970-01-01, with negative values for earlier dates. </a:t>
            </a:r>
            <a:endParaRPr lang="en-US" altLang="en-US" sz="2000" dirty="0"/>
          </a:p>
          <a:p>
            <a:pPr marL="0" lvl="2" indent="0">
              <a:buFont typeface="Wingdings" panose="05000000000000000000" pitchFamily="2" charset="2"/>
              <a:buNone/>
            </a:pPr>
            <a:r>
              <a:rPr lang="en-US" altLang="en-US" sz="2000" dirty="0"/>
              <a:t># use </a:t>
            </a:r>
            <a:r>
              <a:rPr lang="en-US" altLang="en-US" sz="2000" dirty="0" err="1"/>
              <a:t>as.Date</a:t>
            </a:r>
            <a:r>
              <a:rPr lang="en-US" altLang="en-US" sz="2000" dirty="0"/>
              <a:t>( ) to convert strings to dates </a:t>
            </a:r>
          </a:p>
          <a:p>
            <a:pPr marL="0" lvl="2" indent="0">
              <a:buFont typeface="Wingdings" panose="05000000000000000000" pitchFamily="2" charset="2"/>
              <a:buNone/>
            </a:pPr>
            <a:r>
              <a:rPr lang="en-US" altLang="en-US" sz="2000" dirty="0" err="1"/>
              <a:t>mydates</a:t>
            </a:r>
            <a:r>
              <a:rPr lang="en-US" altLang="en-US" sz="2000" dirty="0"/>
              <a:t> &lt;- </a:t>
            </a:r>
            <a:r>
              <a:rPr lang="en-US" altLang="en-US" sz="2000" dirty="0" err="1"/>
              <a:t>as.Date</a:t>
            </a:r>
            <a:r>
              <a:rPr lang="en-US" altLang="en-US" sz="2000" dirty="0"/>
              <a:t>(c("2007-06-22", "2004-02-13"))</a:t>
            </a:r>
          </a:p>
          <a:p>
            <a:pPr marL="0" lvl="2" indent="0">
              <a:buFont typeface="Wingdings" panose="05000000000000000000" pitchFamily="2" charset="2"/>
              <a:buNone/>
            </a:pPr>
            <a:r>
              <a:rPr lang="en-US" altLang="en-US" sz="2000" dirty="0"/>
              <a:t># number of days between 6/22/07 and 2/13/04 </a:t>
            </a:r>
            <a:br>
              <a:rPr lang="en-US" altLang="en-US" sz="2000" dirty="0"/>
            </a:br>
            <a:r>
              <a:rPr lang="en-US" altLang="en-US" sz="2000" dirty="0"/>
              <a:t>days &lt;- </a:t>
            </a:r>
            <a:r>
              <a:rPr lang="en-US" altLang="en-US" sz="2000" dirty="0" err="1"/>
              <a:t>mydates</a:t>
            </a:r>
            <a:r>
              <a:rPr lang="en-US" altLang="en-US" sz="2000" dirty="0"/>
              <a:t>[1] - </a:t>
            </a:r>
            <a:r>
              <a:rPr lang="en-US" altLang="en-US" sz="2000" dirty="0" err="1"/>
              <a:t>mydates</a:t>
            </a:r>
            <a:r>
              <a:rPr lang="en-US" altLang="en-US" sz="2000" dirty="0"/>
              <a:t>[2]</a:t>
            </a:r>
            <a:endParaRPr lang="en-US" altLang="en-US" sz="2000" b="1" dirty="0"/>
          </a:p>
          <a:p>
            <a:pPr marL="0" lvl="2" indent="0">
              <a:buFont typeface="Wingdings" panose="05000000000000000000" pitchFamily="2" charset="2"/>
              <a:buNone/>
            </a:pPr>
            <a:r>
              <a:rPr lang="en-US" altLang="en-US" sz="2000" b="1" dirty="0" err="1"/>
              <a:t>Sys.Date</a:t>
            </a:r>
            <a:r>
              <a:rPr lang="en-US" altLang="en-US" sz="2000" b="1" dirty="0"/>
              <a:t>( ) returns today's date. </a:t>
            </a:r>
          </a:p>
          <a:p>
            <a:pPr marL="0" lvl="2" indent="0">
              <a:buFont typeface="Wingdings" panose="05000000000000000000" pitchFamily="2" charset="2"/>
              <a:buNone/>
            </a:pPr>
            <a:r>
              <a:rPr lang="en-US" altLang="en-US" sz="2000" b="1" dirty="0"/>
              <a:t>Date() returns the current date and time.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3793887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0" name="Slide Number Placeholder 5"/>
          <p:cNvSpPr>
            <a:spLocks noGrp="1"/>
          </p:cNvSpPr>
          <p:nvPr>
            <p:ph type="sldNum" sz="quarter" idx="4294967295"/>
          </p:nvPr>
        </p:nvSpPr>
        <p:spPr>
          <a:xfrm>
            <a:off x="7010400" y="6356350"/>
            <a:ext cx="2133600" cy="365125"/>
          </a:xfrm>
        </p:spPr>
        <p:txBody>
          <a:bodyPr/>
          <a:lstStyle/>
          <a:p>
            <a:fld id="{52E74D89-4093-4324-A677-FEDC16AC7FB0}" type="slidenum">
              <a:rPr lang="en-US" altLang="en-US"/>
              <a:pPr/>
              <a:t>63</a:t>
            </a:fld>
            <a:endParaRPr lang="en-US" altLang="en-US"/>
          </a:p>
        </p:txBody>
      </p:sp>
      <p:sp>
        <p:nvSpPr>
          <p:cNvPr id="1532931" name="Rectangle 3"/>
          <p:cNvSpPr>
            <a:spLocks noGrp="1" noChangeArrowheads="1"/>
          </p:cNvSpPr>
          <p:nvPr>
            <p:ph type="body" idx="4294967295"/>
          </p:nvPr>
        </p:nvSpPr>
        <p:spPr>
          <a:xfrm>
            <a:off x="228600" y="884238"/>
            <a:ext cx="8458200" cy="884239"/>
          </a:xfrm>
        </p:spPr>
        <p:txBody>
          <a:bodyPr/>
          <a:lstStyle/>
          <a:p>
            <a:pPr marL="0" lvl="2" indent="0">
              <a:buFont typeface="Wingdings" panose="05000000000000000000" pitchFamily="2" charset="2"/>
              <a:buNone/>
            </a:pPr>
            <a:r>
              <a:rPr lang="en-US" altLang="en-US" dirty="0"/>
              <a:t>The following symbols can be used with the format( ) function to print dates. </a:t>
            </a:r>
          </a:p>
          <a:p>
            <a:pPr marL="1371600" lvl="2" indent="-457200">
              <a:buFont typeface="Wingdings" panose="05000000000000000000" pitchFamily="2" charset="2"/>
              <a:buNone/>
            </a:pPr>
            <a:endParaRPr lang="en-US" altLang="en-US" b="1" dirty="0"/>
          </a:p>
        </p:txBody>
      </p:sp>
      <p:sp>
        <p:nvSpPr>
          <p:cNvPr id="1532932" name="Rectangle 4"/>
          <p:cNvSpPr>
            <a:spLocks noChangeArrowheads="1"/>
          </p:cNvSpPr>
          <p:nvPr/>
        </p:nvSpPr>
        <p:spPr bwMode="auto">
          <a:xfrm>
            <a:off x="457200" y="2332038"/>
            <a:ext cx="8229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2933" name="Group 5"/>
          <p:cNvGraphicFramePr>
            <a:graphicFrameLocks noGrp="1"/>
          </p:cNvGraphicFramePr>
          <p:nvPr>
            <p:extLst>
              <p:ext uri="{D42A27DB-BD31-4B8C-83A1-F6EECF244321}">
                <p14:modId xmlns:p14="http://schemas.microsoft.com/office/powerpoint/2010/main" val="2634183678"/>
              </p:ext>
            </p:extLst>
          </p:nvPr>
        </p:nvGraphicFramePr>
        <p:xfrm>
          <a:off x="304800" y="1940149"/>
          <a:ext cx="6804213" cy="3291840"/>
        </p:xfrm>
        <a:graphic>
          <a:graphicData uri="http://schemas.openxmlformats.org/drawingml/2006/table">
            <a:tbl>
              <a:tblPr/>
              <a:tblGrid>
                <a:gridCol w="1625344">
                  <a:extLst>
                    <a:ext uri="{9D8B030D-6E8A-4147-A177-3AD203B41FA5}">
                      <a16:colId xmlns:a16="http://schemas.microsoft.com/office/drawing/2014/main" val="3704249056"/>
                    </a:ext>
                  </a:extLst>
                </a:gridCol>
                <a:gridCol w="3046109">
                  <a:extLst>
                    <a:ext uri="{9D8B030D-6E8A-4147-A177-3AD203B41FA5}">
                      <a16:colId xmlns:a16="http://schemas.microsoft.com/office/drawing/2014/main" val="4159898891"/>
                    </a:ext>
                  </a:extLst>
                </a:gridCol>
                <a:gridCol w="2132760">
                  <a:extLst>
                    <a:ext uri="{9D8B030D-6E8A-4147-A177-3AD203B41FA5}">
                      <a16:colId xmlns:a16="http://schemas.microsoft.com/office/drawing/2014/main" val="2019317074"/>
                    </a:ext>
                  </a:extLst>
                </a:gridCol>
              </a:tblGrid>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Symbol</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Meaning</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Example</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26438246"/>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%d</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day as a number (0-31)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01-31</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305605223"/>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abbreviated weekday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unabbreviated weekday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Monday</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027519535"/>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%m</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month (00-12)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00-12</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59142676"/>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%b</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%B</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abbreviated month</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unabbreviated month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Jan</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January</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339137639"/>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%y</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%Y</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2-digit year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4-digit year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07</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2007</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620103682"/>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36838313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333AACF6-372E-4BA5-AA63-48577BDE8FCF}" type="slidenum">
              <a:rPr lang="en-US" altLang="en-US"/>
              <a:pPr/>
              <a:t>64</a:t>
            </a:fld>
            <a:endParaRPr lang="en-US" altLang="en-US"/>
          </a:p>
        </p:txBody>
      </p:sp>
      <p:sp>
        <p:nvSpPr>
          <p:cNvPr id="1534979" name="Rectangle 3"/>
          <p:cNvSpPr>
            <a:spLocks noGrp="1" noChangeArrowheads="1"/>
          </p:cNvSpPr>
          <p:nvPr>
            <p:ph type="body" idx="4294967295"/>
          </p:nvPr>
        </p:nvSpPr>
        <p:spPr>
          <a:xfrm>
            <a:off x="197223" y="1134035"/>
            <a:ext cx="8749553" cy="2895600"/>
          </a:xfrm>
        </p:spPr>
        <p:txBody>
          <a:bodyPr>
            <a:normAutofit/>
          </a:bodyPr>
          <a:lstStyle/>
          <a:p>
            <a:pPr marL="0" lvl="2" indent="0">
              <a:buFont typeface="Wingdings" panose="05000000000000000000" pitchFamily="2" charset="2"/>
              <a:buNone/>
            </a:pPr>
            <a:r>
              <a:rPr lang="en-US" altLang="en-US" sz="2000" dirty="0"/>
              <a:t># print today's date</a:t>
            </a:r>
          </a:p>
          <a:p>
            <a:pPr marL="0" lvl="2" indent="0">
              <a:buFont typeface="Wingdings" panose="05000000000000000000" pitchFamily="2" charset="2"/>
              <a:buNone/>
            </a:pPr>
            <a:r>
              <a:rPr lang="en-US" altLang="en-US" sz="2000" dirty="0"/>
              <a:t>today &lt;- </a:t>
            </a:r>
            <a:r>
              <a:rPr lang="en-US" altLang="en-US" sz="2000" dirty="0" err="1"/>
              <a:t>Sys.Date</a:t>
            </a:r>
            <a:r>
              <a:rPr lang="en-US" altLang="en-US" sz="2000" dirty="0"/>
              <a:t>()</a:t>
            </a:r>
          </a:p>
          <a:p>
            <a:pPr marL="0" lvl="2" indent="0">
              <a:buFont typeface="Wingdings" panose="05000000000000000000" pitchFamily="2" charset="2"/>
              <a:buNone/>
            </a:pPr>
            <a:r>
              <a:rPr lang="en-US" altLang="en-US" sz="2000" dirty="0"/>
              <a:t>format(today, format="%B %d %Y")</a:t>
            </a:r>
            <a:br>
              <a:rPr lang="en-US" altLang="en-US" sz="2000" dirty="0"/>
            </a:br>
            <a:r>
              <a:rPr lang="en-US" altLang="en-US" sz="2000" dirty="0"/>
              <a:t>"June 20 2007"</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2341708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ctrTitle" idx="4294967295"/>
          </p:nvPr>
        </p:nvSpPr>
        <p:spPr>
          <a:xfrm>
            <a:off x="0" y="2130425"/>
            <a:ext cx="7772400" cy="1470025"/>
          </a:xfrm>
        </p:spPr>
        <p:txBody>
          <a:bodyPr/>
          <a:lstStyle/>
          <a:p>
            <a:r>
              <a:rPr lang="en-US" altLang="en-US" sz="4800" dirty="0" smtClean="0"/>
              <a:t>Data </a:t>
            </a:r>
            <a:r>
              <a:rPr lang="en-US" altLang="en-US" sz="4800" dirty="0"/>
              <a:t>Manipulation</a:t>
            </a:r>
          </a:p>
        </p:txBody>
      </p:sp>
    </p:spTree>
    <p:extLst>
      <p:ext uri="{BB962C8B-B14F-4D97-AF65-F5344CB8AC3E}">
        <p14:creationId xmlns:p14="http://schemas.microsoft.com/office/powerpoint/2010/main" val="16334407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2311E548-DB77-435D-B41A-6D1706FD4143}" type="slidenum">
              <a:rPr lang="en-US" altLang="en-US"/>
              <a:pPr/>
              <a:t>66</a:t>
            </a:fld>
            <a:endParaRPr lang="en-US" altLang="en-US"/>
          </a:p>
        </p:txBody>
      </p:sp>
      <p:sp>
        <p:nvSpPr>
          <p:cNvPr id="1537027" name="Rectangle 3"/>
          <p:cNvSpPr>
            <a:spLocks noGrp="1" noChangeArrowheads="1"/>
          </p:cNvSpPr>
          <p:nvPr>
            <p:ph type="body" idx="4294967295"/>
          </p:nvPr>
        </p:nvSpPr>
        <p:spPr>
          <a:xfrm>
            <a:off x="304800" y="1308847"/>
            <a:ext cx="7772400" cy="3886200"/>
          </a:xfrm>
        </p:spPr>
        <p:txBody>
          <a:bodyPr>
            <a:normAutofit fontScale="85000" lnSpcReduction="10000"/>
          </a:bodyPr>
          <a:lstStyle/>
          <a:p>
            <a:pPr marL="0" lvl="2" indent="0">
              <a:buFont typeface="Wingdings" panose="05000000000000000000" pitchFamily="2" charset="2"/>
              <a:buNone/>
            </a:pPr>
            <a:r>
              <a:rPr lang="en-US" altLang="en-US" dirty="0" smtClean="0"/>
              <a:t>Once </a:t>
            </a:r>
            <a:r>
              <a:rPr lang="en-US" altLang="en-US" dirty="0"/>
              <a:t>you have access to your data, you will want to massage it into useful form. This includes creating new variables (including recoding and renaming existing variables), sorting</a:t>
            </a:r>
            <a:r>
              <a:rPr lang="en-US" altLang="en-US" dirty="0">
                <a:hlinkClick r:id="rId3"/>
              </a:rPr>
              <a:t> </a:t>
            </a:r>
            <a:r>
              <a:rPr lang="en-US" altLang="en-US" dirty="0"/>
              <a:t>and merging datasets, aggregating data, reshaping data, </a:t>
            </a:r>
            <a:r>
              <a:rPr lang="en-US" altLang="en-US" dirty="0" smtClean="0"/>
              <a:t>and </a:t>
            </a:r>
            <a:r>
              <a:rPr lang="en-US" altLang="en-US" dirty="0" err="1" smtClean="0"/>
              <a:t>subsetting</a:t>
            </a:r>
            <a:r>
              <a:rPr lang="en-US" altLang="en-US" dirty="0" smtClean="0"/>
              <a:t> datasets </a:t>
            </a:r>
            <a:r>
              <a:rPr lang="en-US" altLang="en-US" dirty="0"/>
              <a:t>(including selecting observations that meet criteria, randomly sampling observation, and dropping or keeping variables). </a:t>
            </a:r>
            <a:endParaRPr lang="en-US" altLang="en-US" dirty="0" smtClean="0"/>
          </a:p>
          <a:p>
            <a:pPr marL="0" lvl="2" indent="0">
              <a:buNone/>
            </a:pPr>
            <a:endParaRPr lang="en-US" altLang="en-US" dirty="0" smtClean="0"/>
          </a:p>
          <a:p>
            <a:pPr marL="0" lvl="2" indent="0">
              <a:buNone/>
            </a:pPr>
            <a:r>
              <a:rPr lang="en-US" altLang="en-US" dirty="0" smtClean="0"/>
              <a:t>Each </a:t>
            </a:r>
            <a:r>
              <a:rPr lang="en-US" altLang="en-US" dirty="0"/>
              <a:t>of these activities usually involve the use of </a:t>
            </a:r>
            <a:r>
              <a:rPr lang="en-US" altLang="en-US" b="1" dirty="0"/>
              <a:t>R</a:t>
            </a:r>
            <a:r>
              <a:rPr lang="en-US" altLang="en-US" dirty="0"/>
              <a:t>'s built-in operators (arithmetic and logical) and functions (numeric, character, and statistical). Additionally, you may need to use control structures (if-then, for, while, switch) in your programs and/or create your own functions. Finally you may need to convert</a:t>
            </a:r>
            <a:r>
              <a:rPr lang="en-US" altLang="en-US" dirty="0">
                <a:hlinkClick r:id="rId4"/>
              </a:rPr>
              <a:t> </a:t>
            </a:r>
            <a:r>
              <a:rPr lang="en-US" altLang="en-US" dirty="0"/>
              <a:t>variables or datasets from one type to another (e.g. numeric to character or matrix to </a:t>
            </a:r>
            <a:r>
              <a:rPr lang="en-US" altLang="en-US" dirty="0" err="1"/>
              <a:t>dataframe</a:t>
            </a:r>
            <a:r>
              <a:rPr lang="en-US" altLang="en-US" dirty="0"/>
              <a:t>). </a:t>
            </a:r>
          </a:p>
          <a:p>
            <a:pPr marL="0" lvl="2" indent="0">
              <a:buFont typeface="Wingdings" panose="05000000000000000000" pitchFamily="2" charset="2"/>
              <a:buNone/>
            </a:pPr>
            <a:endParaRPr lang="en-US" altLang="en-US" dirty="0"/>
          </a:p>
        </p:txBody>
      </p:sp>
      <p:sp>
        <p:nvSpPr>
          <p:cNvPr id="153702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Data Manipulation</a:t>
            </a:r>
            <a:endParaRPr lang="en-US" sz="3600" dirty="0">
              <a:latin typeface="+mn-lt"/>
            </a:endParaRPr>
          </a:p>
        </p:txBody>
      </p:sp>
    </p:spTree>
    <p:extLst>
      <p:ext uri="{BB962C8B-B14F-4D97-AF65-F5344CB8AC3E}">
        <p14:creationId xmlns:p14="http://schemas.microsoft.com/office/powerpoint/2010/main" val="38373968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FC978E7C-B017-47E1-868D-9DB00075949F}" type="slidenum">
              <a:rPr lang="en-US" altLang="en-US"/>
              <a:pPr/>
              <a:t>67</a:t>
            </a:fld>
            <a:endParaRPr lang="en-US" altLang="en-US"/>
          </a:p>
        </p:txBody>
      </p:sp>
      <p:sp>
        <p:nvSpPr>
          <p:cNvPr id="1606659" name="Rectangle 3"/>
          <p:cNvSpPr>
            <a:spLocks noGrp="1" noChangeArrowheads="1"/>
          </p:cNvSpPr>
          <p:nvPr>
            <p:ph type="body" idx="4294967295"/>
          </p:nvPr>
        </p:nvSpPr>
        <p:spPr>
          <a:xfrm>
            <a:off x="582706" y="1102659"/>
            <a:ext cx="7772400" cy="3886200"/>
          </a:xfrm>
        </p:spPr>
        <p:txBody>
          <a:bodyPr/>
          <a:lstStyle/>
          <a:p>
            <a:pPr marL="228600" lvl="2">
              <a:lnSpc>
                <a:spcPct val="80000"/>
              </a:lnSpc>
            </a:pPr>
            <a:r>
              <a:rPr lang="en-US" altLang="en-US" sz="2000" dirty="0"/>
              <a:t>Use the assignment operator </a:t>
            </a:r>
            <a:r>
              <a:rPr lang="en-US" altLang="en-US" sz="2000" b="1" dirty="0"/>
              <a:t>&lt;-</a:t>
            </a:r>
            <a:r>
              <a:rPr lang="en-US" altLang="en-US" sz="2000" dirty="0"/>
              <a:t> to create new variables. A wide array of operators and functions are available here.</a:t>
            </a:r>
          </a:p>
          <a:p>
            <a:pPr marL="228600" lvl="2">
              <a:lnSpc>
                <a:spcPct val="80000"/>
              </a:lnSpc>
            </a:pPr>
            <a:r>
              <a:rPr lang="en-US" altLang="en-US" sz="2000" dirty="0"/>
              <a:t># Three examples for doing the same computations</a:t>
            </a:r>
            <a:br>
              <a:rPr lang="en-US" altLang="en-US" sz="2000" dirty="0"/>
            </a:br>
            <a:r>
              <a:rPr lang="en-US" altLang="en-US" sz="2000" dirty="0"/>
              <a:t/>
            </a:r>
            <a:br>
              <a:rPr lang="en-US" altLang="en-US" sz="2000" dirty="0"/>
            </a:br>
            <a:r>
              <a:rPr lang="en-US" altLang="en-US" sz="2000" dirty="0" smtClean="0"/>
              <a:t>&gt; </a:t>
            </a:r>
            <a:r>
              <a:rPr lang="en-US" altLang="en-US" sz="2000" dirty="0" err="1" smtClean="0"/>
              <a:t>mydata$sum</a:t>
            </a:r>
            <a:r>
              <a:rPr lang="en-US" altLang="en-US" sz="2000" dirty="0" smtClean="0"/>
              <a:t> </a:t>
            </a:r>
            <a:r>
              <a:rPr lang="en-US" altLang="en-US" sz="2000" dirty="0"/>
              <a:t>&lt;- mydata$x1 + mydata$x2</a:t>
            </a:r>
            <a:br>
              <a:rPr lang="en-US" altLang="en-US" sz="2000" dirty="0"/>
            </a:br>
            <a:r>
              <a:rPr lang="en-US" altLang="en-US" sz="2000" dirty="0" smtClean="0"/>
              <a:t>&gt; </a:t>
            </a:r>
            <a:r>
              <a:rPr lang="en-US" altLang="en-US" sz="2000" dirty="0" err="1" smtClean="0"/>
              <a:t>mydata$mean</a:t>
            </a:r>
            <a:r>
              <a:rPr lang="en-US" altLang="en-US" sz="2000" dirty="0" smtClean="0"/>
              <a:t> </a:t>
            </a:r>
            <a:r>
              <a:rPr lang="en-US" altLang="en-US" sz="2000" dirty="0"/>
              <a:t>&lt;- (mydata$x1 + mydata$x2)/2</a:t>
            </a:r>
            <a:br>
              <a:rPr lang="en-US" altLang="en-US" sz="2000" dirty="0"/>
            </a:br>
            <a:r>
              <a:rPr lang="en-US" altLang="en-US" sz="2000" dirty="0"/>
              <a:t/>
            </a:r>
            <a:br>
              <a:rPr lang="en-US" altLang="en-US" sz="2000" dirty="0"/>
            </a:br>
            <a:r>
              <a:rPr lang="en-US" altLang="en-US" sz="2000" dirty="0" smtClean="0"/>
              <a:t>&gt; attach(</a:t>
            </a:r>
            <a:r>
              <a:rPr lang="en-US" altLang="en-US" sz="2000" dirty="0" err="1" smtClean="0"/>
              <a:t>mydata</a:t>
            </a:r>
            <a:r>
              <a:rPr lang="en-US" altLang="en-US" sz="2000" dirty="0"/>
              <a:t>)</a:t>
            </a:r>
            <a:br>
              <a:rPr lang="en-US" altLang="en-US" sz="2000" dirty="0"/>
            </a:br>
            <a:r>
              <a:rPr lang="en-US" altLang="en-US" sz="2000" dirty="0" smtClean="0"/>
              <a:t>&gt; </a:t>
            </a:r>
            <a:r>
              <a:rPr lang="en-US" altLang="en-US" sz="2000" dirty="0" err="1" smtClean="0"/>
              <a:t>mydata$sum</a:t>
            </a:r>
            <a:r>
              <a:rPr lang="en-US" altLang="en-US" sz="2000" dirty="0" smtClean="0"/>
              <a:t> </a:t>
            </a:r>
            <a:r>
              <a:rPr lang="en-US" altLang="en-US" sz="2000" dirty="0"/>
              <a:t>&lt;- x1 + x2</a:t>
            </a:r>
            <a:br>
              <a:rPr lang="en-US" altLang="en-US" sz="2000" dirty="0"/>
            </a:br>
            <a:r>
              <a:rPr lang="en-US" altLang="en-US" sz="2000" dirty="0" smtClean="0"/>
              <a:t>&gt; </a:t>
            </a:r>
            <a:r>
              <a:rPr lang="en-US" altLang="en-US" sz="2000" dirty="0" err="1" smtClean="0"/>
              <a:t>mydata$mean</a:t>
            </a:r>
            <a:r>
              <a:rPr lang="en-US" altLang="en-US" sz="2000" dirty="0" smtClean="0"/>
              <a:t> </a:t>
            </a:r>
            <a:r>
              <a:rPr lang="en-US" altLang="en-US" sz="2000" dirty="0"/>
              <a:t>&lt;- (x1 + x2)/2</a:t>
            </a:r>
            <a:br>
              <a:rPr lang="en-US" altLang="en-US" sz="2000" dirty="0"/>
            </a:br>
            <a:r>
              <a:rPr lang="en-US" altLang="en-US" sz="2000" dirty="0" smtClean="0"/>
              <a:t>&gt; detach(</a:t>
            </a:r>
            <a:r>
              <a:rPr lang="en-US" altLang="en-US" sz="2000" dirty="0" err="1" smtClean="0"/>
              <a:t>mydata</a:t>
            </a:r>
            <a:r>
              <a:rPr lang="en-US" altLang="en-US" sz="2000" dirty="0"/>
              <a:t>)</a:t>
            </a:r>
          </a:p>
          <a:p>
            <a:pPr marL="228600" lvl="2" indent="0">
              <a:lnSpc>
                <a:spcPct val="80000"/>
              </a:lnSpc>
              <a:buNone/>
            </a:pPr>
            <a:r>
              <a:rPr lang="en-US" altLang="en-US" sz="2000" dirty="0" smtClean="0"/>
              <a:t>&gt; </a:t>
            </a:r>
            <a:r>
              <a:rPr lang="en-US" altLang="en-US" sz="2000" dirty="0" err="1" smtClean="0"/>
              <a:t>mydata</a:t>
            </a:r>
            <a:r>
              <a:rPr lang="en-US" altLang="en-US" sz="2000" dirty="0" smtClean="0"/>
              <a:t> </a:t>
            </a:r>
            <a:r>
              <a:rPr lang="en-US" altLang="en-US" sz="2000" dirty="0"/>
              <a:t>&lt;- transform( </a:t>
            </a:r>
            <a:r>
              <a:rPr lang="en-US" altLang="en-US" sz="2000" dirty="0" err="1"/>
              <a:t>mydata</a:t>
            </a:r>
            <a:r>
              <a:rPr lang="en-US" altLang="en-US" sz="2000" dirty="0"/>
              <a:t>,</a:t>
            </a:r>
            <a:br>
              <a:rPr lang="en-US" altLang="en-US" sz="2000" dirty="0"/>
            </a:br>
            <a:r>
              <a:rPr lang="en-US" altLang="en-US" sz="2000" dirty="0"/>
              <a:t>sum = x1 + x2,</a:t>
            </a:r>
            <a:br>
              <a:rPr lang="en-US" altLang="en-US" sz="2000" dirty="0"/>
            </a:br>
            <a:r>
              <a:rPr lang="en-US" altLang="en-US" sz="2000" dirty="0"/>
              <a:t>mean = (x1 + x2)/2 </a:t>
            </a:r>
            <a:br>
              <a:rPr lang="en-US" altLang="en-US" sz="2000" dirty="0"/>
            </a:br>
            <a:r>
              <a:rPr lang="en-US" altLang="en-US" sz="2000" dirty="0"/>
              <a:t>)</a:t>
            </a:r>
          </a:p>
        </p:txBody>
      </p:sp>
      <p:sp>
        <p:nvSpPr>
          <p:cNvPr id="1606660"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Creating new variables</a:t>
            </a:r>
            <a:endParaRPr lang="en-US" sz="3600" dirty="0">
              <a:latin typeface="+mn-lt"/>
            </a:endParaRPr>
          </a:p>
        </p:txBody>
      </p:sp>
    </p:spTree>
    <p:extLst>
      <p:ext uri="{BB962C8B-B14F-4D97-AF65-F5344CB8AC3E}">
        <p14:creationId xmlns:p14="http://schemas.microsoft.com/office/powerpoint/2010/main" val="27785964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32C51EBC-1A8A-42E0-BF66-2736BC6D1886}" type="slidenum">
              <a:rPr lang="en-US" altLang="en-US"/>
              <a:pPr/>
              <a:t>68</a:t>
            </a:fld>
            <a:endParaRPr lang="en-US" altLang="en-US"/>
          </a:p>
        </p:txBody>
      </p:sp>
      <p:sp>
        <p:nvSpPr>
          <p:cNvPr id="1631235" name="Rectangle 3"/>
          <p:cNvSpPr>
            <a:spLocks noGrp="1" noChangeArrowheads="1"/>
          </p:cNvSpPr>
          <p:nvPr>
            <p:ph type="body" idx="4294967295"/>
          </p:nvPr>
        </p:nvSpPr>
        <p:spPr>
          <a:xfrm>
            <a:off x="304800" y="982381"/>
            <a:ext cx="7772400" cy="3886200"/>
          </a:xfrm>
        </p:spPr>
        <p:txBody>
          <a:bodyPr>
            <a:normAutofit lnSpcReduction="10000"/>
          </a:bodyPr>
          <a:lstStyle/>
          <a:p>
            <a:pPr marL="457200" lvl="2" indent="-457200"/>
            <a:r>
              <a:rPr lang="en-US" altLang="en-US" dirty="0" smtClean="0"/>
              <a:t>In </a:t>
            </a:r>
            <a:r>
              <a:rPr lang="en-US" altLang="en-US" dirty="0"/>
              <a:t>order to recode data, you will probably use one or more of R's control structures. </a:t>
            </a:r>
          </a:p>
          <a:p>
            <a:pPr marL="0" lvl="2" indent="0">
              <a:buNone/>
            </a:pPr>
            <a:r>
              <a:rPr lang="en-US" altLang="en-US" dirty="0"/>
              <a:t># create 2 age categories </a:t>
            </a:r>
            <a:br>
              <a:rPr lang="en-US" altLang="en-US" dirty="0"/>
            </a:br>
            <a:r>
              <a:rPr lang="en-US" altLang="en-US" dirty="0" smtClean="0"/>
              <a:t>&gt; </a:t>
            </a:r>
            <a:r>
              <a:rPr lang="en-US" altLang="en-US" dirty="0" err="1" smtClean="0"/>
              <a:t>mydata$agecat</a:t>
            </a:r>
            <a:r>
              <a:rPr lang="en-US" altLang="en-US" dirty="0" smtClean="0"/>
              <a:t> </a:t>
            </a:r>
            <a:r>
              <a:rPr lang="en-US" altLang="en-US" dirty="0"/>
              <a:t>&lt;- </a:t>
            </a:r>
            <a:r>
              <a:rPr lang="en-US" altLang="en-US" dirty="0" err="1"/>
              <a:t>ifelse</a:t>
            </a:r>
            <a:r>
              <a:rPr lang="en-US" altLang="en-US" dirty="0"/>
              <a:t>(</a:t>
            </a:r>
            <a:r>
              <a:rPr lang="en-US" altLang="en-US" dirty="0" err="1"/>
              <a:t>mydata$age</a:t>
            </a:r>
            <a:r>
              <a:rPr lang="en-US" altLang="en-US" dirty="0"/>
              <a:t> &gt; 70, </a:t>
            </a:r>
            <a:br>
              <a:rPr lang="en-US" altLang="en-US" dirty="0"/>
            </a:br>
            <a:r>
              <a:rPr lang="en-US" altLang="en-US" dirty="0"/>
              <a:t>c("older"), c("younger")) </a:t>
            </a:r>
            <a:br>
              <a:rPr lang="en-US" altLang="en-US" dirty="0"/>
            </a:br>
            <a:r>
              <a:rPr lang="en-US" altLang="en-US" dirty="0"/>
              <a:t># another example: create 3 age categories </a:t>
            </a:r>
            <a:br>
              <a:rPr lang="en-US" altLang="en-US" dirty="0"/>
            </a:br>
            <a:r>
              <a:rPr lang="en-US" altLang="en-US" dirty="0" smtClean="0"/>
              <a:t>&gt; attach(</a:t>
            </a:r>
            <a:r>
              <a:rPr lang="en-US" altLang="en-US" dirty="0" err="1" smtClean="0"/>
              <a:t>mydata</a:t>
            </a:r>
            <a:r>
              <a:rPr lang="en-US" altLang="en-US" dirty="0"/>
              <a:t>)</a:t>
            </a:r>
            <a:br>
              <a:rPr lang="en-US" altLang="en-US" dirty="0"/>
            </a:br>
            <a:r>
              <a:rPr lang="en-US" altLang="en-US" dirty="0" smtClean="0"/>
              <a:t>&gt; </a:t>
            </a:r>
            <a:r>
              <a:rPr lang="en-US" altLang="en-US" dirty="0" err="1" smtClean="0"/>
              <a:t>mydata$agecat</a:t>
            </a:r>
            <a:r>
              <a:rPr lang="en-US" altLang="en-US" dirty="0" smtClean="0"/>
              <a:t>[age </a:t>
            </a:r>
            <a:r>
              <a:rPr lang="en-US" altLang="en-US" dirty="0"/>
              <a:t>&gt; 75] &lt;- "Elder"</a:t>
            </a:r>
            <a:br>
              <a:rPr lang="en-US" altLang="en-US" dirty="0"/>
            </a:br>
            <a:r>
              <a:rPr lang="en-US" altLang="en-US" dirty="0" smtClean="0"/>
              <a:t>&gt; </a:t>
            </a:r>
            <a:r>
              <a:rPr lang="en-US" altLang="en-US" dirty="0" err="1" smtClean="0"/>
              <a:t>mydata$agecat</a:t>
            </a:r>
            <a:r>
              <a:rPr lang="en-US" altLang="en-US" dirty="0" smtClean="0"/>
              <a:t>[age </a:t>
            </a:r>
            <a:r>
              <a:rPr lang="en-US" altLang="en-US" dirty="0"/>
              <a:t>&gt; 45 &amp; age &lt;= 75] &lt;- "Middle Aged"</a:t>
            </a:r>
            <a:br>
              <a:rPr lang="en-US" altLang="en-US" dirty="0"/>
            </a:br>
            <a:r>
              <a:rPr lang="en-US" altLang="en-US" dirty="0" smtClean="0"/>
              <a:t>&gt; </a:t>
            </a:r>
            <a:r>
              <a:rPr lang="en-US" altLang="en-US" dirty="0" err="1" smtClean="0"/>
              <a:t>mydata$agecat</a:t>
            </a:r>
            <a:r>
              <a:rPr lang="en-US" altLang="en-US" dirty="0" smtClean="0"/>
              <a:t>[age </a:t>
            </a:r>
            <a:r>
              <a:rPr lang="en-US" altLang="en-US" dirty="0"/>
              <a:t>&lt;= 45] &lt;- "Young"</a:t>
            </a:r>
            <a:br>
              <a:rPr lang="en-US" altLang="en-US" dirty="0"/>
            </a:br>
            <a:r>
              <a:rPr lang="en-US" altLang="en-US" dirty="0" smtClean="0"/>
              <a:t>&gt; detach(</a:t>
            </a:r>
            <a:r>
              <a:rPr lang="en-US" altLang="en-US" dirty="0" err="1" smtClean="0"/>
              <a:t>mydata</a:t>
            </a:r>
            <a:r>
              <a:rPr lang="en-US" altLang="en-US" dirty="0"/>
              <a:t>) </a:t>
            </a:r>
            <a:endParaRPr lang="en-US" altLang="en-US" b="1" dirty="0"/>
          </a:p>
        </p:txBody>
      </p:sp>
      <p:sp>
        <p:nvSpPr>
          <p:cNvPr id="1631236"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Recoding variables</a:t>
            </a:r>
            <a:endParaRPr lang="en-US" sz="3600" dirty="0">
              <a:latin typeface="+mn-lt"/>
            </a:endParaRPr>
          </a:p>
        </p:txBody>
      </p:sp>
    </p:spTree>
    <p:extLst>
      <p:ext uri="{BB962C8B-B14F-4D97-AF65-F5344CB8AC3E}">
        <p14:creationId xmlns:p14="http://schemas.microsoft.com/office/powerpoint/2010/main" val="38855481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60691693-AE2A-4F4A-8A1B-6804A23873AE}" type="slidenum">
              <a:rPr lang="en-US" altLang="en-US"/>
              <a:pPr/>
              <a:t>69</a:t>
            </a:fld>
            <a:endParaRPr lang="en-US" altLang="en-US"/>
          </a:p>
        </p:txBody>
      </p:sp>
      <p:sp>
        <p:nvSpPr>
          <p:cNvPr id="1633283" name="Rectangle 3"/>
          <p:cNvSpPr>
            <a:spLocks noGrp="1" noChangeArrowheads="1"/>
          </p:cNvSpPr>
          <p:nvPr>
            <p:ph type="body" idx="4294967295"/>
          </p:nvPr>
        </p:nvSpPr>
        <p:spPr>
          <a:xfrm>
            <a:off x="161365" y="964452"/>
            <a:ext cx="7772400" cy="3886200"/>
          </a:xfrm>
        </p:spPr>
        <p:txBody>
          <a:bodyPr>
            <a:normAutofit/>
          </a:bodyPr>
          <a:lstStyle/>
          <a:p>
            <a:pPr marL="457200" lvl="2" indent="-457200"/>
            <a:r>
              <a:rPr lang="en-US" altLang="en-US" sz="2000" dirty="0" smtClean="0"/>
              <a:t>In </a:t>
            </a:r>
            <a:r>
              <a:rPr lang="en-US" altLang="en-US" sz="2000" dirty="0"/>
              <a:t>order to recode data, you will probably use one or more of R's control structures. </a:t>
            </a:r>
          </a:p>
          <a:p>
            <a:pPr marL="0" lvl="2" indent="0">
              <a:buNone/>
            </a:pPr>
            <a:r>
              <a:rPr lang="en-US" altLang="en-US" sz="2000" dirty="0"/>
              <a:t># create 2 age categories </a:t>
            </a:r>
            <a:br>
              <a:rPr lang="en-US" altLang="en-US" sz="2000" dirty="0"/>
            </a:br>
            <a:r>
              <a:rPr lang="en-US" altLang="en-US" sz="2000" dirty="0" smtClean="0"/>
              <a:t>&gt; </a:t>
            </a:r>
            <a:r>
              <a:rPr lang="en-US" altLang="en-US" sz="2000" dirty="0" err="1" smtClean="0"/>
              <a:t>mydata$agecat</a:t>
            </a:r>
            <a:r>
              <a:rPr lang="en-US" altLang="en-US" sz="2000" dirty="0" smtClean="0"/>
              <a:t> </a:t>
            </a:r>
            <a:r>
              <a:rPr lang="en-US" altLang="en-US" sz="2000" dirty="0"/>
              <a:t>&lt;- </a:t>
            </a:r>
            <a:r>
              <a:rPr lang="en-US" altLang="en-US" sz="2000" dirty="0" err="1"/>
              <a:t>ifelse</a:t>
            </a:r>
            <a:r>
              <a:rPr lang="en-US" altLang="en-US" sz="2000" dirty="0"/>
              <a:t>(</a:t>
            </a:r>
            <a:r>
              <a:rPr lang="en-US" altLang="en-US" sz="2000" dirty="0" err="1"/>
              <a:t>mydata$age</a:t>
            </a:r>
            <a:r>
              <a:rPr lang="en-US" altLang="en-US" sz="2000" dirty="0"/>
              <a:t> &gt; 70, </a:t>
            </a:r>
            <a:br>
              <a:rPr lang="en-US" altLang="en-US" sz="2000" dirty="0"/>
            </a:br>
            <a:r>
              <a:rPr lang="en-US" altLang="en-US" sz="2000" dirty="0"/>
              <a:t>c("older"), c("younger")) </a:t>
            </a:r>
            <a:br>
              <a:rPr lang="en-US" altLang="en-US" sz="2000" dirty="0"/>
            </a:br>
            <a:r>
              <a:rPr lang="en-US" altLang="en-US" sz="2000" dirty="0"/>
              <a:t/>
            </a:r>
            <a:br>
              <a:rPr lang="en-US" altLang="en-US" sz="2000" dirty="0"/>
            </a:br>
            <a:r>
              <a:rPr lang="en-US" altLang="en-US" sz="2000" dirty="0"/>
              <a:t># another example: create 3 age categories </a:t>
            </a:r>
            <a:endParaRPr lang="en-US" altLang="en-US" sz="2000" dirty="0" smtClean="0"/>
          </a:p>
          <a:p>
            <a:pPr marL="0" lvl="2" indent="0">
              <a:buNone/>
            </a:pPr>
            <a:r>
              <a:rPr lang="en-US" altLang="en-US" sz="2000" dirty="0" smtClean="0"/>
              <a:t>&gt; attach(</a:t>
            </a:r>
            <a:r>
              <a:rPr lang="en-US" altLang="en-US" sz="2000" dirty="0" err="1" smtClean="0"/>
              <a:t>mydata</a:t>
            </a:r>
            <a:r>
              <a:rPr lang="en-US" altLang="en-US" sz="2000" dirty="0"/>
              <a:t>)</a:t>
            </a:r>
            <a:br>
              <a:rPr lang="en-US" altLang="en-US" sz="2000" dirty="0"/>
            </a:br>
            <a:r>
              <a:rPr lang="en-US" altLang="en-US" sz="2000" dirty="0" smtClean="0"/>
              <a:t>&gt; </a:t>
            </a:r>
            <a:r>
              <a:rPr lang="en-US" altLang="en-US" sz="2000" dirty="0" err="1" smtClean="0"/>
              <a:t>mydata$agecat</a:t>
            </a:r>
            <a:r>
              <a:rPr lang="en-US" altLang="en-US" sz="2000" dirty="0" smtClean="0"/>
              <a:t>[age </a:t>
            </a:r>
            <a:r>
              <a:rPr lang="en-US" altLang="en-US" sz="2000" dirty="0"/>
              <a:t>&gt; 75] &lt;- "Elder"</a:t>
            </a:r>
            <a:br>
              <a:rPr lang="en-US" altLang="en-US" sz="2000" dirty="0"/>
            </a:br>
            <a:r>
              <a:rPr lang="en-US" altLang="en-US" sz="2000" dirty="0" smtClean="0"/>
              <a:t>&gt; </a:t>
            </a:r>
            <a:r>
              <a:rPr lang="en-US" altLang="en-US" sz="2000" dirty="0" err="1" smtClean="0"/>
              <a:t>mydata$agecat</a:t>
            </a:r>
            <a:r>
              <a:rPr lang="en-US" altLang="en-US" sz="2000" dirty="0" smtClean="0"/>
              <a:t>[age </a:t>
            </a:r>
            <a:r>
              <a:rPr lang="en-US" altLang="en-US" sz="2000" dirty="0"/>
              <a:t>&gt; 45 &amp; age &lt;= 75] &lt;- "Middle Aged"</a:t>
            </a:r>
            <a:br>
              <a:rPr lang="en-US" altLang="en-US" sz="2000" dirty="0"/>
            </a:br>
            <a:r>
              <a:rPr lang="en-US" altLang="en-US" sz="2000" dirty="0" smtClean="0"/>
              <a:t>&gt; </a:t>
            </a:r>
            <a:r>
              <a:rPr lang="en-US" altLang="en-US" sz="2000" dirty="0" err="1" smtClean="0"/>
              <a:t>mydata$agecat</a:t>
            </a:r>
            <a:r>
              <a:rPr lang="en-US" altLang="en-US" sz="2000" dirty="0" smtClean="0"/>
              <a:t>[age </a:t>
            </a:r>
            <a:r>
              <a:rPr lang="en-US" altLang="en-US" sz="2000" dirty="0"/>
              <a:t>&lt;= 45] &lt;- "Young"</a:t>
            </a:r>
            <a:br>
              <a:rPr lang="en-US" altLang="en-US" sz="2000" dirty="0"/>
            </a:br>
            <a:r>
              <a:rPr lang="en-US" altLang="en-US" sz="2000" dirty="0" smtClean="0"/>
              <a:t>&gt; detach(</a:t>
            </a:r>
            <a:r>
              <a:rPr lang="en-US" altLang="en-US" sz="2000" dirty="0" err="1" smtClean="0"/>
              <a:t>mydata</a:t>
            </a:r>
            <a:r>
              <a:rPr lang="en-US" altLang="en-US" sz="2000" dirty="0"/>
              <a:t>) </a:t>
            </a:r>
            <a:endParaRPr lang="en-US" altLang="en-US" sz="2000" b="1" dirty="0"/>
          </a:p>
        </p:txBody>
      </p:sp>
      <p:sp>
        <p:nvSpPr>
          <p:cNvPr id="1633284"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Recoding Variables</a:t>
            </a:r>
            <a:endParaRPr lang="en-US" sz="3600" dirty="0">
              <a:latin typeface="+mn-lt"/>
            </a:endParaRPr>
          </a:p>
        </p:txBody>
      </p:sp>
    </p:spTree>
    <p:extLst>
      <p:ext uri="{BB962C8B-B14F-4D97-AF65-F5344CB8AC3E}">
        <p14:creationId xmlns:p14="http://schemas.microsoft.com/office/powerpoint/2010/main" val="1670503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627" y="960723"/>
            <a:ext cx="8376207" cy="3416320"/>
          </a:xfrm>
          <a:prstGeom prst="rect">
            <a:avLst/>
          </a:prstGeom>
          <a:noFill/>
        </p:spPr>
        <p:txBody>
          <a:bodyPr wrap="square" rtlCol="0">
            <a:spAutoFit/>
          </a:bodyPr>
          <a:lstStyle/>
          <a:p>
            <a:pPr marL="285750" indent="-285750">
              <a:buFont typeface="Arial" panose="020B0604020202020204" pitchFamily="34" charset="0"/>
              <a:buChar char="•"/>
              <a:defRPr/>
            </a:pPr>
            <a:r>
              <a:rPr lang="en-US" dirty="0" smtClean="0">
                <a:latin typeface="Adobe Garamond Pro"/>
                <a:cs typeface="Adobe Garamond Pro"/>
              </a:rPr>
              <a:t>Once you have R and R Studio installed, please do the following:</a:t>
            </a:r>
          </a:p>
          <a:p>
            <a:pPr marL="285750" indent="-285750">
              <a:buFont typeface="Arial" panose="020B0604020202020204" pitchFamily="34" charset="0"/>
              <a:buChar char="•"/>
              <a:defRPr/>
            </a:pPr>
            <a:endParaRPr lang="en-US" dirty="0" smtClean="0">
              <a:latin typeface="Adobe Garamond Pro"/>
              <a:cs typeface="Adobe Garamond Pro"/>
            </a:endParaRPr>
          </a:p>
          <a:p>
            <a:pPr marL="285750" indent="-285750">
              <a:buFont typeface="Arial" panose="020B0604020202020204" pitchFamily="34" charset="0"/>
              <a:buChar char="•"/>
              <a:defRPr/>
            </a:pPr>
            <a:r>
              <a:rPr lang="en-US" dirty="0" smtClean="0">
                <a:latin typeface="Adobe Garamond Pro"/>
                <a:cs typeface="Adobe Garamond Pro"/>
              </a:rPr>
              <a:t>Download R script (the file with .R extension):</a:t>
            </a:r>
          </a:p>
          <a:p>
            <a:pPr marL="742950" lvl="1" indent="-285750">
              <a:buFont typeface="Arial" panose="020B0604020202020204" pitchFamily="34" charset="0"/>
              <a:buChar char="•"/>
              <a:defRPr/>
            </a:pPr>
            <a:r>
              <a:rPr lang="en-US" dirty="0" smtClean="0">
                <a:latin typeface="Adobe Garamond Pro"/>
                <a:cs typeface="Adobe Garamond Pro"/>
              </a:rPr>
              <a:t>Go </a:t>
            </a:r>
            <a:r>
              <a:rPr lang="en-US" dirty="0">
                <a:latin typeface="Adobe Garamond Pro"/>
                <a:cs typeface="Adobe Garamond Pro"/>
              </a:rPr>
              <a:t>to </a:t>
            </a:r>
            <a:r>
              <a:rPr lang="en-US" dirty="0" smtClean="0">
                <a:latin typeface="Adobe Garamond Pro"/>
                <a:cs typeface="Adobe Garamond Pro"/>
              </a:rPr>
              <a:t>https</a:t>
            </a:r>
            <a:r>
              <a:rPr lang="en-US" dirty="0">
                <a:latin typeface="Adobe Garamond Pro"/>
                <a:cs typeface="Adobe Garamond Pro"/>
              </a:rPr>
              <a:t>://github.com/jmonroe252/R_Workshop</a:t>
            </a:r>
            <a:endParaRPr lang="en-US" dirty="0" smtClean="0">
              <a:latin typeface="Adobe Garamond Pro"/>
              <a:cs typeface="Adobe Garamond Pro"/>
            </a:endParaRPr>
          </a:p>
          <a:p>
            <a:pPr marL="742950" lvl="1" indent="-285750">
              <a:buFont typeface="Arial" panose="020B0604020202020204" pitchFamily="34" charset="0"/>
              <a:buChar char="•"/>
              <a:defRPr/>
            </a:pPr>
            <a:r>
              <a:rPr lang="en-US" dirty="0" smtClean="0">
                <a:latin typeface="Adobe Garamond Pro"/>
                <a:cs typeface="Adobe Garamond Pro"/>
              </a:rPr>
              <a:t>Download the files with a .R extension </a:t>
            </a:r>
          </a:p>
          <a:p>
            <a:pPr marL="742950" lvl="1" indent="-285750">
              <a:buFont typeface="Arial" panose="020B0604020202020204" pitchFamily="34" charset="0"/>
              <a:buChar char="•"/>
              <a:defRPr/>
            </a:pPr>
            <a:r>
              <a:rPr lang="en-US" dirty="0" smtClean="0">
                <a:latin typeface="Adobe Garamond Pro"/>
                <a:cs typeface="Adobe Garamond Pro"/>
              </a:rPr>
              <a:t>Save the files to an easily accessible location.</a:t>
            </a:r>
          </a:p>
          <a:p>
            <a:pPr marL="285750" indent="-285750">
              <a:buFont typeface="Arial" panose="020B0604020202020204" pitchFamily="34" charset="0"/>
              <a:buChar char="•"/>
              <a:defRPr/>
            </a:pPr>
            <a:r>
              <a:rPr lang="en-US" dirty="0" smtClean="0">
                <a:latin typeface="Adobe Garamond Pro"/>
                <a:cs typeface="Adobe Garamond Pro"/>
              </a:rPr>
              <a:t>Open R Studio only (do not need to open R)</a:t>
            </a:r>
          </a:p>
          <a:p>
            <a:pPr marL="285750" indent="-285750">
              <a:buFont typeface="Arial" panose="020B0604020202020204" pitchFamily="34" charset="0"/>
              <a:buChar char="•"/>
              <a:defRPr/>
            </a:pPr>
            <a:r>
              <a:rPr lang="en-US" dirty="0" smtClean="0">
                <a:latin typeface="Adobe Garamond Pro"/>
                <a:cs typeface="Adobe Garamond Pro"/>
              </a:rPr>
              <a:t>Open R script in R Studio. File…Open File…</a:t>
            </a:r>
          </a:p>
          <a:p>
            <a:pPr marL="285750" indent="-285750">
              <a:buFont typeface="Arial" panose="020B0604020202020204" pitchFamily="34" charset="0"/>
              <a:buChar char="•"/>
              <a:defRPr/>
            </a:pPr>
            <a:r>
              <a:rPr lang="en-US" dirty="0" smtClean="0">
                <a:latin typeface="Adobe Garamond Pro"/>
                <a:cs typeface="Adobe Garamond Pro"/>
              </a:rPr>
              <a:t>Follow along with presentation</a:t>
            </a:r>
          </a:p>
          <a:p>
            <a:pPr marL="285750" indent="-285750">
              <a:buFont typeface="Arial" panose="020B0604020202020204" pitchFamily="34" charset="0"/>
              <a:buChar char="•"/>
              <a:defRPr/>
            </a:pPr>
            <a:endParaRPr lang="en-US" b="0" i="0" dirty="0" smtClean="0">
              <a:latin typeface="Adobe Garamond Pro"/>
              <a:cs typeface="Adobe Garamond Pro"/>
            </a:endParaRPr>
          </a:p>
          <a:p>
            <a:pPr marL="285750" indent="-285750">
              <a:buFont typeface="Arial" panose="020B0604020202020204" pitchFamily="34" charset="0"/>
              <a:buChar char="•"/>
              <a:defRPr/>
            </a:pPr>
            <a:r>
              <a:rPr lang="en-US" dirty="0">
                <a:latin typeface="Adobe Garamond Pro"/>
                <a:cs typeface="Adobe Garamond Pro"/>
              </a:rPr>
              <a:t>Let’s go use R!</a:t>
            </a:r>
          </a:p>
          <a:p>
            <a:pPr>
              <a:defRPr/>
            </a:pPr>
            <a:endParaRPr lang="en-US" b="0" i="0"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Workshop Plan</a:t>
            </a:r>
            <a:endParaRPr lang="en-US" sz="3600" dirty="0">
              <a:latin typeface="+mn-lt"/>
            </a:endParaRPr>
          </a:p>
        </p:txBody>
      </p:sp>
    </p:spTree>
    <p:extLst>
      <p:ext uri="{BB962C8B-B14F-4D97-AF65-F5344CB8AC3E}">
        <p14:creationId xmlns:p14="http://schemas.microsoft.com/office/powerpoint/2010/main" val="26328214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A4E7943C-2F05-4F8D-A96C-0FECCFAB41BF}" type="slidenum">
              <a:rPr lang="en-US" altLang="en-US"/>
              <a:pPr/>
              <a:t>70</a:t>
            </a:fld>
            <a:endParaRPr lang="en-US" altLang="en-US"/>
          </a:p>
        </p:txBody>
      </p:sp>
      <p:sp>
        <p:nvSpPr>
          <p:cNvPr id="1635331" name="Rectangle 3"/>
          <p:cNvSpPr>
            <a:spLocks noGrp="1" noChangeArrowheads="1"/>
          </p:cNvSpPr>
          <p:nvPr>
            <p:ph type="body" idx="4294967295"/>
          </p:nvPr>
        </p:nvSpPr>
        <p:spPr>
          <a:xfrm>
            <a:off x="304800" y="1030941"/>
            <a:ext cx="7772400" cy="3886200"/>
          </a:xfrm>
        </p:spPr>
        <p:txBody>
          <a:bodyPr>
            <a:normAutofit/>
          </a:bodyPr>
          <a:lstStyle/>
          <a:p>
            <a:pPr marL="0" lvl="2" indent="0"/>
            <a:r>
              <a:rPr lang="en-US" altLang="en-US" sz="2000" dirty="0" smtClean="0"/>
              <a:t>You </a:t>
            </a:r>
            <a:r>
              <a:rPr lang="en-US" altLang="en-US" sz="2000" dirty="0"/>
              <a:t>can rename variables programmatically or interactively. </a:t>
            </a:r>
          </a:p>
          <a:p>
            <a:pPr marL="0" lvl="2" indent="0"/>
            <a:r>
              <a:rPr lang="en-US" altLang="en-US" sz="2000" dirty="0"/>
              <a:t># rename interactively </a:t>
            </a:r>
            <a:br>
              <a:rPr lang="en-US" altLang="en-US" sz="2000" dirty="0"/>
            </a:br>
            <a:r>
              <a:rPr lang="en-US" altLang="en-US" sz="2000" dirty="0" smtClean="0"/>
              <a:t>&gt; fix(</a:t>
            </a:r>
            <a:r>
              <a:rPr lang="en-US" altLang="en-US" sz="2000" dirty="0" err="1" smtClean="0"/>
              <a:t>mydata</a:t>
            </a:r>
            <a:r>
              <a:rPr lang="en-US" altLang="en-US" sz="2000" dirty="0"/>
              <a:t>) # results are saved on close </a:t>
            </a:r>
            <a:br>
              <a:rPr lang="en-US" altLang="en-US" sz="2000" dirty="0"/>
            </a:br>
            <a:r>
              <a:rPr lang="en-US" altLang="en-US" sz="2000" dirty="0"/>
              <a:t/>
            </a:r>
            <a:br>
              <a:rPr lang="en-US" altLang="en-US" sz="2000" dirty="0"/>
            </a:br>
            <a:r>
              <a:rPr lang="en-US" altLang="en-US" sz="2000" dirty="0"/>
              <a:t># rename programmatically </a:t>
            </a:r>
            <a:br>
              <a:rPr lang="en-US" altLang="en-US" sz="2000" dirty="0"/>
            </a:br>
            <a:r>
              <a:rPr lang="en-US" altLang="en-US" sz="2000" dirty="0" smtClean="0"/>
              <a:t>&gt; library(reshape</a:t>
            </a:r>
            <a:r>
              <a:rPr lang="en-US" altLang="en-US" sz="2000" dirty="0"/>
              <a:t>)</a:t>
            </a:r>
            <a:br>
              <a:rPr lang="en-US" altLang="en-US" sz="2000" dirty="0"/>
            </a:br>
            <a:r>
              <a:rPr lang="en-US" altLang="en-US" sz="2000" dirty="0" smtClean="0"/>
              <a:t>&gt; </a:t>
            </a:r>
            <a:r>
              <a:rPr lang="en-US" altLang="en-US" sz="2000" dirty="0" err="1" smtClean="0"/>
              <a:t>mydata</a:t>
            </a:r>
            <a:r>
              <a:rPr lang="en-US" altLang="en-US" sz="2000" dirty="0" smtClean="0"/>
              <a:t> </a:t>
            </a:r>
            <a:r>
              <a:rPr lang="en-US" altLang="en-US" sz="2000" dirty="0"/>
              <a:t>&lt;- rename(</a:t>
            </a:r>
            <a:r>
              <a:rPr lang="en-US" altLang="en-US" sz="2000" dirty="0" err="1"/>
              <a:t>mydata</a:t>
            </a:r>
            <a:r>
              <a:rPr lang="en-US" altLang="en-US" sz="2000" dirty="0"/>
              <a:t>, c(</a:t>
            </a:r>
            <a:r>
              <a:rPr lang="en-US" altLang="en-US" sz="2000" dirty="0" err="1"/>
              <a:t>oldname</a:t>
            </a:r>
            <a:r>
              <a:rPr lang="en-US" altLang="en-US" sz="2000" dirty="0"/>
              <a:t>="</a:t>
            </a:r>
            <a:r>
              <a:rPr lang="en-US" altLang="en-US" sz="2000" dirty="0" err="1"/>
              <a:t>newname</a:t>
            </a:r>
            <a:r>
              <a:rPr lang="en-US" altLang="en-US" sz="2000" dirty="0"/>
              <a:t>"))</a:t>
            </a:r>
            <a:br>
              <a:rPr lang="en-US" altLang="en-US" sz="2000" dirty="0"/>
            </a:br>
            <a:r>
              <a:rPr lang="en-US" altLang="en-US" sz="2000" dirty="0"/>
              <a:t/>
            </a:r>
            <a:br>
              <a:rPr lang="en-US" altLang="en-US" sz="2000" dirty="0"/>
            </a:br>
            <a:r>
              <a:rPr lang="en-US" altLang="en-US" sz="2000" dirty="0"/>
              <a:t># you can re-enter all the variable names in order</a:t>
            </a:r>
            <a:br>
              <a:rPr lang="en-US" altLang="en-US" sz="2000" dirty="0"/>
            </a:br>
            <a:r>
              <a:rPr lang="en-US" altLang="en-US" sz="2000" dirty="0"/>
              <a:t># changing the ones you need to </a:t>
            </a:r>
            <a:r>
              <a:rPr lang="en-US" altLang="en-US" sz="2000" dirty="0" err="1"/>
              <a:t>change.the</a:t>
            </a:r>
            <a:r>
              <a:rPr lang="en-US" altLang="en-US" sz="2000" dirty="0"/>
              <a:t> limitation</a:t>
            </a:r>
            <a:br>
              <a:rPr lang="en-US" altLang="en-US" sz="2000" dirty="0"/>
            </a:br>
            <a:r>
              <a:rPr lang="en-US" altLang="en-US" sz="2000" dirty="0"/>
              <a:t># is that you need to enter all of them!</a:t>
            </a:r>
            <a:br>
              <a:rPr lang="en-US" altLang="en-US" sz="2000" dirty="0"/>
            </a:br>
            <a:r>
              <a:rPr lang="en-US" altLang="en-US" sz="2000" dirty="0" smtClean="0"/>
              <a:t>&gt; names(</a:t>
            </a:r>
            <a:r>
              <a:rPr lang="en-US" altLang="en-US" sz="2000" dirty="0" err="1" smtClean="0"/>
              <a:t>mydata</a:t>
            </a:r>
            <a:r>
              <a:rPr lang="en-US" altLang="en-US" sz="2000" dirty="0"/>
              <a:t>) &lt;- c("x1","age","y", "</a:t>
            </a:r>
            <a:r>
              <a:rPr lang="en-US" altLang="en-US" sz="2000" dirty="0" err="1"/>
              <a:t>ses</a:t>
            </a:r>
            <a:r>
              <a:rPr lang="en-US" altLang="en-US" sz="2000" dirty="0"/>
              <a:t>") </a:t>
            </a:r>
          </a:p>
        </p:txBody>
      </p:sp>
      <p:sp>
        <p:nvSpPr>
          <p:cNvPr id="163533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Renaming Variables</a:t>
            </a:r>
            <a:endParaRPr lang="en-US" sz="3600" dirty="0">
              <a:latin typeface="+mn-lt"/>
            </a:endParaRPr>
          </a:p>
        </p:txBody>
      </p:sp>
    </p:spTree>
    <p:extLst>
      <p:ext uri="{BB962C8B-B14F-4D97-AF65-F5344CB8AC3E}">
        <p14:creationId xmlns:p14="http://schemas.microsoft.com/office/powerpoint/2010/main" val="19891322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DA34ED6-F616-4D8D-9CAF-A870DC3A2D7D}" type="slidenum">
              <a:rPr lang="en-US" altLang="en-US"/>
              <a:pPr/>
              <a:t>71</a:t>
            </a:fld>
            <a:endParaRPr lang="en-US" altLang="en-US"/>
          </a:p>
        </p:txBody>
      </p:sp>
      <p:sp>
        <p:nvSpPr>
          <p:cNvPr id="1639427" name="Rectangle 3"/>
          <p:cNvSpPr>
            <a:spLocks noGrp="1" noChangeArrowheads="1"/>
          </p:cNvSpPr>
          <p:nvPr>
            <p:ph type="body" idx="4294967295"/>
          </p:nvPr>
        </p:nvSpPr>
        <p:spPr>
          <a:xfrm>
            <a:off x="161364" y="1075764"/>
            <a:ext cx="7772400" cy="3886200"/>
          </a:xfrm>
        </p:spPr>
        <p:txBody>
          <a:bodyPr/>
          <a:lstStyle/>
          <a:p>
            <a:pPr marL="0" lvl="2" indent="0"/>
            <a:r>
              <a:rPr lang="en-US" altLang="en-US" sz="2000" dirty="0"/>
              <a:t>To sort a </a:t>
            </a:r>
            <a:r>
              <a:rPr lang="en-US" altLang="en-US" sz="2000" dirty="0" err="1"/>
              <a:t>dataframe</a:t>
            </a:r>
            <a:r>
              <a:rPr lang="en-US" altLang="en-US" sz="2000" dirty="0"/>
              <a:t> in R, use the </a:t>
            </a:r>
            <a:r>
              <a:rPr lang="en-US" altLang="en-US" sz="2000" b="1" dirty="0"/>
              <a:t>order( ) </a:t>
            </a:r>
            <a:r>
              <a:rPr lang="en-US" altLang="en-US" sz="2000" dirty="0"/>
              <a:t>function. By default, sorting is ASCENDING. Prepend the sorting variable by a minus sign to indicate DESCENDING order. Here are some examples.</a:t>
            </a:r>
          </a:p>
          <a:p>
            <a:pPr marL="0" lvl="2" indent="0"/>
            <a:r>
              <a:rPr lang="en-US" altLang="en-US" sz="2000" dirty="0"/>
              <a:t># sorting examples using the </a:t>
            </a:r>
            <a:r>
              <a:rPr lang="en-US" altLang="en-US" sz="2000" dirty="0" err="1"/>
              <a:t>mtcars</a:t>
            </a:r>
            <a:r>
              <a:rPr lang="en-US" altLang="en-US" sz="2000" dirty="0"/>
              <a:t> dataset</a:t>
            </a:r>
            <a:br>
              <a:rPr lang="en-US" altLang="en-US" sz="2000" dirty="0"/>
            </a:br>
            <a:r>
              <a:rPr lang="en-US" altLang="en-US" sz="2000" dirty="0" smtClean="0"/>
              <a:t>&gt; data(</a:t>
            </a:r>
            <a:r>
              <a:rPr lang="en-US" altLang="en-US" sz="2000" dirty="0" err="1" smtClean="0"/>
              <a:t>mtcars</a:t>
            </a:r>
            <a:r>
              <a:rPr lang="en-US" altLang="en-US" sz="2000" dirty="0"/>
              <a:t>)</a:t>
            </a:r>
            <a:br>
              <a:rPr lang="en-US" altLang="en-US" sz="2000" dirty="0"/>
            </a:br>
            <a:r>
              <a:rPr lang="en-US" altLang="en-US" sz="2000" dirty="0"/>
              <a:t># sort by mpg</a:t>
            </a:r>
            <a:br>
              <a:rPr lang="en-US" altLang="en-US" sz="2000" dirty="0"/>
            </a:br>
            <a:r>
              <a:rPr lang="en-US" altLang="en-US" sz="2000" dirty="0" smtClean="0"/>
              <a:t>&gt; </a:t>
            </a:r>
            <a:r>
              <a:rPr lang="en-US" altLang="en-US" sz="2000" dirty="0" err="1" smtClean="0"/>
              <a:t>newdata</a:t>
            </a:r>
            <a:r>
              <a:rPr lang="en-US" altLang="en-US" sz="2000" dirty="0" smtClean="0"/>
              <a:t> </a:t>
            </a:r>
            <a:r>
              <a:rPr lang="en-US" altLang="en-US" sz="2000" dirty="0"/>
              <a:t>= </a:t>
            </a:r>
            <a:r>
              <a:rPr lang="en-US" altLang="en-US" sz="2000" dirty="0" err="1"/>
              <a:t>mtcars</a:t>
            </a:r>
            <a:r>
              <a:rPr lang="en-US" altLang="en-US" sz="2000" dirty="0"/>
              <a:t>[order(</a:t>
            </a:r>
            <a:r>
              <a:rPr lang="en-US" altLang="en-US" sz="2000" dirty="0" err="1"/>
              <a:t>mtcars$mpg</a:t>
            </a:r>
            <a:r>
              <a:rPr lang="en-US" altLang="en-US" sz="2000" dirty="0"/>
              <a:t>),] </a:t>
            </a:r>
            <a:br>
              <a:rPr lang="en-US" altLang="en-US" sz="2000" dirty="0"/>
            </a:br>
            <a:r>
              <a:rPr lang="en-US" altLang="en-US" sz="2000" dirty="0"/>
              <a:t># sort by mpg and </a:t>
            </a:r>
            <a:r>
              <a:rPr lang="en-US" altLang="en-US" sz="2000" dirty="0" err="1"/>
              <a:t>cyl</a:t>
            </a:r>
            <a:r>
              <a:rPr lang="en-US" altLang="en-US" sz="2000" dirty="0"/>
              <a:t/>
            </a:r>
            <a:br>
              <a:rPr lang="en-US" altLang="en-US" sz="2000" dirty="0"/>
            </a:br>
            <a:r>
              <a:rPr lang="en-US" altLang="en-US" sz="2000" dirty="0" smtClean="0"/>
              <a:t>&gt; </a:t>
            </a:r>
            <a:r>
              <a:rPr lang="en-US" altLang="en-US" sz="2000" dirty="0" err="1" smtClean="0"/>
              <a:t>newdata</a:t>
            </a:r>
            <a:r>
              <a:rPr lang="en-US" altLang="en-US" sz="2000" dirty="0" smtClean="0"/>
              <a:t> </a:t>
            </a:r>
            <a:r>
              <a:rPr lang="en-US" altLang="en-US" sz="2000" dirty="0"/>
              <a:t>&lt;- </a:t>
            </a:r>
            <a:r>
              <a:rPr lang="en-US" altLang="en-US" sz="2000" dirty="0" err="1"/>
              <a:t>mtcars</a:t>
            </a:r>
            <a:r>
              <a:rPr lang="en-US" altLang="en-US" sz="2000" dirty="0"/>
              <a:t>[order(</a:t>
            </a:r>
            <a:r>
              <a:rPr lang="en-US" altLang="en-US" sz="2000" dirty="0" err="1"/>
              <a:t>mtcars$mpg</a:t>
            </a:r>
            <a:r>
              <a:rPr lang="en-US" altLang="en-US" sz="2000" dirty="0"/>
              <a:t>, </a:t>
            </a:r>
            <a:r>
              <a:rPr lang="en-US" altLang="en-US" sz="2000" dirty="0" err="1"/>
              <a:t>mtcars$cyl</a:t>
            </a:r>
            <a:r>
              <a:rPr lang="en-US" altLang="en-US" sz="2000" dirty="0"/>
              <a:t>),]</a:t>
            </a:r>
            <a:br>
              <a:rPr lang="en-US" altLang="en-US" sz="2000" dirty="0"/>
            </a:br>
            <a:r>
              <a:rPr lang="en-US" altLang="en-US" sz="2000" dirty="0"/>
              <a:t>#sort by mpg (ascending) and </a:t>
            </a:r>
            <a:r>
              <a:rPr lang="en-US" altLang="en-US" sz="2000" dirty="0" err="1"/>
              <a:t>cyl</a:t>
            </a:r>
            <a:r>
              <a:rPr lang="en-US" altLang="en-US" sz="2000" dirty="0"/>
              <a:t> (descending)</a:t>
            </a:r>
            <a:br>
              <a:rPr lang="en-US" altLang="en-US" sz="2000" dirty="0"/>
            </a:br>
            <a:r>
              <a:rPr lang="en-US" altLang="en-US" sz="2000" dirty="0" smtClean="0"/>
              <a:t>&gt; </a:t>
            </a:r>
            <a:r>
              <a:rPr lang="en-US" altLang="en-US" sz="2000" dirty="0" err="1" smtClean="0"/>
              <a:t>newdata</a:t>
            </a:r>
            <a:r>
              <a:rPr lang="en-US" altLang="en-US" sz="2000" dirty="0" smtClean="0"/>
              <a:t> </a:t>
            </a:r>
            <a:r>
              <a:rPr lang="en-US" altLang="en-US" sz="2000" dirty="0"/>
              <a:t>&lt;- </a:t>
            </a:r>
            <a:r>
              <a:rPr lang="en-US" altLang="en-US" sz="2000" dirty="0" err="1"/>
              <a:t>mtcars</a:t>
            </a:r>
            <a:r>
              <a:rPr lang="en-US" altLang="en-US" sz="2000" dirty="0"/>
              <a:t>[order(</a:t>
            </a:r>
            <a:r>
              <a:rPr lang="en-US" altLang="en-US" sz="2000" dirty="0" err="1"/>
              <a:t>mtcars$mpg</a:t>
            </a:r>
            <a:r>
              <a:rPr lang="en-US" altLang="en-US" sz="2000" dirty="0"/>
              <a:t>, -</a:t>
            </a:r>
            <a:r>
              <a:rPr lang="en-US" altLang="en-US" sz="2000" dirty="0" err="1"/>
              <a:t>mtcars$cyl</a:t>
            </a:r>
            <a:r>
              <a:rPr lang="en-US" altLang="en-US" sz="2000" dirty="0"/>
              <a:t>),] </a:t>
            </a:r>
          </a:p>
        </p:txBody>
      </p:sp>
      <p:sp>
        <p:nvSpPr>
          <p:cNvPr id="163942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Sorting</a:t>
            </a:r>
            <a:endParaRPr lang="en-US" sz="3600" dirty="0">
              <a:latin typeface="+mn-lt"/>
            </a:endParaRPr>
          </a:p>
        </p:txBody>
      </p:sp>
    </p:spTree>
    <p:extLst>
      <p:ext uri="{BB962C8B-B14F-4D97-AF65-F5344CB8AC3E}">
        <p14:creationId xmlns:p14="http://schemas.microsoft.com/office/powerpoint/2010/main" val="25583137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DAEDD072-0EE8-427D-BA67-643405F20654}" type="slidenum">
              <a:rPr lang="en-US" altLang="en-US"/>
              <a:pPr/>
              <a:t>72</a:t>
            </a:fld>
            <a:endParaRPr lang="en-US" altLang="en-US"/>
          </a:p>
        </p:txBody>
      </p:sp>
      <p:sp>
        <p:nvSpPr>
          <p:cNvPr id="1618947" name="Rectangle 3"/>
          <p:cNvSpPr>
            <a:spLocks noGrp="1" noChangeArrowheads="1"/>
          </p:cNvSpPr>
          <p:nvPr>
            <p:ph type="body" idx="4294967295"/>
          </p:nvPr>
        </p:nvSpPr>
        <p:spPr>
          <a:xfrm>
            <a:off x="304800" y="1111624"/>
            <a:ext cx="7772400" cy="3886200"/>
          </a:xfrm>
        </p:spPr>
        <p:txBody>
          <a:bodyPr/>
          <a:lstStyle/>
          <a:p>
            <a:pPr marL="0" lvl="2" indent="0">
              <a:buFont typeface="Wingdings" panose="05000000000000000000" pitchFamily="2" charset="2"/>
              <a:buNone/>
            </a:pPr>
            <a:r>
              <a:rPr lang="en-US" altLang="en-US" sz="2000" dirty="0"/>
              <a:t>To merge two </a:t>
            </a:r>
            <a:r>
              <a:rPr lang="en-US" altLang="en-US" sz="2000" dirty="0" err="1"/>
              <a:t>dataframes</a:t>
            </a:r>
            <a:r>
              <a:rPr lang="en-US" altLang="en-US" sz="2000" dirty="0"/>
              <a:t> (datasets) horizontally, use the </a:t>
            </a:r>
            <a:r>
              <a:rPr lang="en-US" altLang="en-US" sz="2000" b="1" dirty="0"/>
              <a:t>merge</a:t>
            </a:r>
            <a:r>
              <a:rPr lang="en-US" altLang="en-US" sz="2000" dirty="0"/>
              <a:t> function. In most cases, you join two </a:t>
            </a:r>
            <a:r>
              <a:rPr lang="en-US" altLang="en-US" sz="2000" dirty="0" err="1"/>
              <a:t>dataframes</a:t>
            </a:r>
            <a:r>
              <a:rPr lang="en-US" altLang="en-US" sz="2000" dirty="0"/>
              <a:t> by one or more common key variables (i.e., an inner join). </a:t>
            </a:r>
          </a:p>
          <a:p>
            <a:pPr marL="0" lvl="2" indent="0">
              <a:buFont typeface="Wingdings" panose="05000000000000000000" pitchFamily="2" charset="2"/>
              <a:buNone/>
            </a:pPr>
            <a:r>
              <a:rPr lang="en-US" altLang="en-US" sz="2000" dirty="0"/>
              <a:t># merge two </a:t>
            </a:r>
            <a:r>
              <a:rPr lang="en-US" altLang="en-US" sz="2000" dirty="0" err="1"/>
              <a:t>dataframes</a:t>
            </a:r>
            <a:r>
              <a:rPr lang="en-US" altLang="en-US" sz="2000" dirty="0"/>
              <a:t> by ID</a:t>
            </a:r>
            <a:br>
              <a:rPr lang="en-US" altLang="en-US" sz="2000" dirty="0"/>
            </a:br>
            <a:r>
              <a:rPr lang="en-US" altLang="en-US" sz="2000" dirty="0" smtClean="0"/>
              <a:t>&gt; total </a:t>
            </a:r>
            <a:r>
              <a:rPr lang="en-US" altLang="en-US" sz="2000" dirty="0"/>
              <a:t>&lt;- merge(</a:t>
            </a:r>
            <a:r>
              <a:rPr lang="en-US" altLang="en-US" sz="2000" dirty="0" err="1"/>
              <a:t>dataframeA,dataframeB,by</a:t>
            </a:r>
            <a:r>
              <a:rPr lang="en-US" altLang="en-US" sz="2000" dirty="0"/>
              <a:t>="ID")</a:t>
            </a:r>
          </a:p>
          <a:p>
            <a:pPr marL="0" lvl="2" indent="0">
              <a:buFont typeface="Wingdings" panose="05000000000000000000" pitchFamily="2" charset="2"/>
              <a:buNone/>
            </a:pPr>
            <a:r>
              <a:rPr lang="en-US" altLang="en-US" sz="2000" dirty="0"/>
              <a:t># merge two </a:t>
            </a:r>
            <a:r>
              <a:rPr lang="en-US" altLang="en-US" sz="2000" dirty="0" err="1"/>
              <a:t>dataframes</a:t>
            </a:r>
            <a:r>
              <a:rPr lang="en-US" altLang="en-US" sz="2000" dirty="0"/>
              <a:t> by ID and Country</a:t>
            </a:r>
            <a:br>
              <a:rPr lang="en-US" altLang="en-US" sz="2000" dirty="0"/>
            </a:br>
            <a:r>
              <a:rPr lang="en-US" altLang="en-US" sz="2000" dirty="0" smtClean="0"/>
              <a:t>&gt; total </a:t>
            </a:r>
            <a:r>
              <a:rPr lang="en-US" altLang="en-US" sz="2000" dirty="0"/>
              <a:t>&lt;- merge(</a:t>
            </a:r>
            <a:r>
              <a:rPr lang="en-US" altLang="en-US" sz="2000" dirty="0" err="1"/>
              <a:t>dataframeA,dataframeB,by</a:t>
            </a:r>
            <a:r>
              <a:rPr lang="en-US" altLang="en-US" sz="2000" dirty="0"/>
              <a:t>=c("</a:t>
            </a:r>
            <a:r>
              <a:rPr lang="en-US" altLang="en-US" sz="2000" dirty="0" err="1"/>
              <a:t>ID","Country</a:t>
            </a:r>
            <a:r>
              <a:rPr lang="en-US" altLang="en-US" sz="2000" dirty="0"/>
              <a:t>")) </a:t>
            </a:r>
          </a:p>
        </p:txBody>
      </p:sp>
      <p:sp>
        <p:nvSpPr>
          <p:cNvPr id="161894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Merging</a:t>
            </a:r>
            <a:endParaRPr lang="en-US" sz="3600" dirty="0">
              <a:latin typeface="+mn-lt"/>
            </a:endParaRPr>
          </a:p>
        </p:txBody>
      </p:sp>
    </p:spTree>
    <p:extLst>
      <p:ext uri="{BB962C8B-B14F-4D97-AF65-F5344CB8AC3E}">
        <p14:creationId xmlns:p14="http://schemas.microsoft.com/office/powerpoint/2010/main" val="41701588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CB688AA6-77D2-439B-950D-2A40C69A1DBC}" type="slidenum">
              <a:rPr lang="en-US" altLang="en-US"/>
              <a:pPr/>
              <a:t>73</a:t>
            </a:fld>
            <a:endParaRPr lang="en-US" altLang="en-US"/>
          </a:p>
        </p:txBody>
      </p:sp>
      <p:sp>
        <p:nvSpPr>
          <p:cNvPr id="1620995" name="Rectangle 3"/>
          <p:cNvSpPr>
            <a:spLocks noGrp="1" noChangeArrowheads="1"/>
          </p:cNvSpPr>
          <p:nvPr>
            <p:ph type="body" idx="4294967295"/>
          </p:nvPr>
        </p:nvSpPr>
        <p:spPr>
          <a:xfrm>
            <a:off x="233082" y="1000311"/>
            <a:ext cx="7772400" cy="3886200"/>
          </a:xfrm>
        </p:spPr>
        <p:txBody>
          <a:bodyPr/>
          <a:lstStyle/>
          <a:p>
            <a:pPr marL="0" lvl="2" indent="0">
              <a:buFont typeface="Wingdings" panose="05000000000000000000" pitchFamily="2" charset="2"/>
              <a:buNone/>
            </a:pPr>
            <a:r>
              <a:rPr lang="en-US" altLang="en-US" sz="2000" b="1" dirty="0"/>
              <a:t>ADDING ROWS </a:t>
            </a:r>
          </a:p>
          <a:p>
            <a:pPr marL="342900" lvl="2" indent="-342900"/>
            <a:r>
              <a:rPr lang="en-US" altLang="en-US" sz="2000" dirty="0"/>
              <a:t>To join two </a:t>
            </a:r>
            <a:r>
              <a:rPr lang="en-US" altLang="en-US" sz="2000" dirty="0" err="1"/>
              <a:t>dataframes</a:t>
            </a:r>
            <a:r>
              <a:rPr lang="en-US" altLang="en-US" sz="2000" dirty="0"/>
              <a:t> (datasets) vertically, use the</a:t>
            </a:r>
            <a:r>
              <a:rPr lang="en-US" altLang="en-US" sz="2000" b="1" dirty="0"/>
              <a:t> </a:t>
            </a:r>
            <a:r>
              <a:rPr lang="en-US" altLang="en-US" sz="2000" b="1" dirty="0" err="1"/>
              <a:t>rbind</a:t>
            </a:r>
            <a:r>
              <a:rPr lang="en-US" altLang="en-US" sz="2000" dirty="0"/>
              <a:t> function. The two </a:t>
            </a:r>
            <a:r>
              <a:rPr lang="en-US" altLang="en-US" sz="2000" dirty="0" err="1"/>
              <a:t>dataframes</a:t>
            </a:r>
            <a:r>
              <a:rPr lang="en-US" altLang="en-US" sz="2000" dirty="0"/>
              <a:t> </a:t>
            </a:r>
            <a:r>
              <a:rPr lang="en-US" altLang="en-US" sz="2000" b="1" dirty="0"/>
              <a:t>must</a:t>
            </a:r>
            <a:r>
              <a:rPr lang="en-US" altLang="en-US" sz="2000" dirty="0"/>
              <a:t> have the same variables, but they do not have to be in the same order.</a:t>
            </a:r>
          </a:p>
          <a:p>
            <a:pPr marL="0" lvl="2" indent="0">
              <a:buFont typeface="Wingdings" panose="05000000000000000000" pitchFamily="2" charset="2"/>
              <a:buNone/>
            </a:pPr>
            <a:r>
              <a:rPr lang="en-US" altLang="en-US" sz="2000" dirty="0" smtClean="0"/>
              <a:t>&gt; total </a:t>
            </a:r>
            <a:r>
              <a:rPr lang="en-US" altLang="en-US" sz="2000" dirty="0"/>
              <a:t>&lt;- </a:t>
            </a:r>
            <a:r>
              <a:rPr lang="en-US" altLang="en-US" sz="2000" dirty="0" err="1"/>
              <a:t>rbind</a:t>
            </a:r>
            <a:r>
              <a:rPr lang="en-US" altLang="en-US" sz="2000" dirty="0"/>
              <a:t>(</a:t>
            </a:r>
            <a:r>
              <a:rPr lang="en-US" altLang="en-US" sz="2000" dirty="0" err="1"/>
              <a:t>dataframeA</a:t>
            </a:r>
            <a:r>
              <a:rPr lang="en-US" altLang="en-US" sz="2000" dirty="0"/>
              <a:t>, </a:t>
            </a:r>
            <a:r>
              <a:rPr lang="en-US" altLang="en-US" sz="2000" dirty="0" err="1"/>
              <a:t>dataframeB</a:t>
            </a:r>
            <a:r>
              <a:rPr lang="en-US" altLang="en-US" sz="2000" dirty="0"/>
              <a:t>) </a:t>
            </a:r>
          </a:p>
          <a:p>
            <a:pPr marL="0" lvl="3" indent="0">
              <a:buFont typeface="Wingdings" panose="05000000000000000000" pitchFamily="2" charset="2"/>
              <a:buNone/>
            </a:pPr>
            <a:endParaRPr lang="en-US" altLang="en-US" dirty="0"/>
          </a:p>
          <a:p>
            <a:pPr marL="342900" lvl="3" indent="-342900">
              <a:buFont typeface="Arial" panose="020B0604020202020204" pitchFamily="34" charset="0"/>
              <a:buChar char="•"/>
            </a:pPr>
            <a:r>
              <a:rPr lang="en-US" altLang="en-US" dirty="0"/>
              <a:t>If </a:t>
            </a:r>
            <a:r>
              <a:rPr lang="en-US" altLang="en-US" dirty="0" err="1"/>
              <a:t>dataframeA</a:t>
            </a:r>
            <a:r>
              <a:rPr lang="en-US" altLang="en-US" dirty="0"/>
              <a:t> has variables that </a:t>
            </a:r>
            <a:r>
              <a:rPr lang="en-US" altLang="en-US" dirty="0" err="1"/>
              <a:t>dataframeB</a:t>
            </a:r>
            <a:r>
              <a:rPr lang="en-US" altLang="en-US" dirty="0"/>
              <a:t> does not, then either:</a:t>
            </a:r>
            <a:endParaRPr lang="en-US" altLang="en-US" dirty="0">
              <a:hlinkClick r:id="rId3"/>
            </a:endParaRPr>
          </a:p>
          <a:p>
            <a:pPr marL="342900" lvl="3" indent="-342900">
              <a:buFont typeface="Arial" panose="020B0604020202020204" pitchFamily="34" charset="0"/>
              <a:buChar char="•"/>
            </a:pPr>
            <a:r>
              <a:rPr lang="en-US" altLang="en-US" dirty="0"/>
              <a:t>Delete the extra variables in </a:t>
            </a:r>
            <a:r>
              <a:rPr lang="en-US" altLang="en-US" dirty="0" err="1"/>
              <a:t>dataframeA</a:t>
            </a:r>
            <a:r>
              <a:rPr lang="en-US" altLang="en-US" dirty="0"/>
              <a:t> or </a:t>
            </a:r>
          </a:p>
          <a:p>
            <a:pPr marL="342900" lvl="3" indent="-342900">
              <a:buFont typeface="Arial" panose="020B0604020202020204" pitchFamily="34" charset="0"/>
              <a:buChar char="•"/>
            </a:pPr>
            <a:r>
              <a:rPr lang="en-US" altLang="en-US" dirty="0"/>
              <a:t>Create the additional variables in </a:t>
            </a:r>
            <a:r>
              <a:rPr lang="en-US" altLang="en-US" dirty="0" err="1"/>
              <a:t>dataframeB</a:t>
            </a:r>
            <a:r>
              <a:rPr lang="en-US" altLang="en-US" dirty="0"/>
              <a:t> and set them to NA (missing) </a:t>
            </a:r>
          </a:p>
          <a:p>
            <a:pPr marL="342900" lvl="3" indent="-342900">
              <a:buFont typeface="Arial" panose="020B0604020202020204" pitchFamily="34" charset="0"/>
              <a:buChar char="•"/>
            </a:pPr>
            <a:r>
              <a:rPr lang="en-US" altLang="en-US" dirty="0"/>
              <a:t>before joining them with </a:t>
            </a:r>
            <a:r>
              <a:rPr lang="en-US" altLang="en-US" dirty="0" err="1"/>
              <a:t>rbind</a:t>
            </a:r>
            <a:r>
              <a:rPr lang="en-US" altLang="en-US" dirty="0"/>
              <a:t>. </a:t>
            </a:r>
          </a:p>
        </p:txBody>
      </p:sp>
      <p:sp>
        <p:nvSpPr>
          <p:cNvPr id="1620996"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Merging</a:t>
            </a:r>
            <a:endParaRPr lang="en-US" sz="3600" dirty="0">
              <a:latin typeface="+mn-lt"/>
            </a:endParaRPr>
          </a:p>
        </p:txBody>
      </p:sp>
    </p:spTree>
    <p:extLst>
      <p:ext uri="{BB962C8B-B14F-4D97-AF65-F5344CB8AC3E}">
        <p14:creationId xmlns:p14="http://schemas.microsoft.com/office/powerpoint/2010/main" val="2659242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01BBF35A-7D6B-4B58-ABED-FE55775B5268}" type="slidenum">
              <a:rPr lang="en-US" altLang="en-US"/>
              <a:pPr/>
              <a:t>74</a:t>
            </a:fld>
            <a:endParaRPr lang="en-US" altLang="en-US"/>
          </a:p>
        </p:txBody>
      </p:sp>
      <p:sp>
        <p:nvSpPr>
          <p:cNvPr id="1625091" name="Rectangle 3"/>
          <p:cNvSpPr>
            <a:spLocks noGrp="1" noChangeArrowheads="1"/>
          </p:cNvSpPr>
          <p:nvPr>
            <p:ph type="body" idx="4294967295"/>
          </p:nvPr>
        </p:nvSpPr>
        <p:spPr>
          <a:xfrm>
            <a:off x="304800" y="1030941"/>
            <a:ext cx="7772400" cy="3886200"/>
          </a:xfrm>
        </p:spPr>
        <p:txBody>
          <a:bodyPr>
            <a:normAutofit lnSpcReduction="10000"/>
          </a:bodyPr>
          <a:lstStyle/>
          <a:p>
            <a:pPr marL="342900" lvl="2" indent="-342900"/>
            <a:r>
              <a:rPr lang="en-US" altLang="en-US" dirty="0"/>
              <a:t>It is relatively easy to collapse data in R using one or more BY variables and a defined function. </a:t>
            </a:r>
          </a:p>
          <a:p>
            <a:pPr marL="342900" lvl="2" indent="-342900"/>
            <a:r>
              <a:rPr lang="en-US" altLang="en-US" dirty="0"/>
              <a:t># aggregate </a:t>
            </a:r>
            <a:r>
              <a:rPr lang="en-US" altLang="en-US" dirty="0" err="1"/>
              <a:t>dataframe</a:t>
            </a:r>
            <a:r>
              <a:rPr lang="en-US" altLang="en-US" dirty="0"/>
              <a:t> </a:t>
            </a:r>
            <a:r>
              <a:rPr lang="en-US" altLang="en-US" dirty="0" err="1"/>
              <a:t>mtcars</a:t>
            </a:r>
            <a:r>
              <a:rPr lang="en-US" altLang="en-US" dirty="0"/>
              <a:t> by </a:t>
            </a:r>
            <a:r>
              <a:rPr lang="en-US" altLang="en-US" dirty="0" err="1"/>
              <a:t>cyl</a:t>
            </a:r>
            <a:r>
              <a:rPr lang="en-US" altLang="en-US" dirty="0"/>
              <a:t> and vs, returning means</a:t>
            </a:r>
            <a:br>
              <a:rPr lang="en-US" altLang="en-US" dirty="0"/>
            </a:br>
            <a:r>
              <a:rPr lang="en-US" altLang="en-US" dirty="0"/>
              <a:t># for numeric variables</a:t>
            </a:r>
            <a:br>
              <a:rPr lang="en-US" altLang="en-US" dirty="0"/>
            </a:br>
            <a:r>
              <a:rPr lang="en-US" altLang="en-US" dirty="0" smtClean="0"/>
              <a:t>&gt; attach(</a:t>
            </a:r>
            <a:r>
              <a:rPr lang="en-US" altLang="en-US" dirty="0" err="1" smtClean="0"/>
              <a:t>mtcars</a:t>
            </a:r>
            <a:r>
              <a:rPr lang="en-US" altLang="en-US" dirty="0"/>
              <a:t>)</a:t>
            </a:r>
            <a:br>
              <a:rPr lang="en-US" altLang="en-US" dirty="0"/>
            </a:br>
            <a:r>
              <a:rPr lang="en-US" altLang="en-US" dirty="0" smtClean="0"/>
              <a:t>&gt; </a:t>
            </a:r>
            <a:r>
              <a:rPr lang="en-US" altLang="en-US" dirty="0" err="1" smtClean="0"/>
              <a:t>aggdata</a:t>
            </a:r>
            <a:r>
              <a:rPr lang="en-US" altLang="en-US" dirty="0" smtClean="0"/>
              <a:t> </a:t>
            </a:r>
            <a:r>
              <a:rPr lang="en-US" altLang="en-US" dirty="0"/>
              <a:t>&lt;-aggregate(</a:t>
            </a:r>
            <a:r>
              <a:rPr lang="en-US" altLang="en-US" dirty="0" err="1"/>
              <a:t>mtcars</a:t>
            </a:r>
            <a:r>
              <a:rPr lang="en-US" altLang="en-US" dirty="0"/>
              <a:t>, by=list(</a:t>
            </a:r>
            <a:r>
              <a:rPr lang="en-US" altLang="en-US" dirty="0" err="1"/>
              <a:t>cyl</a:t>
            </a:r>
            <a:r>
              <a:rPr lang="en-US" altLang="en-US" dirty="0"/>
              <a:t>), </a:t>
            </a:r>
            <a:br>
              <a:rPr lang="en-US" altLang="en-US" dirty="0"/>
            </a:br>
            <a:r>
              <a:rPr lang="en-US" altLang="en-US" dirty="0"/>
              <a:t>  FUN=mean, na.rm=TRUE)</a:t>
            </a:r>
            <a:br>
              <a:rPr lang="en-US" altLang="en-US" dirty="0"/>
            </a:br>
            <a:r>
              <a:rPr lang="en-US" altLang="en-US" dirty="0" smtClean="0"/>
              <a:t>&gt; print(</a:t>
            </a:r>
            <a:r>
              <a:rPr lang="en-US" altLang="en-US" dirty="0" err="1" smtClean="0"/>
              <a:t>aggdata</a:t>
            </a:r>
            <a:r>
              <a:rPr lang="en-US" altLang="en-US" dirty="0"/>
              <a:t>)</a:t>
            </a:r>
          </a:p>
          <a:p>
            <a:pPr marL="342900" lvl="2" indent="-342900"/>
            <a:r>
              <a:rPr lang="en-US" altLang="en-US" dirty="0"/>
              <a:t>OR use apply</a:t>
            </a:r>
          </a:p>
        </p:txBody>
      </p:sp>
      <p:sp>
        <p:nvSpPr>
          <p:cNvPr id="162509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27600514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D456E2B9-07AB-4324-9517-F1DEF2F6C371}" type="slidenum">
              <a:rPr lang="en-US" altLang="en-US"/>
              <a:pPr/>
              <a:t>75</a:t>
            </a:fld>
            <a:endParaRPr lang="en-US" altLang="en-US"/>
          </a:p>
        </p:txBody>
      </p:sp>
      <p:sp>
        <p:nvSpPr>
          <p:cNvPr id="1627139" name="Rectangle 3"/>
          <p:cNvSpPr>
            <a:spLocks noGrp="1" noChangeArrowheads="1"/>
          </p:cNvSpPr>
          <p:nvPr>
            <p:ph type="body" idx="4294967295"/>
          </p:nvPr>
        </p:nvSpPr>
        <p:spPr>
          <a:xfrm>
            <a:off x="233082" y="1120588"/>
            <a:ext cx="7772400" cy="3886200"/>
          </a:xfrm>
        </p:spPr>
        <p:txBody>
          <a:bodyPr/>
          <a:lstStyle/>
          <a:p>
            <a:pPr marL="342900" lvl="2" indent="-342900"/>
            <a:r>
              <a:rPr lang="en-US" altLang="en-US" dirty="0"/>
              <a:t>When using the aggregate() function, the by variables must be in a list (even if there is only one). The function can be built-in or user provided. </a:t>
            </a:r>
          </a:p>
          <a:p>
            <a:pPr marL="457200" lvl="2" indent="-457200">
              <a:buNone/>
            </a:pPr>
            <a:endParaRPr lang="en-US" altLang="en-US" dirty="0" smtClean="0"/>
          </a:p>
          <a:p>
            <a:pPr marL="457200" lvl="2" indent="-457200">
              <a:buNone/>
            </a:pPr>
            <a:r>
              <a:rPr lang="en-US" altLang="en-US" dirty="0" smtClean="0"/>
              <a:t>See </a:t>
            </a:r>
            <a:r>
              <a:rPr lang="en-US" altLang="en-US" dirty="0"/>
              <a:t>also:</a:t>
            </a:r>
          </a:p>
          <a:p>
            <a:pPr marL="342900" lvl="2" indent="-342900"/>
            <a:r>
              <a:rPr lang="en-US" altLang="en-US" dirty="0"/>
              <a:t>summarize() in </a:t>
            </a:r>
            <a:r>
              <a:rPr lang="en-US" altLang="en-US" dirty="0" smtClean="0"/>
              <a:t>the </a:t>
            </a:r>
            <a:r>
              <a:rPr lang="en-US" altLang="en-US" dirty="0" err="1" smtClean="0"/>
              <a:t>Hmisc</a:t>
            </a:r>
            <a:r>
              <a:rPr lang="en-US" altLang="en-US" dirty="0"/>
              <a:t> </a:t>
            </a:r>
            <a:r>
              <a:rPr lang="en-US" altLang="en-US" dirty="0" smtClean="0"/>
              <a:t>package </a:t>
            </a:r>
          </a:p>
          <a:p>
            <a:pPr marL="342900" lvl="2" indent="-342900"/>
            <a:r>
              <a:rPr lang="en-US" altLang="en-US" dirty="0" err="1" smtClean="0"/>
              <a:t>summaryBy</a:t>
            </a:r>
            <a:r>
              <a:rPr lang="en-US" altLang="en-US" dirty="0" smtClean="0"/>
              <a:t>() in the </a:t>
            </a:r>
            <a:r>
              <a:rPr lang="en-US" altLang="en-US" dirty="0" err="1" smtClean="0"/>
              <a:t>doBy</a:t>
            </a:r>
            <a:r>
              <a:rPr lang="en-US" altLang="en-US" dirty="0" smtClean="0"/>
              <a:t> package</a:t>
            </a:r>
          </a:p>
        </p:txBody>
      </p:sp>
      <p:sp>
        <p:nvSpPr>
          <p:cNvPr id="1627140"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27856419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786B6C5-4E11-4F04-B459-EEB8405FEE03}" type="slidenum">
              <a:rPr lang="en-US" altLang="en-US"/>
              <a:pPr/>
              <a:t>76</a:t>
            </a:fld>
            <a:endParaRPr lang="en-US" altLang="en-US"/>
          </a:p>
        </p:txBody>
      </p:sp>
      <p:sp>
        <p:nvSpPr>
          <p:cNvPr id="1655811" name="Rectangle 3"/>
          <p:cNvSpPr>
            <a:spLocks noGrp="1" noChangeArrowheads="1"/>
          </p:cNvSpPr>
          <p:nvPr>
            <p:ph type="body" idx="4294967295"/>
          </p:nvPr>
        </p:nvSpPr>
        <p:spPr>
          <a:xfrm>
            <a:off x="304800" y="1138518"/>
            <a:ext cx="7772400" cy="3886200"/>
          </a:xfrm>
        </p:spPr>
        <p:txBody>
          <a:bodyPr/>
          <a:lstStyle/>
          <a:p>
            <a:pPr marL="457200" lvl="2" indent="-457200">
              <a:lnSpc>
                <a:spcPct val="90000"/>
              </a:lnSpc>
            </a:pPr>
            <a:r>
              <a:rPr lang="en-US" altLang="en-US" dirty="0"/>
              <a:t>Type conversions in R work as you would expect. For example, adding a character string to a numeric vector converts all the elements in the vector to character. </a:t>
            </a:r>
          </a:p>
          <a:p>
            <a:pPr marL="457200" lvl="2" indent="-457200">
              <a:lnSpc>
                <a:spcPct val="90000"/>
              </a:lnSpc>
            </a:pPr>
            <a:r>
              <a:rPr lang="en-US" altLang="en-US" dirty="0"/>
              <a:t>Use </a:t>
            </a:r>
            <a:r>
              <a:rPr lang="en-US" altLang="en-US" dirty="0" err="1"/>
              <a:t>is.</a:t>
            </a:r>
            <a:r>
              <a:rPr lang="en-US" altLang="en-US" i="1" dirty="0" err="1"/>
              <a:t>foo</a:t>
            </a:r>
            <a:r>
              <a:rPr lang="en-US" altLang="en-US" dirty="0"/>
              <a:t> to test for data type</a:t>
            </a:r>
            <a:r>
              <a:rPr lang="en-US" altLang="en-US" i="1" dirty="0"/>
              <a:t> foo</a:t>
            </a:r>
            <a:r>
              <a:rPr lang="en-US" altLang="en-US" dirty="0"/>
              <a:t>. Returns TRUE or FALSE</a:t>
            </a:r>
            <a:br>
              <a:rPr lang="en-US" altLang="en-US" dirty="0"/>
            </a:br>
            <a:r>
              <a:rPr lang="en-US" altLang="en-US" dirty="0"/>
              <a:t>Use </a:t>
            </a:r>
            <a:r>
              <a:rPr lang="en-US" altLang="en-US" dirty="0" err="1"/>
              <a:t>as.</a:t>
            </a:r>
            <a:r>
              <a:rPr lang="en-US" altLang="en-US" i="1" dirty="0" err="1"/>
              <a:t>foo</a:t>
            </a:r>
            <a:r>
              <a:rPr lang="en-US" altLang="en-US" dirty="0"/>
              <a:t> to explicitly convert it.</a:t>
            </a:r>
          </a:p>
          <a:p>
            <a:pPr marL="457200" lvl="2" indent="-457200">
              <a:lnSpc>
                <a:spcPct val="90000"/>
              </a:lnSpc>
            </a:pPr>
            <a:r>
              <a:rPr lang="en-US" altLang="en-US" dirty="0" err="1"/>
              <a:t>is.numeric</a:t>
            </a:r>
            <a:r>
              <a:rPr lang="en-US" altLang="en-US" dirty="0"/>
              <a:t>(), </a:t>
            </a:r>
            <a:r>
              <a:rPr lang="en-US" altLang="en-US" dirty="0" err="1"/>
              <a:t>is.character</a:t>
            </a:r>
            <a:r>
              <a:rPr lang="en-US" altLang="en-US" dirty="0"/>
              <a:t>(), </a:t>
            </a:r>
            <a:r>
              <a:rPr lang="en-US" altLang="en-US" dirty="0" err="1"/>
              <a:t>is.vector</a:t>
            </a:r>
            <a:r>
              <a:rPr lang="en-US" altLang="en-US" dirty="0"/>
              <a:t>(), </a:t>
            </a:r>
            <a:r>
              <a:rPr lang="en-US" altLang="en-US" dirty="0" err="1"/>
              <a:t>is.matrix</a:t>
            </a:r>
            <a:r>
              <a:rPr lang="en-US" altLang="en-US" dirty="0"/>
              <a:t>(), </a:t>
            </a:r>
            <a:r>
              <a:rPr lang="en-US" altLang="en-US" dirty="0" err="1"/>
              <a:t>is.data.frame</a:t>
            </a:r>
            <a:r>
              <a:rPr lang="en-US" altLang="en-US" dirty="0"/>
              <a:t>()</a:t>
            </a:r>
            <a:br>
              <a:rPr lang="en-US" altLang="en-US" dirty="0"/>
            </a:br>
            <a:r>
              <a:rPr lang="en-US" altLang="en-US" dirty="0" err="1"/>
              <a:t>as.numeric</a:t>
            </a:r>
            <a:r>
              <a:rPr lang="en-US" altLang="en-US" dirty="0"/>
              <a:t>(), </a:t>
            </a:r>
            <a:r>
              <a:rPr lang="en-US" altLang="en-US" dirty="0" err="1"/>
              <a:t>as.character</a:t>
            </a:r>
            <a:r>
              <a:rPr lang="en-US" altLang="en-US" dirty="0"/>
              <a:t>(), </a:t>
            </a:r>
            <a:r>
              <a:rPr lang="en-US" altLang="en-US" dirty="0" err="1"/>
              <a:t>as.vector</a:t>
            </a:r>
            <a:r>
              <a:rPr lang="en-US" altLang="en-US" dirty="0"/>
              <a:t>(), </a:t>
            </a:r>
            <a:r>
              <a:rPr lang="en-US" altLang="en-US" dirty="0" err="1"/>
              <a:t>as.matrix</a:t>
            </a:r>
            <a:r>
              <a:rPr lang="en-US" altLang="en-US" dirty="0"/>
              <a:t>(), </a:t>
            </a:r>
            <a:r>
              <a:rPr lang="en-US" altLang="en-US" dirty="0" err="1"/>
              <a:t>as.data.frame</a:t>
            </a:r>
            <a:r>
              <a:rPr lang="en-US" altLang="en-US" dirty="0"/>
              <a:t>) </a:t>
            </a:r>
          </a:p>
        </p:txBody>
      </p:sp>
      <p:sp>
        <p:nvSpPr>
          <p:cNvPr id="165581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39523914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786B6C5-4E11-4F04-B459-EEB8405FEE03}" type="slidenum">
              <a:rPr lang="en-US" altLang="en-US"/>
              <a:pPr/>
              <a:t>77</a:t>
            </a:fld>
            <a:endParaRPr lang="en-US" altLang="en-US"/>
          </a:p>
        </p:txBody>
      </p:sp>
      <p:sp>
        <p:nvSpPr>
          <p:cNvPr id="165581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Example</a:t>
            </a:r>
            <a:endParaRPr lang="en-US" sz="3600" dirty="0">
              <a:latin typeface="+mn-lt"/>
            </a:endParaRPr>
          </a:p>
        </p:txBody>
      </p:sp>
      <p:sp>
        <p:nvSpPr>
          <p:cNvPr id="2" name="Rectangle 1"/>
          <p:cNvSpPr/>
          <p:nvPr/>
        </p:nvSpPr>
        <p:spPr>
          <a:xfrm>
            <a:off x="228600" y="1176288"/>
            <a:ext cx="8373534" cy="2308324"/>
          </a:xfrm>
          <a:prstGeom prst="rect">
            <a:avLst/>
          </a:prstGeom>
        </p:spPr>
        <p:txBody>
          <a:bodyPr wrap="square">
            <a:spAutoFit/>
          </a:bodyPr>
          <a:lstStyle/>
          <a:p>
            <a:r>
              <a:rPr lang="en-US" dirty="0" smtClean="0"/>
              <a:t>Read 2 files from </a:t>
            </a:r>
            <a:r>
              <a:rPr lang="en-US" dirty="0" err="1" smtClean="0"/>
              <a:t>Github</a:t>
            </a:r>
            <a:endParaRPr lang="en-US" dirty="0" smtClean="0"/>
          </a:p>
          <a:p>
            <a:endParaRPr lang="en-US" dirty="0" smtClean="0"/>
          </a:p>
          <a:p>
            <a:r>
              <a:rPr lang="en-US" dirty="0" smtClean="0"/>
              <a:t>#</a:t>
            </a:r>
            <a:r>
              <a:rPr lang="en-US" dirty="0"/>
              <a:t>Import Data</a:t>
            </a:r>
          </a:p>
          <a:p>
            <a:r>
              <a:rPr lang="en-US" dirty="0" smtClean="0"/>
              <a:t>&gt; </a:t>
            </a:r>
            <a:r>
              <a:rPr lang="en-US" dirty="0" err="1" smtClean="0"/>
              <a:t>urlfile</a:t>
            </a:r>
            <a:r>
              <a:rPr lang="en-US" dirty="0" smtClean="0"/>
              <a:t> </a:t>
            </a:r>
            <a:r>
              <a:rPr lang="en-US" dirty="0"/>
              <a:t>&lt;-'https://raw.github.com/jmonroe252/</a:t>
            </a:r>
            <a:r>
              <a:rPr lang="en-US" dirty="0" err="1"/>
              <a:t>R_Workshop</a:t>
            </a:r>
            <a:r>
              <a:rPr lang="en-US" dirty="0"/>
              <a:t>/master/regions.csv'</a:t>
            </a:r>
          </a:p>
          <a:p>
            <a:r>
              <a:rPr lang="en-US" dirty="0" smtClean="0"/>
              <a:t>&gt; region </a:t>
            </a:r>
            <a:r>
              <a:rPr lang="en-US" dirty="0"/>
              <a:t>&lt;-read.csv(</a:t>
            </a:r>
            <a:r>
              <a:rPr lang="en-US" dirty="0" err="1"/>
              <a:t>urlfile</a:t>
            </a:r>
            <a:r>
              <a:rPr lang="en-US" dirty="0"/>
              <a:t>)</a:t>
            </a:r>
          </a:p>
          <a:p>
            <a:endParaRPr lang="en-US" dirty="0"/>
          </a:p>
          <a:p>
            <a:r>
              <a:rPr lang="en-US" dirty="0" smtClean="0"/>
              <a:t>&gt; </a:t>
            </a:r>
            <a:r>
              <a:rPr lang="en-US" dirty="0" err="1" smtClean="0"/>
              <a:t>urlfile</a:t>
            </a:r>
            <a:r>
              <a:rPr lang="en-US" dirty="0" smtClean="0"/>
              <a:t> </a:t>
            </a:r>
            <a:r>
              <a:rPr lang="en-US" dirty="0"/>
              <a:t>&lt;-'https://raw.github.com/jmonroe252/</a:t>
            </a:r>
            <a:r>
              <a:rPr lang="en-US" dirty="0" err="1"/>
              <a:t>R_Workshop</a:t>
            </a:r>
            <a:r>
              <a:rPr lang="en-US" dirty="0"/>
              <a:t>/master/trade.csv'</a:t>
            </a:r>
          </a:p>
          <a:p>
            <a:r>
              <a:rPr lang="en-US" dirty="0" smtClean="0"/>
              <a:t>&gt; trade </a:t>
            </a:r>
            <a:r>
              <a:rPr lang="en-US" dirty="0"/>
              <a:t>&lt;-read.csv(</a:t>
            </a:r>
            <a:r>
              <a:rPr lang="en-US" dirty="0" err="1"/>
              <a:t>urlfile</a:t>
            </a:r>
            <a:r>
              <a:rPr lang="en-US" dirty="0"/>
              <a:t>)</a:t>
            </a:r>
          </a:p>
        </p:txBody>
      </p:sp>
    </p:spTree>
    <p:extLst>
      <p:ext uri="{BB962C8B-B14F-4D97-AF65-F5344CB8AC3E}">
        <p14:creationId xmlns:p14="http://schemas.microsoft.com/office/powerpoint/2010/main" val="8700882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786B6C5-4E11-4F04-B459-EEB8405FEE03}" type="slidenum">
              <a:rPr lang="en-US" altLang="en-US"/>
              <a:pPr/>
              <a:t>78</a:t>
            </a:fld>
            <a:endParaRPr lang="en-US" altLang="en-US"/>
          </a:p>
        </p:txBody>
      </p:sp>
      <p:sp>
        <p:nvSpPr>
          <p:cNvPr id="165581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Example</a:t>
            </a:r>
            <a:endParaRPr lang="en-US" sz="3600" dirty="0">
              <a:latin typeface="+mn-lt"/>
            </a:endParaRPr>
          </a:p>
        </p:txBody>
      </p:sp>
      <p:sp>
        <p:nvSpPr>
          <p:cNvPr id="3" name="Rectangle 2"/>
          <p:cNvSpPr/>
          <p:nvPr/>
        </p:nvSpPr>
        <p:spPr>
          <a:xfrm>
            <a:off x="300567" y="810649"/>
            <a:ext cx="8542866" cy="3416320"/>
          </a:xfrm>
          <a:prstGeom prst="rect">
            <a:avLst/>
          </a:prstGeom>
        </p:spPr>
        <p:txBody>
          <a:bodyPr wrap="square">
            <a:spAutoFit/>
          </a:bodyPr>
          <a:lstStyle/>
          <a:p>
            <a:r>
              <a:rPr lang="en-US" dirty="0" smtClean="0"/>
              <a:t>Rename columns, merge the datasets and drop unused columns</a:t>
            </a:r>
          </a:p>
          <a:p>
            <a:endParaRPr lang="en-US" dirty="0"/>
          </a:p>
          <a:p>
            <a:r>
              <a:rPr lang="en-US" dirty="0" smtClean="0"/>
              <a:t>#</a:t>
            </a:r>
            <a:r>
              <a:rPr lang="en-US" dirty="0"/>
              <a:t>Rename </a:t>
            </a:r>
            <a:r>
              <a:rPr lang="en-US" dirty="0" err="1"/>
              <a:t>Partner.Country</a:t>
            </a:r>
            <a:r>
              <a:rPr lang="en-US" dirty="0"/>
              <a:t> in Trade dataset</a:t>
            </a:r>
          </a:p>
          <a:p>
            <a:r>
              <a:rPr lang="en-US" dirty="0" smtClean="0"/>
              <a:t>&gt; names(trade</a:t>
            </a:r>
            <a:r>
              <a:rPr lang="en-US" dirty="0"/>
              <a:t>)[names(trade)=="</a:t>
            </a:r>
            <a:r>
              <a:rPr lang="en-US" dirty="0" err="1"/>
              <a:t>Partner.Country</a:t>
            </a:r>
            <a:r>
              <a:rPr lang="en-US" dirty="0"/>
              <a:t>"] &lt;- "Country"</a:t>
            </a:r>
          </a:p>
          <a:p>
            <a:endParaRPr lang="en-US" dirty="0"/>
          </a:p>
          <a:p>
            <a:r>
              <a:rPr lang="en-US" dirty="0"/>
              <a:t>#Merge </a:t>
            </a:r>
          </a:p>
          <a:p>
            <a:r>
              <a:rPr lang="en-US" dirty="0" smtClean="0"/>
              <a:t>&gt; trade1 </a:t>
            </a:r>
            <a:r>
              <a:rPr lang="en-US" dirty="0"/>
              <a:t>&lt;- (merge(region, trade, by = 'Country'))</a:t>
            </a:r>
          </a:p>
          <a:p>
            <a:endParaRPr lang="en-US" dirty="0"/>
          </a:p>
          <a:p>
            <a:r>
              <a:rPr lang="en-US" dirty="0"/>
              <a:t>#Drop unused columns and rename for next merge</a:t>
            </a:r>
          </a:p>
          <a:p>
            <a:r>
              <a:rPr lang="en-US" dirty="0" smtClean="0"/>
              <a:t>&gt; </a:t>
            </a:r>
            <a:r>
              <a:rPr lang="en-US" dirty="0" err="1" smtClean="0"/>
              <a:t>colnames</a:t>
            </a:r>
            <a:r>
              <a:rPr lang="en-US" dirty="0" smtClean="0"/>
              <a:t>(trade1</a:t>
            </a:r>
            <a:r>
              <a:rPr lang="en-US" dirty="0"/>
              <a:t>)</a:t>
            </a:r>
          </a:p>
          <a:p>
            <a:r>
              <a:rPr lang="en-US" dirty="0" smtClean="0"/>
              <a:t>&gt; trade1 </a:t>
            </a:r>
            <a:r>
              <a:rPr lang="en-US" dirty="0"/>
              <a:t>&lt;- trade1[c(1,2,6:58)]</a:t>
            </a:r>
          </a:p>
          <a:p>
            <a:endParaRPr lang="en-US" dirty="0"/>
          </a:p>
        </p:txBody>
      </p:sp>
    </p:spTree>
    <p:extLst>
      <p:ext uri="{BB962C8B-B14F-4D97-AF65-F5344CB8AC3E}">
        <p14:creationId xmlns:p14="http://schemas.microsoft.com/office/powerpoint/2010/main" val="32023244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786B6C5-4E11-4F04-B459-EEB8405FEE03}" type="slidenum">
              <a:rPr lang="en-US" altLang="en-US"/>
              <a:pPr/>
              <a:t>79</a:t>
            </a:fld>
            <a:endParaRPr lang="en-US" altLang="en-US"/>
          </a:p>
        </p:txBody>
      </p:sp>
      <p:sp>
        <p:nvSpPr>
          <p:cNvPr id="165581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Example</a:t>
            </a:r>
            <a:endParaRPr lang="en-US" sz="3600" dirty="0">
              <a:latin typeface="+mn-lt"/>
            </a:endParaRPr>
          </a:p>
        </p:txBody>
      </p:sp>
      <p:sp>
        <p:nvSpPr>
          <p:cNvPr id="4" name="Rectangle 3"/>
          <p:cNvSpPr/>
          <p:nvPr/>
        </p:nvSpPr>
        <p:spPr>
          <a:xfrm>
            <a:off x="287867" y="1204079"/>
            <a:ext cx="8195733" cy="3970318"/>
          </a:xfrm>
          <a:prstGeom prst="rect">
            <a:avLst/>
          </a:prstGeom>
        </p:spPr>
        <p:txBody>
          <a:bodyPr wrap="square">
            <a:spAutoFit/>
          </a:bodyPr>
          <a:lstStyle/>
          <a:p>
            <a:r>
              <a:rPr lang="en-US" dirty="0" smtClean="0"/>
              <a:t>Formatting:</a:t>
            </a:r>
          </a:p>
          <a:p>
            <a:endParaRPr lang="en-US" dirty="0"/>
          </a:p>
          <a:p>
            <a:endParaRPr lang="en-US" dirty="0" smtClean="0"/>
          </a:p>
          <a:p>
            <a:r>
              <a:rPr lang="en-US" dirty="0" smtClean="0"/>
              <a:t>#</a:t>
            </a:r>
            <a:r>
              <a:rPr lang="en-US" dirty="0"/>
              <a:t>Aggregate the data, adding a year column</a:t>
            </a:r>
          </a:p>
          <a:p>
            <a:r>
              <a:rPr lang="en-US" dirty="0"/>
              <a:t>library(reshape)</a:t>
            </a:r>
          </a:p>
          <a:p>
            <a:r>
              <a:rPr lang="en-US" dirty="0"/>
              <a:t>trade1[] &lt;- </a:t>
            </a:r>
            <a:r>
              <a:rPr lang="en-US" dirty="0" err="1"/>
              <a:t>lapply</a:t>
            </a:r>
            <a:r>
              <a:rPr lang="en-US" dirty="0"/>
              <a:t>(trade1, </a:t>
            </a:r>
            <a:r>
              <a:rPr lang="en-US" dirty="0" err="1"/>
              <a:t>as.character</a:t>
            </a:r>
            <a:r>
              <a:rPr lang="en-US" dirty="0"/>
              <a:t>)</a:t>
            </a:r>
          </a:p>
          <a:p>
            <a:r>
              <a:rPr lang="en-US" dirty="0"/>
              <a:t>trade2 &lt;- melt(trade1, id=c("Reporting_Country","</a:t>
            </a:r>
            <a:r>
              <a:rPr lang="en-US" dirty="0" err="1"/>
              <a:t>Reporting_Region</a:t>
            </a:r>
            <a:r>
              <a:rPr lang="en-US" dirty="0"/>
              <a:t>", "</a:t>
            </a:r>
            <a:r>
              <a:rPr lang="en-US" dirty="0" err="1"/>
              <a:t>Partner_Country</a:t>
            </a:r>
            <a:r>
              <a:rPr lang="en-US" dirty="0"/>
              <a:t>", "</a:t>
            </a:r>
            <a:r>
              <a:rPr lang="en-US" dirty="0" err="1"/>
              <a:t>Partner_Region</a:t>
            </a:r>
            <a:r>
              <a:rPr lang="en-US" dirty="0"/>
              <a:t>", "Segment"))</a:t>
            </a:r>
          </a:p>
          <a:p>
            <a:r>
              <a:rPr lang="en-US" dirty="0"/>
              <a:t>names(trade2)[names(trade2)=="variable"] &lt;- "Year"</a:t>
            </a:r>
          </a:p>
          <a:p>
            <a:endParaRPr lang="en-US" dirty="0"/>
          </a:p>
          <a:p>
            <a:r>
              <a:rPr lang="en-US" dirty="0"/>
              <a:t>#Convert Year to numeric</a:t>
            </a:r>
          </a:p>
          <a:p>
            <a:r>
              <a:rPr lang="en-US" dirty="0"/>
              <a:t>trade2$Year &lt;- </a:t>
            </a:r>
            <a:r>
              <a:rPr lang="en-US" dirty="0" err="1"/>
              <a:t>gsub</a:t>
            </a:r>
            <a:r>
              <a:rPr lang="en-US" dirty="0"/>
              <a:t>("X", "", paste(trade2$Year))</a:t>
            </a:r>
          </a:p>
          <a:p>
            <a:r>
              <a:rPr lang="en-US" dirty="0"/>
              <a:t>trade2$Year &lt;- </a:t>
            </a:r>
            <a:r>
              <a:rPr lang="en-US" dirty="0" err="1"/>
              <a:t>as.numeric</a:t>
            </a:r>
            <a:r>
              <a:rPr lang="en-US" dirty="0"/>
              <a:t>(trade2$Year)</a:t>
            </a:r>
          </a:p>
          <a:p>
            <a:r>
              <a:rPr lang="en-US" dirty="0"/>
              <a:t>trade2$value &lt;- </a:t>
            </a:r>
            <a:r>
              <a:rPr lang="en-US" dirty="0" err="1"/>
              <a:t>as.numeric</a:t>
            </a:r>
            <a:r>
              <a:rPr lang="en-US" dirty="0"/>
              <a:t>(trade2$value)</a:t>
            </a:r>
          </a:p>
        </p:txBody>
      </p:sp>
    </p:spTree>
    <p:extLst>
      <p:ext uri="{BB962C8B-B14F-4D97-AF65-F5344CB8AC3E}">
        <p14:creationId xmlns:p14="http://schemas.microsoft.com/office/powerpoint/2010/main" val="3476060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726" y="2916754"/>
            <a:ext cx="4432663" cy="369332"/>
          </a:xfrm>
          <a:prstGeom prst="rect">
            <a:avLst/>
          </a:prstGeom>
          <a:noFill/>
        </p:spPr>
        <p:txBody>
          <a:bodyPr wrap="square" rtlCol="0">
            <a:spAutoFit/>
          </a:bodyPr>
          <a:lstStyle/>
          <a:p>
            <a:pPr algn="ctr"/>
            <a:r>
              <a:rPr lang="en-US" dirty="0"/>
              <a:t>R environment and R Studio, Basic R concepts</a:t>
            </a:r>
            <a:endParaRPr lang="en-US" sz="4000" dirty="0"/>
          </a:p>
        </p:txBody>
      </p:sp>
    </p:spTree>
    <p:extLst>
      <p:ext uri="{BB962C8B-B14F-4D97-AF65-F5344CB8AC3E}">
        <p14:creationId xmlns:p14="http://schemas.microsoft.com/office/powerpoint/2010/main" val="39737842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786B6C5-4E11-4F04-B459-EEB8405FEE03}" type="slidenum">
              <a:rPr lang="en-US" altLang="en-US"/>
              <a:pPr/>
              <a:t>80</a:t>
            </a:fld>
            <a:endParaRPr lang="en-US" altLang="en-US"/>
          </a:p>
        </p:txBody>
      </p:sp>
      <p:sp>
        <p:nvSpPr>
          <p:cNvPr id="165581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Example</a:t>
            </a:r>
            <a:endParaRPr lang="en-US" sz="3600" dirty="0">
              <a:latin typeface="+mn-lt"/>
            </a:endParaRPr>
          </a:p>
        </p:txBody>
      </p:sp>
      <p:sp>
        <p:nvSpPr>
          <p:cNvPr id="2" name="Rectangle 1"/>
          <p:cNvSpPr/>
          <p:nvPr/>
        </p:nvSpPr>
        <p:spPr>
          <a:xfrm>
            <a:off x="270933" y="1176288"/>
            <a:ext cx="8585199" cy="2862322"/>
          </a:xfrm>
          <a:prstGeom prst="rect">
            <a:avLst/>
          </a:prstGeom>
        </p:spPr>
        <p:txBody>
          <a:bodyPr wrap="square">
            <a:spAutoFit/>
          </a:bodyPr>
          <a:lstStyle/>
          <a:p>
            <a:r>
              <a:rPr lang="en-US" dirty="0" smtClean="0"/>
              <a:t>Aggregation:  </a:t>
            </a:r>
          </a:p>
          <a:p>
            <a:endParaRPr lang="en-US" dirty="0" smtClean="0"/>
          </a:p>
          <a:p>
            <a:r>
              <a:rPr lang="en-US" dirty="0" smtClean="0"/>
              <a:t>#</a:t>
            </a:r>
            <a:r>
              <a:rPr lang="en-US" dirty="0"/>
              <a:t>Sum by Reporting, Partner Region and Year</a:t>
            </a:r>
          </a:p>
          <a:p>
            <a:r>
              <a:rPr lang="en-US" dirty="0" smtClean="0"/>
              <a:t>&gt; trade3 </a:t>
            </a:r>
            <a:r>
              <a:rPr lang="en-US" dirty="0"/>
              <a:t>&lt;-aggregate(trade2$value, by=list(trade2$Reporting_Region, </a:t>
            </a:r>
            <a:endParaRPr lang="en-US" dirty="0" smtClean="0"/>
          </a:p>
          <a:p>
            <a:r>
              <a:rPr lang="en-US" dirty="0" smtClean="0"/>
              <a:t>trade2$Partner_Region</a:t>
            </a:r>
            <a:r>
              <a:rPr lang="en-US" dirty="0"/>
              <a:t>, trade2$Year), </a:t>
            </a:r>
          </a:p>
          <a:p>
            <a:r>
              <a:rPr lang="en-US" dirty="0"/>
              <a:t>                    FUN=sum, na.rm=TRUE)</a:t>
            </a:r>
          </a:p>
          <a:p>
            <a:endParaRPr lang="en-US" dirty="0"/>
          </a:p>
          <a:p>
            <a:r>
              <a:rPr lang="en-US" dirty="0"/>
              <a:t>#But the column names are messed up</a:t>
            </a:r>
          </a:p>
          <a:p>
            <a:r>
              <a:rPr lang="en-US" dirty="0" smtClean="0"/>
              <a:t>&gt; trade3 </a:t>
            </a:r>
            <a:r>
              <a:rPr lang="en-US" dirty="0"/>
              <a:t>&lt;- aggregate(trade2["value"], by=trade2[c("Reporting_Region","</a:t>
            </a:r>
            <a:r>
              <a:rPr lang="en-US" dirty="0" err="1"/>
              <a:t>Partner_Region</a:t>
            </a:r>
            <a:r>
              <a:rPr lang="en-US" dirty="0"/>
              <a:t>")], FUN=sum)</a:t>
            </a:r>
          </a:p>
        </p:txBody>
      </p:sp>
    </p:spTree>
    <p:extLst>
      <p:ext uri="{BB962C8B-B14F-4D97-AF65-F5344CB8AC3E}">
        <p14:creationId xmlns:p14="http://schemas.microsoft.com/office/powerpoint/2010/main" val="2202277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81" y="1103864"/>
            <a:ext cx="8191251" cy="3785652"/>
          </a:xfrm>
          <a:prstGeom prst="rect">
            <a:avLst/>
          </a:prstGeom>
          <a:noFill/>
        </p:spPr>
        <p:txBody>
          <a:bodyPr wrap="square" rtlCol="0">
            <a:spAutoFit/>
          </a:bodyPr>
          <a:lstStyle/>
          <a:p>
            <a:pPr marL="342900" indent="-342900">
              <a:buFont typeface="+mj-lt"/>
              <a:buAutoNum type="arabicPeriod"/>
              <a:defRPr/>
            </a:pPr>
            <a:r>
              <a:rPr lang="en-US" sz="2000" dirty="0" smtClean="0">
                <a:cs typeface="Adobe Garamond Pro"/>
              </a:rPr>
              <a:t>Create a </a:t>
            </a:r>
            <a:r>
              <a:rPr lang="en-US" sz="2000" dirty="0" err="1" smtClean="0">
                <a:cs typeface="Adobe Garamond Pro"/>
              </a:rPr>
              <a:t>dataframe</a:t>
            </a:r>
            <a:r>
              <a:rPr lang="en-US" sz="2000" dirty="0" smtClean="0">
                <a:cs typeface="Adobe Garamond Pro"/>
              </a:rPr>
              <a:t> with 3 columns, Type1:Type3</a:t>
            </a:r>
          </a:p>
          <a:p>
            <a:pPr marL="800100" lvl="1" indent="-342900">
              <a:buFont typeface="+mj-lt"/>
              <a:buAutoNum type="arabicPeriod"/>
              <a:defRPr/>
            </a:pPr>
            <a:r>
              <a:rPr lang="en-US" sz="2000" dirty="0" smtClean="0">
                <a:cs typeface="Adobe Garamond Pro"/>
              </a:rPr>
              <a:t>Type1 includes numeric values 5,10,15</a:t>
            </a:r>
          </a:p>
          <a:p>
            <a:pPr marL="800100" lvl="1" indent="-342900">
              <a:buFont typeface="+mj-lt"/>
              <a:buAutoNum type="arabicPeriod"/>
              <a:defRPr/>
            </a:pPr>
            <a:r>
              <a:rPr lang="en-US" sz="2000" dirty="0" smtClean="0">
                <a:cs typeface="Adobe Garamond Pro"/>
              </a:rPr>
              <a:t>Type2 includes factors good, bad, good</a:t>
            </a:r>
          </a:p>
          <a:p>
            <a:pPr marL="800100" lvl="1" indent="-342900">
              <a:buFont typeface="+mj-lt"/>
              <a:buAutoNum type="arabicPeriod"/>
              <a:defRPr/>
            </a:pPr>
            <a:r>
              <a:rPr lang="en-US" sz="2000" dirty="0" smtClean="0">
                <a:cs typeface="Adobe Garamond Pro"/>
              </a:rPr>
              <a:t>Type 3 includes numeric values 100, 150, 200</a:t>
            </a:r>
            <a:endParaRPr lang="en-US" sz="2000" dirty="0" smtClean="0">
              <a:cs typeface="Adobe Garamond Pro"/>
            </a:endParaRPr>
          </a:p>
          <a:p>
            <a:pPr marL="342900" indent="-342900">
              <a:buFont typeface="+mj-lt"/>
              <a:buAutoNum type="arabicPeriod"/>
              <a:defRPr/>
            </a:pPr>
            <a:r>
              <a:rPr lang="en-US" sz="2000" dirty="0">
                <a:cs typeface="Adobe Garamond Pro"/>
              </a:rPr>
              <a:t>#Create 2 categories in a new column named </a:t>
            </a:r>
            <a:r>
              <a:rPr lang="en-US" sz="2000" dirty="0" smtClean="0">
                <a:cs typeface="Adobe Garamond Pro"/>
              </a:rPr>
              <a:t>Type4</a:t>
            </a:r>
          </a:p>
          <a:p>
            <a:pPr marL="800100" lvl="1" indent="-342900">
              <a:buFont typeface="+mj-lt"/>
              <a:buAutoNum type="arabicPeriod"/>
              <a:defRPr/>
            </a:pPr>
            <a:r>
              <a:rPr lang="en-US" sz="2000" dirty="0">
                <a:cs typeface="Adobe Garamond Pro"/>
              </a:rPr>
              <a:t>where type 3 sub1 &lt; 150 and sub2 =&gt; </a:t>
            </a:r>
            <a:r>
              <a:rPr lang="en-US" sz="2000" dirty="0" smtClean="0">
                <a:cs typeface="Adobe Garamond Pro"/>
              </a:rPr>
              <a:t>150</a:t>
            </a:r>
          </a:p>
          <a:p>
            <a:pPr marL="342900" indent="-342900">
              <a:buFont typeface="+mj-lt"/>
              <a:buAutoNum type="arabicPeriod"/>
              <a:defRPr/>
            </a:pPr>
            <a:r>
              <a:rPr lang="en-US" sz="2000" dirty="0" smtClean="0">
                <a:cs typeface="Adobe Garamond Pro"/>
              </a:rPr>
              <a:t>Retrieve the Region and Trade files from </a:t>
            </a:r>
            <a:r>
              <a:rPr lang="en-US" sz="2000" dirty="0" err="1" smtClean="0">
                <a:cs typeface="Adobe Garamond Pro"/>
              </a:rPr>
              <a:t>Github</a:t>
            </a:r>
            <a:endParaRPr lang="en-US" sz="2000" dirty="0">
              <a:cs typeface="Adobe Garamond Pro"/>
            </a:endParaRPr>
          </a:p>
          <a:p>
            <a:pPr marL="800100" lvl="1" indent="-342900">
              <a:buFont typeface="+mj-lt"/>
              <a:buAutoNum type="arabicPeriod"/>
              <a:defRPr/>
            </a:pPr>
            <a:r>
              <a:rPr lang="en-US" sz="2000" dirty="0" smtClean="0">
                <a:cs typeface="Adobe Garamond Pro"/>
              </a:rPr>
              <a:t>Merge the Region and Trade files by Partner Country field </a:t>
            </a:r>
          </a:p>
          <a:p>
            <a:pPr marL="800100" lvl="1" indent="-342900">
              <a:buFont typeface="+mj-lt"/>
              <a:buAutoNum type="arabicPeriod"/>
              <a:defRPr/>
            </a:pPr>
            <a:r>
              <a:rPr lang="en-US" sz="2000" dirty="0" smtClean="0">
                <a:cs typeface="Adobe Garamond Pro"/>
              </a:rPr>
              <a:t>Melt the data so the only columns remaining are Country, Segment, Year and value.</a:t>
            </a:r>
          </a:p>
          <a:p>
            <a:pPr marL="800100" lvl="1" indent="-342900">
              <a:buFont typeface="+mj-lt"/>
              <a:buAutoNum type="arabicPeriod"/>
              <a:defRPr/>
            </a:pPr>
            <a:r>
              <a:rPr lang="en-US" sz="2000" dirty="0" smtClean="0">
                <a:cs typeface="Adobe Garamond Pro"/>
              </a:rPr>
              <a:t>Aggregate value by Country, Segment and Year</a:t>
            </a:r>
          </a:p>
          <a:p>
            <a:pPr marL="800100" lvl="1" indent="-342900">
              <a:buFont typeface="+mj-lt"/>
              <a:buAutoNum type="arabicPeriod"/>
              <a:defRPr/>
            </a:pPr>
            <a:endParaRPr lang="en-US" sz="2000" dirty="0" smtClean="0">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Review</a:t>
            </a:r>
            <a:endParaRPr lang="en-US" sz="3600" dirty="0">
              <a:latin typeface="+mn-lt"/>
            </a:endParaRPr>
          </a:p>
        </p:txBody>
      </p:sp>
    </p:spTree>
    <p:extLst>
      <p:ext uri="{BB962C8B-B14F-4D97-AF65-F5344CB8AC3E}">
        <p14:creationId xmlns:p14="http://schemas.microsoft.com/office/powerpoint/2010/main" val="52247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369332"/>
          </a:xfrm>
          <a:prstGeom prst="rect">
            <a:avLst/>
          </a:prstGeom>
          <a:noFill/>
        </p:spPr>
        <p:txBody>
          <a:bodyPr wrap="square" rtlCol="0">
            <a:spAutoFit/>
          </a:bodyPr>
          <a:lstStyle/>
          <a:p>
            <a:pPr algn="ctr"/>
            <a:r>
              <a:rPr lang="en-US" dirty="0" smtClean="0"/>
              <a:t>Installing R and R Studio</a:t>
            </a:r>
            <a:endParaRPr lang="en-US" dirty="0"/>
          </a:p>
        </p:txBody>
      </p:sp>
    </p:spTree>
    <p:extLst>
      <p:ext uri="{BB962C8B-B14F-4D97-AF65-F5344CB8AC3E}">
        <p14:creationId xmlns:p14="http://schemas.microsoft.com/office/powerpoint/2010/main" val="1985640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3654</TotalTime>
  <Words>4992</Words>
  <Application>Microsoft Office PowerPoint</Application>
  <PresentationFormat>On-screen Show (4:3)</PresentationFormat>
  <Paragraphs>870</Paragraphs>
  <Slides>81</Slides>
  <Notes>68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81</vt:i4>
      </vt:variant>
    </vt:vector>
  </HeadingPairs>
  <TitlesOfParts>
    <vt:vector size="91" baseType="lpstr">
      <vt:lpstr>ＭＳ Ｐゴシック</vt:lpstr>
      <vt:lpstr>Adobe Garamond Pro</vt:lpstr>
      <vt:lpstr>Arial</vt:lpstr>
      <vt:lpstr>Calibri</vt:lpstr>
      <vt:lpstr>Lucida Console</vt:lpstr>
      <vt:lpstr>Times New Roman</vt:lpstr>
      <vt:lpstr>Trade Gothic Bold</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Arher Malom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Terri Harris</dc:creator>
  <cp:lastModifiedBy>Jeffrey T Monroe</cp:lastModifiedBy>
  <cp:revision>69</cp:revision>
  <cp:lastPrinted>2016-11-21T20:30:32Z</cp:lastPrinted>
  <dcterms:created xsi:type="dcterms:W3CDTF">2015-02-18T21:50:14Z</dcterms:created>
  <dcterms:modified xsi:type="dcterms:W3CDTF">2016-11-22T14:15:34Z</dcterms:modified>
</cp:coreProperties>
</file>