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2"/>
    <p:sldId id="259" r:id="rId3"/>
    <p:sldId id="257" r:id="rId4"/>
    <p:sldId id="264" r:id="rId5"/>
    <p:sldId id="265" r:id="rId6"/>
    <p:sldId id="266" r:id="rId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CC99A-77EE-1881-59CE-C3AF56BE9B76}" v="5" dt="2024-03-19T01:34:03.114"/>
    <p1510:client id="{7BAC52CF-6C00-B5EF-4C01-D5596215829F}" v="64" dt="2024-03-19T01:36:25.647"/>
    <p1510:client id="{82CFEFFB-69B9-5BC6-5AB7-35E367A416D2}" v="249" dt="2024-03-19T02:06:04.288"/>
    <p1510:client id="{8E55B26A-911B-B66C-39AE-4A4ACA19C283}" v="971" dt="2024-03-19T02:03:36.341"/>
    <p1510:client id="{E07EE346-D7F8-5B6D-8135-35C95F10EAD2}" v="91" dt="2024-03-19T01:01:52.2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082A6-B91D-4DEF-80D3-C8FB02619AD6}" type="datetimeFigureOut">
              <a:t>18/03/2024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CA25-C43C-4978-B810-668582151EED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26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390" y="2594864"/>
            <a:ext cx="974089" cy="345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90" y="485647"/>
            <a:ext cx="7612380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808479"/>
            <a:ext cx="7701915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DB3A-B9DB-41C3-6BE4-BD343691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333" y="3984060"/>
            <a:ext cx="7612380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sz="4000" dirty="0"/>
              <a:t>ACTIVIDAD 1_SEMANA 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EF474-DC06-DA56-7522-5C18A8921612}"/>
              </a:ext>
            </a:extLst>
          </p:cNvPr>
          <p:cNvSpPr txBox="1">
            <a:spLocks/>
          </p:cNvSpPr>
          <p:nvPr/>
        </p:nvSpPr>
        <p:spPr>
          <a:xfrm>
            <a:off x="535862" y="1119310"/>
            <a:ext cx="7612380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s-ES" sz="5400" b="1"/>
              <a:t>INTELIGENCIA DE NEGOCIOS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1FDF-6833-0C73-09E0-286F7CB3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20" y="1568489"/>
            <a:ext cx="7612380" cy="101566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ES" b="1" dirty="0"/>
              <a:t>INTEGRANTES: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46F160A-AC78-49A8-E204-747FC7296F5D}"/>
              </a:ext>
            </a:extLst>
          </p:cNvPr>
          <p:cNvSpPr txBox="1">
            <a:spLocks/>
          </p:cNvSpPr>
          <p:nvPr/>
        </p:nvSpPr>
        <p:spPr>
          <a:xfrm>
            <a:off x="1248502" y="2322468"/>
            <a:ext cx="7612380" cy="30469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s-ES" dirty="0"/>
              <a:t>Díaz </a:t>
            </a:r>
            <a:r>
              <a:rPr lang="es-ES" dirty="0" err="1"/>
              <a:t>Alvarez,Aylin</a:t>
            </a:r>
            <a:r>
              <a:rPr lang="es-ES" dirty="0"/>
              <a:t> </a:t>
            </a:r>
            <a:r>
              <a:rPr lang="es-ES" dirty="0" err="1"/>
              <a:t>Yamilee</a:t>
            </a:r>
          </a:p>
          <a:p>
            <a:pPr marL="457200" indent="-457200">
              <a:buFont typeface="Arial"/>
              <a:buChar char="•"/>
            </a:pPr>
            <a:r>
              <a:rPr lang="es-ES" dirty="0"/>
              <a:t>Serrato </a:t>
            </a:r>
            <a:r>
              <a:rPr lang="es-ES" dirty="0" err="1"/>
              <a:t>Gomez</a:t>
            </a:r>
            <a:r>
              <a:rPr lang="es-ES" dirty="0"/>
              <a:t>, Rodrigo Rafael                                                                                                                                                                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354899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85647"/>
            <a:ext cx="7612380" cy="740904"/>
          </a:xfrm>
          <a:prstGeom prst="rect">
            <a:avLst/>
          </a:prstGeom>
        </p:spPr>
        <p:txBody>
          <a:bodyPr vert="horz" wrap="square" lIns="0" tIns="246059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s-ES" sz="3200" b="1" spc="85" dirty="0"/>
              <a:t>DESCRIPCIÓN: Cadena de suministros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F20710-A9AF-AC7F-C9CB-35C44693083F}"/>
              </a:ext>
            </a:extLst>
          </p:cNvPr>
          <p:cNvSpPr txBox="1"/>
          <p:nvPr/>
        </p:nvSpPr>
        <p:spPr>
          <a:xfrm>
            <a:off x="711014" y="1830966"/>
            <a:ext cx="7833484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Se escogió </a:t>
            </a:r>
            <a:r>
              <a:rPr lang="es-ES" sz="2000">
                <a:solidFill>
                  <a:srgbClr val="000000"/>
                </a:solidFill>
              </a:rPr>
              <a:t>una empresa que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>
                <a:solidFill>
                  <a:srgbClr val="000000"/>
                </a:solidFill>
              </a:rPr>
              <a:t>se dedica a la venta de una</a:t>
            </a:r>
            <a:r>
              <a:rPr lang="es-ES" sz="2000" dirty="0">
                <a:solidFill>
                  <a:srgbClr val="000000"/>
                </a:solidFill>
              </a:rPr>
              <a:t> amplia gama de productos, incluyendo ropa, electrónica, artículos para el hogar y comestibles. Cada tienda maneja independientemente: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/>
              <a:buChar char="•"/>
            </a:pPr>
            <a:r>
              <a:rPr lang="es-ES" sz="2000" dirty="0"/>
              <a:t>Datos de inventario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000" dirty="0"/>
              <a:t>Ventas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000" dirty="0"/>
              <a:t>Clientes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000" dirty="0"/>
              <a:t>Proveedores</a:t>
            </a:r>
          </a:p>
          <a:p>
            <a:pPr algn="just"/>
            <a:endParaRPr lang="es-ES" sz="1600" dirty="0"/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350" y="207995"/>
            <a:ext cx="7612380" cy="740904"/>
          </a:xfrm>
          <a:prstGeom prst="rect">
            <a:avLst/>
          </a:prstGeom>
        </p:spPr>
        <p:txBody>
          <a:bodyPr vert="horz" wrap="square" lIns="0" tIns="246059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3200" b="1" spc="85" dirty="0"/>
              <a:t>PROBLEMA: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12EBFF-3261-B1B1-2FED-0B2B024327A6}"/>
              </a:ext>
            </a:extLst>
          </p:cNvPr>
          <p:cNvSpPr txBox="1"/>
          <p:nvPr/>
        </p:nvSpPr>
        <p:spPr>
          <a:xfrm>
            <a:off x="562933" y="960989"/>
            <a:ext cx="783348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s-ES" sz="1600" dirty="0">
              <a:solidFill>
                <a:srgbClr val="ECECEC"/>
              </a:solidFill>
            </a:endParaRPr>
          </a:p>
          <a:p>
            <a:pPr algn="l"/>
            <a:r>
              <a:rPr lang="en-US" sz="1600" dirty="0"/>
              <a:t>La </a:t>
            </a:r>
            <a:r>
              <a:rPr lang="en-US" sz="1600" err="1"/>
              <a:t>cadena</a:t>
            </a:r>
            <a:r>
              <a:rPr lang="en-US" sz="1600" dirty="0"/>
              <a:t> de tiendas </a:t>
            </a:r>
            <a:r>
              <a:rPr lang="en-US" sz="1600" err="1"/>
              <a:t>minoristas</a:t>
            </a:r>
            <a:r>
              <a:rPr lang="en-US" sz="1600" dirty="0"/>
              <a:t> opera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múltiples</a:t>
            </a:r>
            <a:r>
              <a:rPr lang="en-US" sz="1600" dirty="0"/>
              <a:t> </a:t>
            </a:r>
            <a:r>
              <a:rPr lang="en-US" sz="1600" err="1"/>
              <a:t>ubicaciones</a:t>
            </a:r>
            <a:r>
              <a:rPr lang="en-US" sz="1600" dirty="0"/>
              <a:t> </a:t>
            </a:r>
            <a:r>
              <a:rPr lang="en-US" sz="1600" err="1"/>
              <a:t>geográficas</a:t>
            </a:r>
            <a:r>
              <a:rPr lang="en-US" sz="1600" dirty="0"/>
              <a:t> y </a:t>
            </a:r>
            <a:r>
              <a:rPr lang="en-US" sz="1600" err="1"/>
              <a:t>maneja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variedad</a:t>
            </a:r>
            <a:r>
              <a:rPr lang="en-US" sz="1600" dirty="0"/>
              <a:t> de </a:t>
            </a:r>
            <a:r>
              <a:rPr lang="en-US" sz="1600" err="1"/>
              <a:t>productos</a:t>
            </a:r>
            <a:r>
              <a:rPr lang="en-US" sz="1600" dirty="0"/>
              <a:t>. Cada tienda </a:t>
            </a:r>
            <a:r>
              <a:rPr lang="en-US" sz="1600" err="1"/>
              <a:t>utiliza</a:t>
            </a:r>
            <a:r>
              <a:rPr lang="en-US" sz="1600" dirty="0"/>
              <a:t> </a:t>
            </a:r>
            <a:r>
              <a:rPr lang="en-US" sz="1600" err="1"/>
              <a:t>sistemas</a:t>
            </a:r>
            <a:r>
              <a:rPr lang="en-US" sz="1600" dirty="0"/>
              <a:t> </a:t>
            </a:r>
            <a:r>
              <a:rPr lang="en-US" sz="1600" err="1"/>
              <a:t>diferentes</a:t>
            </a:r>
            <a:r>
              <a:rPr lang="en-US" sz="1600" dirty="0"/>
              <a:t> para </a:t>
            </a:r>
            <a:r>
              <a:rPr lang="en-US" sz="1600" err="1"/>
              <a:t>administrar</a:t>
            </a:r>
            <a:r>
              <a:rPr lang="en-US" sz="1600" dirty="0"/>
              <a:t> sus </a:t>
            </a:r>
            <a:r>
              <a:rPr lang="en-US" sz="1600" err="1"/>
              <a:t>datos</a:t>
            </a:r>
            <a:r>
              <a:rPr lang="en-US" sz="1600" dirty="0"/>
              <a:t>, lo que </a:t>
            </a:r>
            <a:r>
              <a:rPr lang="en-US" sz="1600" err="1"/>
              <a:t>resulta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formatos</a:t>
            </a:r>
            <a:r>
              <a:rPr lang="en-US" sz="1600" dirty="0"/>
              <a:t> </a:t>
            </a:r>
            <a:r>
              <a:rPr lang="en-US" sz="1600" err="1"/>
              <a:t>diversos</a:t>
            </a:r>
            <a:r>
              <a:rPr lang="en-US" sz="1600" dirty="0"/>
              <a:t>, </a:t>
            </a:r>
            <a:r>
              <a:rPr lang="en-US" sz="1600" err="1"/>
              <a:t>nombres</a:t>
            </a:r>
            <a:r>
              <a:rPr lang="en-US" sz="1600" dirty="0"/>
              <a:t> de </a:t>
            </a:r>
            <a:r>
              <a:rPr lang="en-US" sz="1600" err="1"/>
              <a:t>productos</a:t>
            </a:r>
            <a:r>
              <a:rPr lang="en-US" sz="1600" dirty="0"/>
              <a:t> </a:t>
            </a:r>
            <a:r>
              <a:rPr lang="en-US" sz="1600" err="1"/>
              <a:t>inconsistentes</a:t>
            </a:r>
            <a:r>
              <a:rPr lang="en-US" sz="1600" dirty="0"/>
              <a:t>, </a:t>
            </a:r>
            <a:r>
              <a:rPr lang="en-US" sz="1600" err="1"/>
              <a:t>códigos</a:t>
            </a:r>
            <a:r>
              <a:rPr lang="en-US" sz="1600" dirty="0"/>
              <a:t> de </a:t>
            </a:r>
            <a:r>
              <a:rPr lang="en-US" sz="1600" err="1"/>
              <a:t>clientes</a:t>
            </a:r>
            <a:r>
              <a:rPr lang="en-US" sz="1600" dirty="0"/>
              <a:t> </a:t>
            </a:r>
            <a:r>
              <a:rPr lang="en-US" sz="1600" err="1"/>
              <a:t>duplicados</a:t>
            </a:r>
            <a:r>
              <a:rPr lang="en-US" sz="1600" dirty="0"/>
              <a:t> y </a:t>
            </a:r>
            <a:r>
              <a:rPr lang="en-US" sz="1600" err="1"/>
              <a:t>registros</a:t>
            </a:r>
            <a:r>
              <a:rPr lang="en-US" sz="1600" dirty="0"/>
              <a:t> de </a:t>
            </a:r>
            <a:r>
              <a:rPr lang="en-US" sz="1600" err="1"/>
              <a:t>ventas</a:t>
            </a:r>
            <a:r>
              <a:rPr lang="en-US" sz="1600" dirty="0"/>
              <a:t> </a:t>
            </a:r>
            <a:r>
              <a:rPr lang="en-US" sz="1600" err="1"/>
              <a:t>incompletos</a:t>
            </a:r>
            <a:r>
              <a:rPr lang="en-US" sz="1600" dirty="0"/>
              <a:t> o </a:t>
            </a:r>
            <a:r>
              <a:rPr lang="en-US" sz="1600" err="1"/>
              <a:t>incorrectos</a:t>
            </a:r>
            <a:r>
              <a:rPr lang="en-US" sz="1600" dirty="0"/>
              <a:t>. 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El </a:t>
            </a:r>
            <a:r>
              <a:rPr lang="en-US" sz="1600" err="1"/>
              <a:t>liderazgo</a:t>
            </a:r>
            <a:r>
              <a:rPr lang="en-US" sz="1600" dirty="0"/>
              <a:t> de la </a:t>
            </a:r>
            <a:r>
              <a:rPr lang="en-US" sz="1600" err="1"/>
              <a:t>empresa</a:t>
            </a:r>
            <a:r>
              <a:rPr lang="en-US" sz="1600" dirty="0"/>
              <a:t> </a:t>
            </a:r>
            <a:r>
              <a:rPr lang="en-US" sz="1600" err="1"/>
              <a:t>está</a:t>
            </a:r>
            <a:r>
              <a:rPr lang="en-US" sz="1600" dirty="0"/>
              <a:t> </a:t>
            </a:r>
            <a:r>
              <a:rPr lang="en-US" sz="1600" err="1"/>
              <a:t>preocupado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dos </a:t>
            </a:r>
            <a:r>
              <a:rPr lang="en-US" sz="1600" err="1"/>
              <a:t>aspectos</a:t>
            </a:r>
            <a:r>
              <a:rPr lang="en-US" sz="1600" dirty="0"/>
              <a:t> </a:t>
            </a:r>
            <a:r>
              <a:rPr lang="en-US" sz="1600" err="1"/>
              <a:t>principales</a:t>
            </a:r>
            <a:r>
              <a:rPr lang="en-US" sz="1600" dirty="0"/>
              <a:t>: 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/>
              <a:buChar char="•"/>
            </a:pPr>
            <a:r>
              <a:rPr lang="en-US" sz="1600" err="1"/>
              <a:t>Cómo</a:t>
            </a:r>
            <a:r>
              <a:rPr lang="en-US" sz="1600" dirty="0"/>
              <a:t> </a:t>
            </a:r>
            <a:r>
              <a:rPr lang="en-US" sz="1600" err="1"/>
              <a:t>garantizar</a:t>
            </a:r>
            <a:r>
              <a:rPr lang="en-US" sz="1600" dirty="0"/>
              <a:t> que </a:t>
            </a:r>
            <a:r>
              <a:rPr lang="en-US" sz="1600" err="1"/>
              <a:t>todas</a:t>
            </a:r>
            <a:r>
              <a:rPr lang="en-US" sz="1600" dirty="0"/>
              <a:t> las </a:t>
            </a:r>
            <a:r>
              <a:rPr lang="en-US" sz="1600" err="1"/>
              <a:t>ubicaciones</a:t>
            </a:r>
            <a:r>
              <a:rPr lang="en-US" sz="1600" dirty="0"/>
              <a:t> de las tiendas </a:t>
            </a:r>
            <a:r>
              <a:rPr lang="en-US" sz="1600" err="1"/>
              <a:t>tengan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de </a:t>
            </a:r>
            <a:r>
              <a:rPr lang="en-US" sz="1600" err="1"/>
              <a:t>inventario</a:t>
            </a:r>
            <a:r>
              <a:rPr lang="en-US" sz="1600" dirty="0"/>
              <a:t>, </a:t>
            </a:r>
            <a:r>
              <a:rPr lang="en-US" sz="1600" err="1"/>
              <a:t>ventas</a:t>
            </a:r>
            <a:r>
              <a:rPr lang="en-US" sz="1600" dirty="0"/>
              <a:t>, </a:t>
            </a:r>
            <a:r>
              <a:rPr lang="en-US" sz="1600" err="1"/>
              <a:t>clientes</a:t>
            </a:r>
            <a:r>
              <a:rPr lang="en-US" sz="1600" dirty="0"/>
              <a:t> y </a:t>
            </a:r>
            <a:r>
              <a:rPr lang="en-US" sz="1600" err="1"/>
              <a:t>proveedores</a:t>
            </a:r>
            <a:r>
              <a:rPr lang="en-US" sz="1600" dirty="0"/>
              <a:t> </a:t>
            </a:r>
            <a:r>
              <a:rPr lang="en-US" sz="1600" err="1"/>
              <a:t>actualizados</a:t>
            </a:r>
            <a:r>
              <a:rPr lang="en-US" sz="1600" dirty="0"/>
              <a:t> y </a:t>
            </a:r>
            <a:r>
              <a:rPr lang="en-US" sz="1600" err="1"/>
              <a:t>precisos</a:t>
            </a:r>
            <a:r>
              <a:rPr lang="en-US" sz="1600" dirty="0"/>
              <a:t> para </a:t>
            </a:r>
            <a:r>
              <a:rPr lang="en-US" sz="1600" err="1"/>
              <a:t>satisfacer</a:t>
            </a:r>
            <a:r>
              <a:rPr lang="en-US" sz="1600" dirty="0"/>
              <a:t> la </a:t>
            </a:r>
            <a:r>
              <a:rPr lang="en-US" sz="1600" err="1"/>
              <a:t>demanda</a:t>
            </a:r>
            <a:r>
              <a:rPr lang="en-US" sz="1600" dirty="0"/>
              <a:t> 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clientes</a:t>
            </a:r>
            <a:r>
              <a:rPr lang="en-US" sz="1600" dirty="0"/>
              <a:t> de </a:t>
            </a:r>
            <a:r>
              <a:rPr lang="en-US" sz="1600" err="1"/>
              <a:t>manera</a:t>
            </a:r>
            <a:r>
              <a:rPr lang="en-US" sz="1600" dirty="0"/>
              <a:t> </a:t>
            </a:r>
            <a:r>
              <a:rPr lang="en-US" sz="1600" err="1"/>
              <a:t>efectiva</a:t>
            </a:r>
            <a:r>
              <a:rPr lang="en-US" sz="1600" dirty="0"/>
              <a:t>. 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/>
              <a:buChar char="•"/>
            </a:pPr>
            <a:r>
              <a:rPr lang="en-US" sz="1600" dirty="0"/>
              <a:t>¿</a:t>
            </a:r>
            <a:r>
              <a:rPr lang="en-US" sz="1600" err="1"/>
              <a:t>Cómo</a:t>
            </a:r>
            <a:r>
              <a:rPr lang="en-US" sz="1600" dirty="0"/>
              <a:t> </a:t>
            </a:r>
            <a:r>
              <a:rPr lang="en-US" sz="1600" err="1"/>
              <a:t>mejorar</a:t>
            </a:r>
            <a:r>
              <a:rPr lang="en-US" sz="1600" dirty="0"/>
              <a:t> la </a:t>
            </a:r>
            <a:r>
              <a:rPr lang="en-US" sz="1600" err="1"/>
              <a:t>calidad</a:t>
            </a:r>
            <a:r>
              <a:rPr lang="en-US" sz="1600" dirty="0"/>
              <a:t> 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y </a:t>
            </a:r>
            <a:r>
              <a:rPr lang="en-US" sz="1600" err="1"/>
              <a:t>reducir</a:t>
            </a:r>
            <a:r>
              <a:rPr lang="en-US" sz="1600" dirty="0"/>
              <a:t> la </a:t>
            </a:r>
            <a:r>
              <a:rPr lang="en-US" sz="1600" err="1"/>
              <a:t>inconsistencia</a:t>
            </a:r>
            <a:r>
              <a:rPr lang="en-US" sz="1600" dirty="0"/>
              <a:t> entre las </a:t>
            </a:r>
            <a:r>
              <a:rPr lang="en-US" sz="1600" err="1"/>
              <a:t>diferentes</a:t>
            </a:r>
            <a:r>
              <a:rPr lang="en-US" sz="1600" dirty="0"/>
              <a:t> tiendas para </a:t>
            </a:r>
            <a:r>
              <a:rPr lang="en-US" sz="1600" err="1"/>
              <a:t>optimizar</a:t>
            </a:r>
            <a:r>
              <a:rPr lang="en-US" sz="1600" dirty="0"/>
              <a:t> la </a:t>
            </a:r>
            <a:r>
              <a:rPr lang="en-US" sz="1600" err="1"/>
              <a:t>toma</a:t>
            </a:r>
            <a:r>
              <a:rPr lang="en-US" sz="1600" dirty="0"/>
              <a:t> de </a:t>
            </a:r>
            <a:r>
              <a:rPr lang="en-US" sz="1600" err="1"/>
              <a:t>decisiones</a:t>
            </a:r>
            <a:r>
              <a:rPr lang="en-US" sz="1600" dirty="0"/>
              <a:t> y la </a:t>
            </a:r>
            <a:r>
              <a:rPr lang="en-US" sz="1600" err="1"/>
              <a:t>eficiencia</a:t>
            </a:r>
            <a:r>
              <a:rPr lang="en-US" sz="1600" dirty="0"/>
              <a:t> </a:t>
            </a:r>
            <a:r>
              <a:rPr lang="en-US" sz="1600" err="1"/>
              <a:t>operativa</a:t>
            </a:r>
            <a:r>
              <a:rPr lang="en-US" sz="1600" dirty="0"/>
              <a:t>? </a:t>
            </a:r>
            <a:r>
              <a:rPr lang="en-US" sz="1600" err="1"/>
              <a:t>Actualmente</a:t>
            </a:r>
            <a:r>
              <a:rPr lang="en-US" sz="1600" dirty="0"/>
              <a:t>, no </a:t>
            </a:r>
            <a:r>
              <a:rPr lang="en-US" sz="1600" err="1"/>
              <a:t>existen</a:t>
            </a:r>
            <a:r>
              <a:rPr lang="en-US" sz="1600" dirty="0"/>
              <a:t> </a:t>
            </a:r>
            <a:r>
              <a:rPr lang="en-US" sz="1600" err="1"/>
              <a:t>métricas</a:t>
            </a:r>
            <a:r>
              <a:rPr lang="en-US" sz="1600" dirty="0"/>
              <a:t> </a:t>
            </a:r>
            <a:r>
              <a:rPr lang="en-US" sz="1600" err="1"/>
              <a:t>claras</a:t>
            </a:r>
            <a:r>
              <a:rPr lang="en-US" sz="1600" dirty="0"/>
              <a:t> para </a:t>
            </a:r>
            <a:r>
              <a:rPr lang="en-US" sz="1600" err="1"/>
              <a:t>medir</a:t>
            </a:r>
            <a:r>
              <a:rPr lang="en-US" sz="1600" dirty="0"/>
              <a:t> la </a:t>
            </a:r>
            <a:r>
              <a:rPr lang="en-US" sz="1600" err="1"/>
              <a:t>calidad</a:t>
            </a:r>
            <a:r>
              <a:rPr lang="en-US" sz="1600" dirty="0"/>
              <a:t> 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o </a:t>
            </a:r>
            <a:r>
              <a:rPr lang="en-US" sz="1600" err="1"/>
              <a:t>estrategias</a:t>
            </a:r>
            <a:r>
              <a:rPr lang="en-US" sz="1600" dirty="0"/>
              <a:t> para </a:t>
            </a:r>
            <a:r>
              <a:rPr lang="en-US" sz="1600" err="1"/>
              <a:t>mejorarla</a:t>
            </a:r>
            <a:r>
              <a:rPr lang="en-US" sz="1600" dirty="0"/>
              <a:t>. </a:t>
            </a:r>
          </a:p>
          <a:p>
            <a:pPr marL="285750" indent="-285750" algn="l">
              <a:buFont typeface="Arial"/>
              <a:buChar char="•"/>
            </a:pPr>
            <a:endParaRPr lang="en-US" sz="1600" dirty="0"/>
          </a:p>
          <a:p>
            <a:pPr algn="l"/>
            <a:r>
              <a:rPr lang="en-US" sz="1600" dirty="0"/>
              <a:t>El </a:t>
            </a:r>
            <a:r>
              <a:rPr lang="en-US" sz="1600" err="1"/>
              <a:t>equipo</a:t>
            </a:r>
            <a:r>
              <a:rPr lang="en-US" sz="1600" dirty="0"/>
              <a:t> de BI se </a:t>
            </a:r>
            <a:r>
              <a:rPr lang="en-US" sz="1600" err="1"/>
              <a:t>enfrenta</a:t>
            </a:r>
            <a:r>
              <a:rPr lang="en-US" sz="1600" dirty="0"/>
              <a:t> al </a:t>
            </a:r>
            <a:r>
              <a:rPr lang="en-US" sz="1600" err="1"/>
              <a:t>desafío</a:t>
            </a:r>
            <a:r>
              <a:rPr lang="en-US" sz="1600" dirty="0"/>
              <a:t> de </a:t>
            </a:r>
            <a:r>
              <a:rPr lang="en-US" sz="1600" err="1"/>
              <a:t>establecer</a:t>
            </a:r>
            <a:r>
              <a:rPr lang="en-US" sz="1600" dirty="0"/>
              <a:t> un </a:t>
            </a:r>
            <a:r>
              <a:rPr lang="en-US" sz="1600" err="1"/>
              <a:t>proceso</a:t>
            </a:r>
            <a:r>
              <a:rPr lang="en-US" sz="1600" dirty="0"/>
              <a:t> </a:t>
            </a:r>
            <a:r>
              <a:rPr lang="en-US" sz="1600" err="1"/>
              <a:t>efectivo</a:t>
            </a:r>
            <a:r>
              <a:rPr lang="en-US" sz="1600" dirty="0"/>
              <a:t> para </a:t>
            </a:r>
            <a:r>
              <a:rPr lang="en-US" sz="1600" err="1"/>
              <a:t>extraer</a:t>
            </a:r>
            <a:r>
              <a:rPr lang="en-US" sz="1600" dirty="0"/>
              <a:t>, </a:t>
            </a:r>
            <a:r>
              <a:rPr lang="en-US" sz="1600" err="1"/>
              <a:t>transformar</a:t>
            </a:r>
            <a:r>
              <a:rPr lang="en-US" sz="1600" dirty="0"/>
              <a:t> y </a:t>
            </a:r>
            <a:r>
              <a:rPr lang="en-US" sz="1600" err="1"/>
              <a:t>cargar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de </a:t>
            </a:r>
            <a:r>
              <a:rPr lang="en-US" sz="1600" err="1"/>
              <a:t>manera</a:t>
            </a:r>
            <a:r>
              <a:rPr lang="en-US" sz="1600" dirty="0"/>
              <a:t> que </a:t>
            </a:r>
            <a:r>
              <a:rPr lang="en-US" sz="1600" err="1"/>
              <a:t>sean</a:t>
            </a:r>
            <a:r>
              <a:rPr lang="en-US" sz="1600" dirty="0"/>
              <a:t> </a:t>
            </a:r>
            <a:r>
              <a:rPr lang="en-US" sz="1600" err="1"/>
              <a:t>coherentes</a:t>
            </a:r>
            <a:r>
              <a:rPr lang="en-US" sz="1600" dirty="0"/>
              <a:t> y </a:t>
            </a:r>
            <a:r>
              <a:rPr lang="en-US" sz="1600" err="1"/>
              <a:t>confiables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toda</a:t>
            </a:r>
            <a:r>
              <a:rPr lang="en-US" sz="1600" dirty="0"/>
              <a:t> la </a:t>
            </a:r>
            <a:r>
              <a:rPr lang="en-US" sz="1600" err="1"/>
              <a:t>empresa</a:t>
            </a:r>
            <a:r>
              <a:rPr lang="en-US" sz="16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1564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85647"/>
            <a:ext cx="7612380" cy="740904"/>
          </a:xfrm>
          <a:prstGeom prst="rect">
            <a:avLst/>
          </a:prstGeom>
        </p:spPr>
        <p:txBody>
          <a:bodyPr vert="horz" wrap="square" lIns="0" tIns="246059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3200" b="1" spc="85" dirty="0"/>
              <a:t>SOLUCIÓN: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9196BD-DA52-69C9-D095-2625F48A6831}"/>
              </a:ext>
            </a:extLst>
          </p:cNvPr>
          <p:cNvSpPr txBox="1"/>
          <p:nvPr/>
        </p:nvSpPr>
        <p:spPr>
          <a:xfrm>
            <a:off x="704427" y="1955517"/>
            <a:ext cx="803040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alibri"/>
                <a:cs typeface="Calibri"/>
              </a:rPr>
              <a:t>Con </a:t>
            </a:r>
            <a:r>
              <a:rPr lang="en-US" sz="2000" dirty="0" err="1">
                <a:latin typeface="Calibri"/>
                <a:cs typeface="Calibri"/>
              </a:rPr>
              <a:t>el</a:t>
            </a:r>
            <a:r>
              <a:rPr lang="en-US" sz="2000" dirty="0">
                <a:latin typeface="Calibri"/>
                <a:cs typeface="Calibri"/>
              </a:rPr>
              <a:t> fin de </a:t>
            </a:r>
            <a:r>
              <a:rPr lang="en-US" sz="2000" dirty="0" err="1">
                <a:latin typeface="Calibri"/>
                <a:cs typeface="Calibri"/>
              </a:rPr>
              <a:t>atender</a:t>
            </a:r>
            <a:r>
              <a:rPr lang="en-US" sz="2000" dirty="0">
                <a:latin typeface="Calibri"/>
                <a:cs typeface="Calibri"/>
              </a:rPr>
              <a:t> a las </a:t>
            </a:r>
            <a:r>
              <a:rPr lang="en-US" sz="2000" dirty="0" err="1">
                <a:latin typeface="Calibri"/>
                <a:cs typeface="Calibri"/>
              </a:rPr>
              <a:t>necesidades</a:t>
            </a:r>
            <a:r>
              <a:rPr lang="en-US" sz="2000" dirty="0">
                <a:latin typeface="Calibri"/>
                <a:cs typeface="Calibri"/>
              </a:rPr>
              <a:t> de </a:t>
            </a:r>
            <a:r>
              <a:rPr lang="en-US" sz="2000" dirty="0" err="1">
                <a:latin typeface="Calibri"/>
                <a:cs typeface="Calibri"/>
              </a:rPr>
              <a:t>los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interesados</a:t>
            </a:r>
            <a:r>
              <a:rPr lang="en-US" sz="2000" dirty="0">
                <a:latin typeface="Calibri"/>
                <a:cs typeface="Calibri"/>
              </a:rPr>
              <a:t>, </a:t>
            </a:r>
            <a:r>
              <a:rPr lang="en-US" sz="2000" dirty="0" err="1">
                <a:latin typeface="Calibri"/>
                <a:cs typeface="Calibri"/>
              </a:rPr>
              <a:t>el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equipo</a:t>
            </a:r>
            <a:r>
              <a:rPr lang="en-US" sz="2000" dirty="0">
                <a:latin typeface="Calibri"/>
                <a:cs typeface="Calibri"/>
              </a:rPr>
              <a:t> de BI </a:t>
            </a:r>
            <a:endParaRPr lang="es-ES" sz="2000" dirty="0"/>
          </a:p>
          <a:p>
            <a:pPr algn="l"/>
            <a:r>
              <a:rPr lang="en-US" sz="2000" dirty="0" err="1">
                <a:latin typeface="Calibri"/>
                <a:cs typeface="Calibri"/>
              </a:rPr>
              <a:t>dedica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tiempo</a:t>
            </a:r>
            <a:r>
              <a:rPr lang="en-US" sz="2000" dirty="0">
                <a:latin typeface="Calibri"/>
                <a:cs typeface="Calibri"/>
              </a:rPr>
              <a:t> a </a:t>
            </a:r>
            <a:r>
              <a:rPr lang="en-US" sz="2000" dirty="0" err="1">
                <a:latin typeface="Calibri"/>
                <a:cs typeface="Calibri"/>
              </a:rPr>
              <a:t>reunir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información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sobre</a:t>
            </a:r>
            <a:r>
              <a:rPr lang="en-US" sz="2000" dirty="0">
                <a:latin typeface="Calibri"/>
                <a:cs typeface="Calibri"/>
              </a:rPr>
              <a:t> las </a:t>
            </a:r>
            <a:r>
              <a:rPr lang="en-US" sz="2000" dirty="0" err="1">
                <a:latin typeface="Calibri"/>
                <a:cs typeface="Calibri"/>
              </a:rPr>
              <a:t>métricas</a:t>
            </a:r>
            <a:r>
              <a:rPr lang="en-US" sz="2000" dirty="0">
                <a:latin typeface="Calibri"/>
                <a:cs typeface="Calibri"/>
              </a:rPr>
              <a:t> y </a:t>
            </a:r>
            <a:r>
              <a:rPr lang="en-US" sz="2000" dirty="0" err="1">
                <a:latin typeface="Calibri"/>
                <a:cs typeface="Calibri"/>
              </a:rPr>
              <a:t>procesos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actuales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centrandose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en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algn="l"/>
            <a:endParaRPr lang="en-US" sz="2000" dirty="0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Extracción de datos de múltiples fuentes.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Transformación y normalización de los datos para garantizar la coherencia y calidad.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Carga de los datos transformados en un almacén centralizado</a:t>
            </a:r>
            <a:r>
              <a:rPr lang="es-ES" dirty="0"/>
              <a:t>.</a:t>
            </a:r>
          </a:p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0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85647"/>
            <a:ext cx="7612380" cy="740904"/>
          </a:xfrm>
          <a:prstGeom prst="rect">
            <a:avLst/>
          </a:prstGeom>
        </p:spPr>
        <p:txBody>
          <a:bodyPr vert="horz" wrap="square" lIns="0" tIns="246059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3200" b="1" spc="85" dirty="0"/>
              <a:t>RESULTADOS: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355E85-F7D1-A95A-5E05-91A984ED477C}"/>
              </a:ext>
            </a:extLst>
          </p:cNvPr>
          <p:cNvSpPr txBox="1"/>
          <p:nvPr/>
        </p:nvSpPr>
        <p:spPr>
          <a:xfrm>
            <a:off x="709476" y="1584755"/>
            <a:ext cx="7612380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/>
              <a:t>La empresa experimentará</a:t>
            </a:r>
            <a:r>
              <a:rPr lang="es-ES" sz="2000" dirty="0"/>
              <a:t> los siguientes beneficios:</a:t>
            </a:r>
            <a:endParaRPr lang="es-ES" sz="2000" dirty="0">
              <a:solidFill>
                <a:srgbClr val="000000"/>
              </a:solidFill>
            </a:endParaRPr>
          </a:p>
          <a:p>
            <a:pPr algn="l"/>
            <a:endParaRPr lang="es-ES" sz="2000" dirty="0"/>
          </a:p>
          <a:p>
            <a:pPr algn="l"/>
            <a:endParaRPr lang="es-ES" sz="2000" dirty="0"/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Datos coherentes y de alta calidad en toda la organización.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Informes más precisos y confiables para respaldar la toma de decisiones.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Mejora en la eficiencia operativa al eliminar tareas manuales de reconciliación de datos.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Experiencia del cliente mejorada, debido a una visión más completa y precisa de sus preferencias y comportamientos.</a:t>
            </a:r>
          </a:p>
          <a:p>
            <a:pPr marL="285750" indent="-285750" algn="l">
              <a:buFont typeface="Arial"/>
              <a:buChar char="•"/>
            </a:pPr>
            <a:r>
              <a:rPr lang="es-ES" sz="2000" dirty="0"/>
              <a:t>Mayor capacidad para identificar tendencias y oportunidades de negocio a través del análisis de datos integrados de múltiples fuentes.</a:t>
            </a:r>
          </a:p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1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Presentación en pantalla (4:3)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ACTIVIDAD 1_SEMANA 1</vt:lpstr>
      <vt:lpstr>INTEGRANTES: </vt:lpstr>
      <vt:lpstr>DESCRIPCIÓN: Cadena de suministros</vt:lpstr>
      <vt:lpstr>PROBLEMA:</vt:lpstr>
      <vt:lpstr>SOLUCIÓN:</vt:lpstr>
      <vt:lpstr>RESULTADOS: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DE NEGOCIOS</dc:title>
  <cp:revision>333</cp:revision>
  <dcterms:created xsi:type="dcterms:W3CDTF">2024-03-19T00:41:10Z</dcterms:created>
  <dcterms:modified xsi:type="dcterms:W3CDTF">2024-03-19T02:06:14Z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2024-03-18T00:00:00Z</vt:filetime>
  </property>
  <property fmtid="{D5CDD505-2E9C-101B-9397-08002B2CF9AE}" pid="3" name="LastSaved">
    <vt:filetime>2024-03-19T00:00:00Z</vt:filetime>
  </property>
  <property fmtid="{D5CDD505-2E9C-101B-9397-08002B2CF9AE}" pid="4" name="Producer">
    <vt:lpwstr>macOS Version 14.3.1 (Build 23D60) Quartz PDFContext</vt:lpwstr>
  </property>
</Properties>
</file>