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1" r:id="rId1"/>
  </p:sldMasterIdLst>
  <p:notesMasterIdLst>
    <p:notesMasterId r:id="rId26"/>
  </p:notesMasterIdLst>
  <p:sldIdLst>
    <p:sldId id="474" r:id="rId2"/>
    <p:sldId id="522" r:id="rId3"/>
    <p:sldId id="502" r:id="rId4"/>
    <p:sldId id="503" r:id="rId5"/>
    <p:sldId id="495" r:id="rId6"/>
    <p:sldId id="501" r:id="rId7"/>
    <p:sldId id="499" r:id="rId8"/>
    <p:sldId id="504" r:id="rId9"/>
    <p:sldId id="505" r:id="rId10"/>
    <p:sldId id="506" r:id="rId11"/>
    <p:sldId id="527" r:id="rId12"/>
    <p:sldId id="508" r:id="rId13"/>
    <p:sldId id="517" r:id="rId14"/>
    <p:sldId id="514" r:id="rId15"/>
    <p:sldId id="518" r:id="rId16"/>
    <p:sldId id="510" r:id="rId17"/>
    <p:sldId id="511" r:id="rId18"/>
    <p:sldId id="515" r:id="rId19"/>
    <p:sldId id="513" r:id="rId20"/>
    <p:sldId id="524" r:id="rId21"/>
    <p:sldId id="525" r:id="rId22"/>
    <p:sldId id="526" r:id="rId23"/>
    <p:sldId id="519" r:id="rId24"/>
    <p:sldId id="520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28FF"/>
    <a:srgbClr val="D983FF"/>
    <a:srgbClr val="2829D8"/>
    <a:srgbClr val="28D827"/>
    <a:srgbClr val="D82727"/>
    <a:srgbClr val="FFF2CC"/>
    <a:srgbClr val="F9CCAD"/>
    <a:srgbClr val="FFC001"/>
    <a:srgbClr val="92D050"/>
    <a:srgbClr val="FBE6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49"/>
    <p:restoredTop sz="96291"/>
  </p:normalViewPr>
  <p:slideViewPr>
    <p:cSldViewPr snapToGrid="0" snapToObjects="1">
      <p:cViewPr>
        <p:scale>
          <a:sx n="95" d="100"/>
          <a:sy n="95" d="100"/>
        </p:scale>
        <p:origin x="1624" y="8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2" d="100"/>
        <a:sy n="82" d="100"/>
      </p:scale>
      <p:origin x="0" y="-682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1356B4-D32F-4E16-B0AC-3940D968F4DF}" type="datetimeFigureOut">
              <a:rPr lang="en-US" smtClean="0"/>
              <a:t>4/17/19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80894D-7EDB-4795-AC32-C14B296C73C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4630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5503" y="1034739"/>
            <a:ext cx="7428053" cy="1488542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4709"/>
            <a:ext cx="6858000" cy="104548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5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73500"/>
            <a:ext cx="9144000" cy="257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65403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837" y="972273"/>
            <a:ext cx="7886700" cy="552112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>
              <a:buClr>
                <a:srgbClr val="FF0000"/>
              </a:buClr>
              <a:buFont typeface="Wingdings" charset="2"/>
              <a:buChar char="§"/>
              <a:defRPr/>
            </a:lvl1pPr>
            <a:lvl2pPr marL="685800" indent="-228600">
              <a:buClr>
                <a:srgbClr val="0070C0"/>
              </a:buClr>
              <a:buSzPct val="90000"/>
              <a:buFont typeface="Wingdings" charset="2"/>
              <a:buChar char="§"/>
              <a:defRPr>
                <a:solidFill>
                  <a:srgbClr val="0070C0"/>
                </a:solidFill>
              </a:defRPr>
            </a:lvl2pPr>
            <a:lvl3pPr marL="1143000" indent="-228600">
              <a:buSzPct val="80000"/>
              <a:buFont typeface="Wingdings" charset="2"/>
              <a:buChar char="§"/>
              <a:defRPr/>
            </a:lvl3pPr>
            <a:lvl4pPr marL="1600200" indent="-228600">
              <a:buSzPct val="80000"/>
              <a:buFont typeface="Arial" charset="0"/>
              <a:buChar char="•"/>
              <a:defRPr/>
            </a:lvl4pPr>
            <a:lvl5pPr>
              <a:buSzPct val="60000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Placeholder 1"/>
          <p:cNvSpPr txBox="1">
            <a:spLocks/>
          </p:cNvSpPr>
          <p:nvPr userDrawn="1"/>
        </p:nvSpPr>
        <p:spPr bwMode="auto">
          <a:xfrm>
            <a:off x="1592263" y="111125"/>
            <a:ext cx="7408862" cy="698500"/>
          </a:xfrm>
          <a:prstGeom prst="rect">
            <a:avLst/>
          </a:prstGeom>
          <a:gradFill rotWithShape="1">
            <a:gsLst>
              <a:gs pos="0">
                <a:srgbClr val="00EE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4305" y="149727"/>
            <a:ext cx="7405245" cy="62577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98946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/>
          <p:cNvSpPr txBox="1">
            <a:spLocks/>
          </p:cNvSpPr>
          <p:nvPr userDrawn="1"/>
        </p:nvSpPr>
        <p:spPr bwMode="auto">
          <a:xfrm>
            <a:off x="1592263" y="111125"/>
            <a:ext cx="7408862" cy="698500"/>
          </a:xfrm>
          <a:prstGeom prst="rect">
            <a:avLst/>
          </a:prstGeom>
          <a:gradFill rotWithShape="1">
            <a:gsLst>
              <a:gs pos="0">
                <a:srgbClr val="00EE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584305" y="161300"/>
            <a:ext cx="7405245" cy="62577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536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5" Type="http://schemas.openxmlformats.org/officeDocument/2006/relationships/image" Target="../media/image1.png"/><Relationship Id="rId6" Type="http://schemas.openxmlformats.org/officeDocument/2006/relationships/hyperlink" Target="https://indico.cern.ch/event/804508/" TargetMode="Externa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13" y="53975"/>
            <a:ext cx="1387475" cy="884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158496" y="6617788"/>
            <a:ext cx="89123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Jim Alexander</a:t>
            </a:r>
            <a:r>
              <a:rPr lang="en-US" sz="1400" baseline="0" dirty="0">
                <a:solidFill>
                  <a:schemeClr val="bg1">
                    <a:lumMod val="65000"/>
                  </a:schemeClr>
                </a:solidFill>
              </a:rPr>
              <a:t>  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TFPX Mechanics</a:t>
            </a:r>
            <a:r>
              <a:rPr lang="en-US" sz="1400" baseline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weekly mtg     </a:t>
            </a:r>
            <a:r>
              <a:rPr lang="en-US" sz="1400" baseline="0" dirty="0">
                <a:solidFill>
                  <a:schemeClr val="bg1">
                    <a:lumMod val="65000"/>
                  </a:schemeClr>
                </a:solidFill>
              </a:rPr>
              <a:t>April 18, 2019, </a:t>
            </a:r>
            <a:r>
              <a:rPr lang="en-US" sz="1400">
                <a:hlinkClick r:id="rId6"/>
              </a:rPr>
              <a:t>https://indico.cern.ch/event/804508/</a:t>
            </a:r>
            <a:r>
              <a:rPr lang="en-US" sz="1400"/>
              <a:t>                       </a:t>
            </a:r>
            <a:r>
              <a:rPr lang="en-US" sz="1400" baseline="0" dirty="0">
                <a:solidFill>
                  <a:schemeClr val="bg1">
                    <a:lumMod val="65000"/>
                  </a:schemeClr>
                </a:solidFill>
              </a:rPr>
              <a:t>p. </a:t>
            </a:r>
            <a:fld id="{B40EB3FD-ABD6-C248-9363-20936471848C}" type="slidenum">
              <a:rPr lang="en-US" sz="1400" baseline="0" smtClean="0">
                <a:solidFill>
                  <a:schemeClr val="bg1">
                    <a:lumMod val="65000"/>
                  </a:schemeClr>
                </a:solidFill>
              </a:rPr>
              <a:t>‹#›</a:t>
            </a:fld>
            <a:r>
              <a:rPr lang="en-US" sz="1400" baseline="0" dirty="0">
                <a:solidFill>
                  <a:schemeClr val="bg1">
                    <a:lumMod val="65000"/>
                  </a:schemeClr>
                </a:solidFill>
              </a:rPr>
              <a:t>       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0" y="6610032"/>
            <a:ext cx="9144000" cy="0"/>
          </a:xfrm>
          <a:prstGeom prst="line">
            <a:avLst/>
          </a:prstGeom>
          <a:ln w="317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7054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7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4" Type="http://schemas.openxmlformats.org/officeDocument/2006/relationships/image" Target="../media/image5.tiff"/><Relationship Id="rId5" Type="http://schemas.openxmlformats.org/officeDocument/2006/relationships/image" Target="../media/image6.tif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tif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4" Type="http://schemas.openxmlformats.org/officeDocument/2006/relationships/image" Target="../media/image8.tif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mmoll.web.cern.ch/mmoll/thesis/pdf/moll-thesis.pdf" TargetMode="External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tif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4161" y="825910"/>
            <a:ext cx="7428053" cy="1313913"/>
          </a:xfrm>
        </p:spPr>
        <p:txBody>
          <a:bodyPr/>
          <a:lstStyle/>
          <a:p>
            <a:r>
              <a:rPr lang="en-US" sz="4000" b="1" dirty="0"/>
              <a:t>Thermal Runaway &amp; TFPX</a:t>
            </a:r>
            <a:endParaRPr lang="en-US" sz="400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112254" y="2485666"/>
            <a:ext cx="6858000" cy="148532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FF0000"/>
              </a:buClr>
              <a:buFont typeface="Wingdings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0C0"/>
              </a:buClr>
              <a:buSzPct val="90000"/>
              <a:buFont typeface="Wingdings" charset="2"/>
              <a:buChar char="§"/>
              <a:defRPr sz="24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60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solidFill>
                  <a:srgbClr val="0070C0"/>
                </a:solidFill>
              </a:rPr>
              <a:t>Jim Alexander</a:t>
            </a:r>
          </a:p>
          <a:p>
            <a:pPr marL="0" indent="0" algn="ctr">
              <a:buNone/>
            </a:pPr>
            <a:r>
              <a:rPr lang="en-US" sz="2000" dirty="0" smtClean="0"/>
              <a:t>weekly TFPX Mechanics mtg</a:t>
            </a:r>
          </a:p>
          <a:p>
            <a:pPr marL="0" indent="0" algn="ctr">
              <a:buNone/>
            </a:pPr>
            <a:r>
              <a:rPr lang="en-US" sz="2000" dirty="0"/>
              <a:t>16 April 2019</a:t>
            </a:r>
          </a:p>
        </p:txBody>
      </p:sp>
    </p:spTree>
    <p:extLst>
      <p:ext uri="{BB962C8B-B14F-4D97-AF65-F5344CB8AC3E}">
        <p14:creationId xmlns:p14="http://schemas.microsoft.com/office/powerpoint/2010/main" val="6415299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Cooling a nonlinear system</a:t>
            </a:r>
            <a:r>
              <a:rPr lang="mr-IN"/>
              <a:t>…</a:t>
            </a:r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81062"/>
            <a:ext cx="4826000" cy="32385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8000" y="3619500"/>
            <a:ext cx="4826000" cy="3238500"/>
          </a:xfrm>
          <a:prstGeom prst="rect">
            <a:avLst/>
          </a:prstGeom>
        </p:spPr>
      </p:pic>
      <p:cxnSp>
        <p:nvCxnSpPr>
          <p:cNvPr id="15" name="Straight Connector 14"/>
          <p:cNvCxnSpPr/>
          <p:nvPr/>
        </p:nvCxnSpPr>
        <p:spPr>
          <a:xfrm flipV="1">
            <a:off x="1385888" y="1743075"/>
            <a:ext cx="3243262" cy="1800225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5710238" y="5000625"/>
            <a:ext cx="3290887" cy="1281113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828925" y="2828925"/>
            <a:ext cx="1702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Unstable Equilib</a:t>
            </a:r>
          </a:p>
        </p:txBody>
      </p:sp>
      <p:sp>
        <p:nvSpPr>
          <p:cNvPr id="22" name="Oval 21"/>
          <p:cNvSpPr/>
          <p:nvPr/>
        </p:nvSpPr>
        <p:spPr>
          <a:xfrm>
            <a:off x="2386010" y="2800348"/>
            <a:ext cx="214312" cy="22860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5214938" y="4057650"/>
            <a:ext cx="23033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No equilibrium at all—</a:t>
            </a:r>
          </a:p>
          <a:p>
            <a:r>
              <a:rPr lang="en-US"/>
              <a:t>total runaway</a:t>
            </a:r>
            <a:r>
              <a:rPr lang="mr-IN"/>
              <a:t>…</a:t>
            </a:r>
            <a:endParaRPr lang="en-US"/>
          </a:p>
          <a:p>
            <a:r>
              <a:rPr lang="en-US"/>
              <a:t>disaster.</a:t>
            </a:r>
          </a:p>
        </p:txBody>
      </p:sp>
      <p:sp>
        <p:nvSpPr>
          <p:cNvPr id="25" name="Content Placeholder 1"/>
          <p:cNvSpPr>
            <a:spLocks noGrp="1"/>
          </p:cNvSpPr>
          <p:nvPr>
            <p:ph idx="1"/>
          </p:nvPr>
        </p:nvSpPr>
        <p:spPr>
          <a:xfrm>
            <a:off x="5084561" y="1000847"/>
            <a:ext cx="3802263" cy="2571027"/>
          </a:xfrm>
        </p:spPr>
        <p:txBody>
          <a:bodyPr>
            <a:normAutofit/>
          </a:bodyPr>
          <a:lstStyle/>
          <a:p>
            <a:r>
              <a:rPr lang="en-US"/>
              <a:t>For a given heat load Q, there is a minimum thermal resistance R needed to maintain a stable temp.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24953" y="4457700"/>
            <a:ext cx="43410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solidFill>
                  <a:srgbClr val="FF0000"/>
                </a:solidFill>
              </a:rPr>
              <a:t>In both cases, R</a:t>
            </a:r>
            <a:r>
              <a:rPr lang="en-US" sz="2400" baseline="-25000">
                <a:solidFill>
                  <a:srgbClr val="FF0000"/>
                </a:solidFill>
              </a:rPr>
              <a:t>th</a:t>
            </a:r>
            <a:r>
              <a:rPr lang="en-US" sz="2400">
                <a:solidFill>
                  <a:srgbClr val="FF0000"/>
                </a:solidFill>
              </a:rPr>
              <a:t> is too high: </a:t>
            </a:r>
          </a:p>
          <a:p>
            <a:pPr algn="ctr"/>
            <a:r>
              <a:rPr lang="en-US" sz="2400">
                <a:solidFill>
                  <a:srgbClr val="FF0000"/>
                </a:solidFill>
              </a:rPr>
              <a:t>bad design / bad implementation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57809" y="5446644"/>
            <a:ext cx="38563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Note: T</a:t>
            </a:r>
            <a:r>
              <a:rPr lang="en-US" baseline="-25000"/>
              <a:t>0</a:t>
            </a:r>
            <a:r>
              <a:rPr lang="en-US"/>
              <a:t> is same in both cases: this will be our situation since T</a:t>
            </a:r>
            <a:r>
              <a:rPr lang="en-US" baseline="-25000"/>
              <a:t>0</a:t>
            </a:r>
            <a:r>
              <a:rPr lang="en-US"/>
              <a:t>=-33C is fixed already by cooling experts.</a:t>
            </a:r>
          </a:p>
        </p:txBody>
      </p:sp>
    </p:spTree>
    <p:extLst>
      <p:ext uri="{BB962C8B-B14F-4D97-AF65-F5344CB8AC3E}">
        <p14:creationId xmlns:p14="http://schemas.microsoft.com/office/powerpoint/2010/main" val="6680357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07519" y="2626261"/>
            <a:ext cx="7775869" cy="1380962"/>
          </a:xfrm>
        </p:spPr>
        <p:txBody>
          <a:bodyPr/>
          <a:lstStyle/>
          <a:p>
            <a:pPr marL="0" indent="0" algn="ctr">
              <a:buNone/>
            </a:pPr>
            <a:r>
              <a:rPr lang="en-US"/>
              <a:t>Part II:</a:t>
            </a:r>
          </a:p>
          <a:p>
            <a:pPr marL="0" indent="0" algn="ctr">
              <a:buNone/>
            </a:pPr>
            <a:r>
              <a:rPr lang="en-US"/>
              <a:t>Runaway calcs &amp; estimates in T(B/F)PX</a:t>
            </a:r>
            <a:endParaRPr lang="en-US"/>
          </a:p>
          <a:p>
            <a:pPr marL="0" indent="0" algn="ctr">
              <a:buNone/>
            </a:pP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238775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26837" y="839751"/>
            <a:ext cx="8478624" cy="816770"/>
          </a:xfrm>
        </p:spPr>
        <p:txBody>
          <a:bodyPr>
            <a:normAutofit/>
          </a:bodyPr>
          <a:lstStyle/>
          <a:p>
            <a:r>
              <a:rPr lang="en-US" sz="2000"/>
              <a:t>Use Perugia thermal studies to estimate their total R from heat source (ROC) to sink (CO2), indico </a:t>
            </a:r>
            <a:r>
              <a:rPr lang="mr-IN" sz="1600"/>
              <a:t>770283</a:t>
            </a:r>
            <a:endParaRPr lang="en-US" sz="160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Some numbers from TBPX	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05906"/>
            <a:ext cx="9144000" cy="510753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80661" y="4823791"/>
            <a:ext cx="1693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Q=2x2.06+0.6W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56922" y="5546035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Q=2.43W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103165" y="4797287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Q=2.91W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24070" y="5168347"/>
            <a:ext cx="200407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>
                <a:latin typeface="Symbol" charset="2"/>
                <a:ea typeface="Symbol" charset="2"/>
                <a:cs typeface="Symbol" charset="2"/>
              </a:rPr>
              <a:t>D</a:t>
            </a:r>
            <a:r>
              <a:rPr lang="en-US"/>
              <a:t>T </a:t>
            </a:r>
            <a:r>
              <a:rPr lang="en-US" b="1"/>
              <a:t>≃</a:t>
            </a:r>
            <a:r>
              <a:rPr lang="en-US"/>
              <a:t> |33-20|=13</a:t>
            </a:r>
            <a:r>
              <a:rPr lang="en-US" baseline="30000"/>
              <a:t>o</a:t>
            </a:r>
            <a:r>
              <a:rPr lang="en-US"/>
              <a:t>C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313584" y="5824330"/>
            <a:ext cx="1963999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>
                <a:latin typeface="Symbol" charset="2"/>
                <a:ea typeface="Symbol" charset="2"/>
                <a:cs typeface="Symbol" charset="2"/>
              </a:rPr>
              <a:t>D</a:t>
            </a:r>
            <a:r>
              <a:rPr lang="en-US"/>
              <a:t>T </a:t>
            </a:r>
            <a:r>
              <a:rPr lang="en-US" b="1"/>
              <a:t>≃</a:t>
            </a:r>
            <a:r>
              <a:rPr lang="en-US"/>
              <a:t> |33-18|=15</a:t>
            </a:r>
            <a:r>
              <a:rPr lang="en-US" baseline="30000"/>
              <a:t>o</a:t>
            </a:r>
            <a:r>
              <a:rPr lang="en-US"/>
              <a:t>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652593" y="5115339"/>
            <a:ext cx="1963999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>
                <a:latin typeface="Symbol" charset="2"/>
                <a:ea typeface="Symbol" charset="2"/>
                <a:cs typeface="Symbol" charset="2"/>
              </a:rPr>
              <a:t>D</a:t>
            </a:r>
            <a:r>
              <a:rPr lang="en-US"/>
              <a:t>T </a:t>
            </a:r>
            <a:r>
              <a:rPr lang="en-US" b="1"/>
              <a:t>≃</a:t>
            </a:r>
            <a:r>
              <a:rPr lang="en-US"/>
              <a:t> |33-16|=17</a:t>
            </a:r>
            <a:r>
              <a:rPr lang="en-US" baseline="30000"/>
              <a:t>o</a:t>
            </a:r>
            <a:r>
              <a:rPr lang="en-US"/>
              <a:t>C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65653" y="5599044"/>
            <a:ext cx="244971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>
                <a:sym typeface="Wingdings"/>
              </a:rPr>
              <a:t></a:t>
            </a:r>
            <a:r>
              <a:rPr lang="en-US"/>
              <a:t> R </a:t>
            </a:r>
            <a:r>
              <a:rPr lang="en-US" b="1"/>
              <a:t>≃</a:t>
            </a:r>
            <a:r>
              <a:rPr lang="en-US"/>
              <a:t> 13/2.06=2.8</a:t>
            </a:r>
            <a:r>
              <a:rPr lang="en-US" baseline="30000"/>
              <a:t>o</a:t>
            </a:r>
            <a:r>
              <a:rPr lang="en-US"/>
              <a:t>C/W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935897" y="6197120"/>
            <a:ext cx="244971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>
                <a:sym typeface="Wingdings"/>
              </a:rPr>
              <a:t></a:t>
            </a:r>
            <a:r>
              <a:rPr lang="en-US"/>
              <a:t> R </a:t>
            </a:r>
            <a:r>
              <a:rPr lang="en-US" b="1"/>
              <a:t>≃</a:t>
            </a:r>
            <a:r>
              <a:rPr lang="en-US"/>
              <a:t> 15/2.43=2.8</a:t>
            </a:r>
            <a:r>
              <a:rPr lang="en-US" baseline="30000"/>
              <a:t>o</a:t>
            </a:r>
            <a:r>
              <a:rPr lang="en-US"/>
              <a:t>C/W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592957" y="5514633"/>
            <a:ext cx="244971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>
                <a:sym typeface="Wingdings"/>
              </a:rPr>
              <a:t></a:t>
            </a:r>
            <a:r>
              <a:rPr lang="en-US"/>
              <a:t> R </a:t>
            </a:r>
            <a:r>
              <a:rPr lang="en-US" b="1"/>
              <a:t>≃</a:t>
            </a:r>
            <a:r>
              <a:rPr lang="en-US"/>
              <a:t> 17/2.91=2.7</a:t>
            </a:r>
            <a:r>
              <a:rPr lang="en-US" baseline="30000"/>
              <a:t>o</a:t>
            </a:r>
            <a:r>
              <a:rPr lang="en-US"/>
              <a:t>C/W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9269" y="6175513"/>
            <a:ext cx="3402598" cy="461665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sz="2400" b="1">
                <a:solidFill>
                  <a:schemeClr val="bg1"/>
                </a:solidFill>
              </a:rPr>
              <a:t>Conclusion: R</a:t>
            </a:r>
            <a:r>
              <a:rPr lang="en-US" sz="2400" b="1" baseline="-25000">
                <a:solidFill>
                  <a:schemeClr val="bg1"/>
                </a:solidFill>
              </a:rPr>
              <a:t>eff</a:t>
            </a:r>
            <a:r>
              <a:rPr lang="en-US" sz="2400" b="1">
                <a:solidFill>
                  <a:schemeClr val="bg1"/>
                </a:solidFill>
              </a:rPr>
              <a:t>  ~ 3 </a:t>
            </a:r>
            <a:r>
              <a:rPr lang="en-US" sz="2400" b="1" baseline="30000">
                <a:solidFill>
                  <a:schemeClr val="bg1"/>
                </a:solidFill>
              </a:rPr>
              <a:t>o</a:t>
            </a:r>
            <a:r>
              <a:rPr lang="en-US" sz="2400" b="1">
                <a:solidFill>
                  <a:schemeClr val="bg1"/>
                </a:solidFill>
              </a:rPr>
              <a:t>C/W</a:t>
            </a:r>
          </a:p>
        </p:txBody>
      </p:sp>
    </p:spTree>
    <p:extLst>
      <p:ext uri="{BB962C8B-B14F-4D97-AF65-F5344CB8AC3E}">
        <p14:creationId xmlns:p14="http://schemas.microsoft.com/office/powerpoint/2010/main" val="1910884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35401" y="975522"/>
            <a:ext cx="8081059" cy="803518"/>
          </a:xfrm>
        </p:spPr>
        <p:txBody>
          <a:bodyPr>
            <a:normAutofit/>
          </a:bodyPr>
          <a:lstStyle/>
          <a:p>
            <a:r>
              <a:rPr lang="en-US" sz="2400"/>
              <a:t>Replace ANSYS with a simple model that focusses on key design parameters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More on TBPX numbers</a:t>
            </a:r>
            <a:r>
              <a:rPr lang="mr-IN"/>
              <a:t>…</a:t>
            </a:r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255436" y="5198250"/>
            <a:ext cx="1282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R</a:t>
            </a:r>
            <a:r>
              <a:rPr lang="en-US" baseline="-25000"/>
              <a:t>eff</a:t>
            </a:r>
            <a:r>
              <a:rPr lang="en-US"/>
              <a:t> ~ 3 C/W</a:t>
            </a:r>
            <a:endParaRPr lang="en-US" baseline="-25000"/>
          </a:p>
        </p:txBody>
      </p:sp>
      <p:cxnSp>
        <p:nvCxnSpPr>
          <p:cNvPr id="32" name="Straight Connector 31"/>
          <p:cNvCxnSpPr/>
          <p:nvPr/>
        </p:nvCxnSpPr>
        <p:spPr>
          <a:xfrm flipV="1">
            <a:off x="3012465" y="3175421"/>
            <a:ext cx="970562" cy="103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3047722" y="5977834"/>
            <a:ext cx="970562" cy="103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727616" y="5770570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</a:t>
            </a:r>
            <a:r>
              <a:rPr lang="en-US" baseline="-25000"/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744934" y="297680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5783917" y="2945110"/>
            <a:ext cx="774393" cy="1390069"/>
            <a:chOff x="5777023" y="2172587"/>
            <a:chExt cx="774393" cy="1390069"/>
          </a:xfrm>
        </p:grpSpPr>
        <p:cxnSp>
          <p:nvCxnSpPr>
            <p:cNvPr id="57" name="Straight Connector 56"/>
            <p:cNvCxnSpPr/>
            <p:nvPr/>
          </p:nvCxnSpPr>
          <p:spPr>
            <a:xfrm>
              <a:off x="6198493" y="2955740"/>
              <a:ext cx="15200" cy="6069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Oval 61"/>
            <p:cNvSpPr/>
            <p:nvPr/>
          </p:nvSpPr>
          <p:spPr>
            <a:xfrm>
              <a:off x="5777023" y="2172587"/>
              <a:ext cx="774393" cy="77925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3" name="Straight Arrow Connector 62"/>
            <p:cNvCxnSpPr/>
            <p:nvPr/>
          </p:nvCxnSpPr>
          <p:spPr>
            <a:xfrm>
              <a:off x="6190977" y="2326376"/>
              <a:ext cx="5140" cy="57230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/>
          <p:cNvGrpSpPr/>
          <p:nvPr/>
        </p:nvGrpSpPr>
        <p:grpSpPr>
          <a:xfrm>
            <a:off x="4809266" y="2948655"/>
            <a:ext cx="774393" cy="1390069"/>
            <a:chOff x="5777023" y="2172587"/>
            <a:chExt cx="774393" cy="1390069"/>
          </a:xfrm>
        </p:grpSpPr>
        <p:cxnSp>
          <p:nvCxnSpPr>
            <p:cNvPr id="65" name="Straight Connector 64"/>
            <p:cNvCxnSpPr/>
            <p:nvPr/>
          </p:nvCxnSpPr>
          <p:spPr>
            <a:xfrm>
              <a:off x="6198493" y="2955740"/>
              <a:ext cx="15200" cy="6069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Oval 65"/>
            <p:cNvSpPr/>
            <p:nvPr/>
          </p:nvSpPr>
          <p:spPr>
            <a:xfrm>
              <a:off x="5777023" y="2172587"/>
              <a:ext cx="774393" cy="77925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7" name="Straight Arrow Connector 66"/>
            <p:cNvCxnSpPr/>
            <p:nvPr/>
          </p:nvCxnSpPr>
          <p:spPr>
            <a:xfrm>
              <a:off x="6190977" y="2326376"/>
              <a:ext cx="5140" cy="57230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8" name="Straight Connector 67"/>
          <p:cNvCxnSpPr/>
          <p:nvPr/>
        </p:nvCxnSpPr>
        <p:spPr>
          <a:xfrm flipH="1">
            <a:off x="3994104" y="4336260"/>
            <a:ext cx="3084785" cy="88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2" name="Group 121"/>
          <p:cNvGrpSpPr/>
          <p:nvPr/>
        </p:nvGrpSpPr>
        <p:grpSpPr>
          <a:xfrm>
            <a:off x="3927636" y="4327231"/>
            <a:ext cx="228866" cy="2191439"/>
            <a:chOff x="3831842" y="4100808"/>
            <a:chExt cx="228866" cy="2191439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3922829" y="4100808"/>
              <a:ext cx="15200" cy="6069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oup 7"/>
            <p:cNvGrpSpPr/>
            <p:nvPr/>
          </p:nvGrpSpPr>
          <p:grpSpPr>
            <a:xfrm>
              <a:off x="3833339" y="4673128"/>
              <a:ext cx="216967" cy="941639"/>
              <a:chOff x="8398042" y="3465095"/>
              <a:chExt cx="216967" cy="941639"/>
            </a:xfrm>
          </p:grpSpPr>
          <p:grpSp>
            <p:nvGrpSpPr>
              <p:cNvPr id="9" name="Group 8"/>
              <p:cNvGrpSpPr/>
              <p:nvPr/>
            </p:nvGrpSpPr>
            <p:grpSpPr>
              <a:xfrm>
                <a:off x="8398042" y="3465095"/>
                <a:ext cx="211907" cy="161933"/>
                <a:chOff x="8398042" y="3465095"/>
                <a:chExt cx="211907" cy="161933"/>
              </a:xfrm>
            </p:grpSpPr>
            <p:cxnSp>
              <p:nvCxnSpPr>
                <p:cNvPr id="25" name="Straight Connector 24"/>
                <p:cNvCxnSpPr/>
                <p:nvPr/>
              </p:nvCxnSpPr>
              <p:spPr>
                <a:xfrm>
                  <a:off x="8398042" y="3465095"/>
                  <a:ext cx="204537" cy="8422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/>
                <p:cNvCxnSpPr/>
                <p:nvPr/>
              </p:nvCxnSpPr>
              <p:spPr>
                <a:xfrm flipV="1">
                  <a:off x="8405412" y="3542807"/>
                  <a:ext cx="204537" cy="8422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" name="Group 9"/>
              <p:cNvGrpSpPr/>
              <p:nvPr/>
            </p:nvGrpSpPr>
            <p:grpSpPr>
              <a:xfrm>
                <a:off x="8398675" y="3621289"/>
                <a:ext cx="211907" cy="161933"/>
                <a:chOff x="8398042" y="3465095"/>
                <a:chExt cx="211907" cy="161933"/>
              </a:xfrm>
            </p:grpSpPr>
            <p:cxnSp>
              <p:nvCxnSpPr>
                <p:cNvPr id="23" name="Straight Connector 22"/>
                <p:cNvCxnSpPr/>
                <p:nvPr/>
              </p:nvCxnSpPr>
              <p:spPr>
                <a:xfrm>
                  <a:off x="8398042" y="3465095"/>
                  <a:ext cx="204537" cy="8422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/>
                <p:cNvCxnSpPr/>
                <p:nvPr/>
              </p:nvCxnSpPr>
              <p:spPr>
                <a:xfrm flipV="1">
                  <a:off x="8405412" y="3542807"/>
                  <a:ext cx="204537" cy="8422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" name="Group 10"/>
              <p:cNvGrpSpPr/>
              <p:nvPr/>
            </p:nvGrpSpPr>
            <p:grpSpPr>
              <a:xfrm>
                <a:off x="8398675" y="3780645"/>
                <a:ext cx="211907" cy="161933"/>
                <a:chOff x="8398042" y="3465095"/>
                <a:chExt cx="211907" cy="161933"/>
              </a:xfrm>
            </p:grpSpPr>
            <p:cxnSp>
              <p:nvCxnSpPr>
                <p:cNvPr id="21" name="Straight Connector 20"/>
                <p:cNvCxnSpPr/>
                <p:nvPr/>
              </p:nvCxnSpPr>
              <p:spPr>
                <a:xfrm>
                  <a:off x="8398042" y="3465095"/>
                  <a:ext cx="204537" cy="8422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/>
                <p:cNvCxnSpPr/>
                <p:nvPr/>
              </p:nvCxnSpPr>
              <p:spPr>
                <a:xfrm flipV="1">
                  <a:off x="8405412" y="3542807"/>
                  <a:ext cx="204537" cy="8422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" name="Group 11"/>
              <p:cNvGrpSpPr/>
              <p:nvPr/>
            </p:nvGrpSpPr>
            <p:grpSpPr>
              <a:xfrm>
                <a:off x="8399308" y="3936839"/>
                <a:ext cx="211907" cy="161933"/>
                <a:chOff x="8398042" y="3465095"/>
                <a:chExt cx="211907" cy="161933"/>
              </a:xfrm>
            </p:grpSpPr>
            <p:cxnSp>
              <p:nvCxnSpPr>
                <p:cNvPr id="19" name="Straight Connector 18"/>
                <p:cNvCxnSpPr/>
                <p:nvPr/>
              </p:nvCxnSpPr>
              <p:spPr>
                <a:xfrm>
                  <a:off x="8398042" y="3465095"/>
                  <a:ext cx="204537" cy="8422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/>
                <p:cNvCxnSpPr/>
                <p:nvPr/>
              </p:nvCxnSpPr>
              <p:spPr>
                <a:xfrm flipV="1">
                  <a:off x="8405412" y="3542807"/>
                  <a:ext cx="204537" cy="8422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" name="Group 12"/>
              <p:cNvGrpSpPr/>
              <p:nvPr/>
            </p:nvGrpSpPr>
            <p:grpSpPr>
              <a:xfrm>
                <a:off x="8403102" y="4088607"/>
                <a:ext cx="211907" cy="161933"/>
                <a:chOff x="8398042" y="3465095"/>
                <a:chExt cx="211907" cy="161933"/>
              </a:xfrm>
            </p:grpSpPr>
            <p:cxnSp>
              <p:nvCxnSpPr>
                <p:cNvPr id="17" name="Straight Connector 16"/>
                <p:cNvCxnSpPr/>
                <p:nvPr/>
              </p:nvCxnSpPr>
              <p:spPr>
                <a:xfrm>
                  <a:off x="8398042" y="3465095"/>
                  <a:ext cx="204537" cy="8422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/>
                <p:cNvCxnSpPr/>
                <p:nvPr/>
              </p:nvCxnSpPr>
              <p:spPr>
                <a:xfrm flipV="1">
                  <a:off x="8405412" y="3542807"/>
                  <a:ext cx="204537" cy="8422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" name="Group 13"/>
              <p:cNvGrpSpPr/>
              <p:nvPr/>
            </p:nvGrpSpPr>
            <p:grpSpPr>
              <a:xfrm>
                <a:off x="8399941" y="4244801"/>
                <a:ext cx="211907" cy="161933"/>
                <a:chOff x="8398042" y="3465095"/>
                <a:chExt cx="211907" cy="161933"/>
              </a:xfrm>
            </p:grpSpPr>
            <p:cxnSp>
              <p:nvCxnSpPr>
                <p:cNvPr id="15" name="Straight Connector 14"/>
                <p:cNvCxnSpPr/>
                <p:nvPr/>
              </p:nvCxnSpPr>
              <p:spPr>
                <a:xfrm>
                  <a:off x="8398042" y="3465095"/>
                  <a:ext cx="204537" cy="8422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/>
                <p:cNvCxnSpPr/>
                <p:nvPr/>
              </p:nvCxnSpPr>
              <p:spPr>
                <a:xfrm flipV="1">
                  <a:off x="8405412" y="3542807"/>
                  <a:ext cx="204537" cy="8422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27" name="Straight Connector 26"/>
            <p:cNvCxnSpPr/>
            <p:nvPr/>
          </p:nvCxnSpPr>
          <p:spPr>
            <a:xfrm>
              <a:off x="3938638" y="5573587"/>
              <a:ext cx="15200" cy="6069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V="1">
              <a:off x="3831842" y="6093868"/>
              <a:ext cx="228866" cy="19837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" name="Group 105"/>
          <p:cNvGrpSpPr/>
          <p:nvPr/>
        </p:nvGrpSpPr>
        <p:grpSpPr>
          <a:xfrm>
            <a:off x="3701135" y="2422346"/>
            <a:ext cx="553452" cy="1950218"/>
            <a:chOff x="3694241" y="1649823"/>
            <a:chExt cx="553452" cy="1950218"/>
          </a:xfrm>
        </p:grpSpPr>
        <p:grpSp>
          <p:nvGrpSpPr>
            <p:cNvPr id="40" name="Group 39"/>
            <p:cNvGrpSpPr/>
            <p:nvPr/>
          </p:nvGrpSpPr>
          <p:grpSpPr>
            <a:xfrm>
              <a:off x="3694241" y="1649823"/>
              <a:ext cx="553452" cy="529389"/>
              <a:chOff x="4055750" y="1873107"/>
              <a:chExt cx="553452" cy="529389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4055750" y="1873107"/>
                <a:ext cx="553452" cy="529389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9" name="Straight Arrow Connector 28"/>
              <p:cNvCxnSpPr/>
              <p:nvPr/>
            </p:nvCxnSpPr>
            <p:spPr>
              <a:xfrm>
                <a:off x="4333823" y="2000312"/>
                <a:ext cx="7588" cy="29594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Group 41"/>
            <p:cNvGrpSpPr/>
            <p:nvPr/>
          </p:nvGrpSpPr>
          <p:grpSpPr>
            <a:xfrm>
              <a:off x="3948314" y="2784150"/>
              <a:ext cx="113323" cy="246130"/>
              <a:chOff x="6925430" y="4729907"/>
              <a:chExt cx="215701" cy="392183"/>
            </a:xfrm>
          </p:grpSpPr>
          <p:grpSp>
            <p:nvGrpSpPr>
              <p:cNvPr id="73" name="Group 72"/>
              <p:cNvGrpSpPr/>
              <p:nvPr/>
            </p:nvGrpSpPr>
            <p:grpSpPr>
              <a:xfrm>
                <a:off x="6925430" y="4729907"/>
                <a:ext cx="211907" cy="161933"/>
                <a:chOff x="8398042" y="3465095"/>
                <a:chExt cx="211907" cy="161933"/>
              </a:xfrm>
            </p:grpSpPr>
            <p:cxnSp>
              <p:nvCxnSpPr>
                <p:cNvPr id="80" name="Straight Connector 79"/>
                <p:cNvCxnSpPr/>
                <p:nvPr/>
              </p:nvCxnSpPr>
              <p:spPr>
                <a:xfrm>
                  <a:off x="8398042" y="3465095"/>
                  <a:ext cx="204537" cy="8422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Connector 80"/>
                <p:cNvCxnSpPr/>
                <p:nvPr/>
              </p:nvCxnSpPr>
              <p:spPr>
                <a:xfrm flipV="1">
                  <a:off x="8405412" y="3542807"/>
                  <a:ext cx="204537" cy="8422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4" name="Group 73"/>
              <p:cNvGrpSpPr/>
              <p:nvPr/>
            </p:nvGrpSpPr>
            <p:grpSpPr>
              <a:xfrm>
                <a:off x="6929224" y="4881675"/>
                <a:ext cx="211907" cy="161933"/>
                <a:chOff x="8398042" y="3465095"/>
                <a:chExt cx="211907" cy="161933"/>
              </a:xfrm>
            </p:grpSpPr>
            <p:cxnSp>
              <p:nvCxnSpPr>
                <p:cNvPr id="78" name="Straight Connector 77"/>
                <p:cNvCxnSpPr/>
                <p:nvPr/>
              </p:nvCxnSpPr>
              <p:spPr>
                <a:xfrm>
                  <a:off x="8398042" y="3465095"/>
                  <a:ext cx="204537" cy="8422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Connector 78"/>
                <p:cNvCxnSpPr/>
                <p:nvPr/>
              </p:nvCxnSpPr>
              <p:spPr>
                <a:xfrm flipV="1">
                  <a:off x="8405412" y="3542807"/>
                  <a:ext cx="204537" cy="8422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6" name="Straight Connector 75"/>
              <p:cNvCxnSpPr/>
              <p:nvPr/>
            </p:nvCxnSpPr>
            <p:spPr>
              <a:xfrm>
                <a:off x="6926063" y="5037869"/>
                <a:ext cx="204537" cy="8422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8" name="Straight Connector 87"/>
            <p:cNvCxnSpPr/>
            <p:nvPr/>
          </p:nvCxnSpPr>
          <p:spPr>
            <a:xfrm>
              <a:off x="3977919" y="2181506"/>
              <a:ext cx="15200" cy="6069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>
              <a:off x="4002729" y="2993125"/>
              <a:ext cx="15200" cy="6069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1" name="TextBox 90"/>
          <p:cNvSpPr txBox="1"/>
          <p:nvPr/>
        </p:nvSpPr>
        <p:spPr>
          <a:xfrm>
            <a:off x="4865974" y="2526895"/>
            <a:ext cx="583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ROC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5858346" y="2509175"/>
            <a:ext cx="583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ROC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6755024" y="2948653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HDI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5854800" y="2378039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2.43W nom.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4880148" y="2392216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2.43W nom.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6744390" y="2789165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0.57W nom.</a:t>
            </a:r>
          </a:p>
        </p:txBody>
      </p:sp>
      <p:grpSp>
        <p:nvGrpSpPr>
          <p:cNvPr id="111" name="Group 110"/>
          <p:cNvGrpSpPr/>
          <p:nvPr/>
        </p:nvGrpSpPr>
        <p:grpSpPr>
          <a:xfrm>
            <a:off x="6869640" y="3409397"/>
            <a:ext cx="335496" cy="931683"/>
            <a:chOff x="6862746" y="2636874"/>
            <a:chExt cx="335496" cy="931683"/>
          </a:xfrm>
        </p:grpSpPr>
        <p:sp>
          <p:nvSpPr>
            <p:cNvPr id="59" name="Oval 58"/>
            <p:cNvSpPr/>
            <p:nvPr/>
          </p:nvSpPr>
          <p:spPr>
            <a:xfrm>
              <a:off x="6862746" y="2636874"/>
              <a:ext cx="335496" cy="32960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0" name="Straight Connector 59"/>
            <p:cNvCxnSpPr/>
            <p:nvPr/>
          </p:nvCxnSpPr>
          <p:spPr>
            <a:xfrm>
              <a:off x="7031376" y="2969916"/>
              <a:ext cx="7377" cy="15605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>
              <a:off x="7027287" y="2700985"/>
              <a:ext cx="7086" cy="2203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8" name="Group 97"/>
            <p:cNvGrpSpPr/>
            <p:nvPr/>
          </p:nvGrpSpPr>
          <p:grpSpPr>
            <a:xfrm>
              <a:off x="6982137" y="3096038"/>
              <a:ext cx="113323" cy="246130"/>
              <a:chOff x="6925430" y="4729907"/>
              <a:chExt cx="215701" cy="392183"/>
            </a:xfrm>
          </p:grpSpPr>
          <p:grpSp>
            <p:nvGrpSpPr>
              <p:cNvPr id="99" name="Group 98"/>
              <p:cNvGrpSpPr/>
              <p:nvPr/>
            </p:nvGrpSpPr>
            <p:grpSpPr>
              <a:xfrm>
                <a:off x="6925430" y="4729907"/>
                <a:ext cx="211907" cy="161933"/>
                <a:chOff x="8398042" y="3465095"/>
                <a:chExt cx="211907" cy="161933"/>
              </a:xfrm>
            </p:grpSpPr>
            <p:cxnSp>
              <p:nvCxnSpPr>
                <p:cNvPr id="104" name="Straight Connector 103"/>
                <p:cNvCxnSpPr/>
                <p:nvPr/>
              </p:nvCxnSpPr>
              <p:spPr>
                <a:xfrm>
                  <a:off x="8398042" y="3465095"/>
                  <a:ext cx="204537" cy="8422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Straight Connector 104"/>
                <p:cNvCxnSpPr/>
                <p:nvPr/>
              </p:nvCxnSpPr>
              <p:spPr>
                <a:xfrm flipV="1">
                  <a:off x="8405412" y="3542807"/>
                  <a:ext cx="204537" cy="8422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0" name="Group 99"/>
              <p:cNvGrpSpPr/>
              <p:nvPr/>
            </p:nvGrpSpPr>
            <p:grpSpPr>
              <a:xfrm>
                <a:off x="6929224" y="4881675"/>
                <a:ext cx="211907" cy="161933"/>
                <a:chOff x="8398042" y="3465095"/>
                <a:chExt cx="211907" cy="161933"/>
              </a:xfrm>
            </p:grpSpPr>
            <p:cxnSp>
              <p:nvCxnSpPr>
                <p:cNvPr id="102" name="Straight Connector 101"/>
                <p:cNvCxnSpPr/>
                <p:nvPr/>
              </p:nvCxnSpPr>
              <p:spPr>
                <a:xfrm>
                  <a:off x="8398042" y="3465095"/>
                  <a:ext cx="204537" cy="8422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Straight Connector 102"/>
                <p:cNvCxnSpPr/>
                <p:nvPr/>
              </p:nvCxnSpPr>
              <p:spPr>
                <a:xfrm flipV="1">
                  <a:off x="8405412" y="3542807"/>
                  <a:ext cx="204537" cy="8422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01" name="Straight Connector 100"/>
              <p:cNvCxnSpPr/>
              <p:nvPr/>
            </p:nvCxnSpPr>
            <p:spPr>
              <a:xfrm>
                <a:off x="6926063" y="5037869"/>
                <a:ext cx="204537" cy="8422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8" name="Straight Connector 107"/>
            <p:cNvCxnSpPr/>
            <p:nvPr/>
          </p:nvCxnSpPr>
          <p:spPr>
            <a:xfrm>
              <a:off x="7039937" y="3307251"/>
              <a:ext cx="8135" cy="26130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2" name="TextBox 111"/>
          <p:cNvSpPr txBox="1"/>
          <p:nvPr/>
        </p:nvSpPr>
        <p:spPr>
          <a:xfrm>
            <a:off x="7117941" y="3814244"/>
            <a:ext cx="5660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R ~ 0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693799" y="5798410"/>
            <a:ext cx="2081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CO</a:t>
            </a:r>
            <a:r>
              <a:rPr lang="en-US" baseline="-25000"/>
              <a:t>2</a:t>
            </a:r>
            <a:r>
              <a:rPr lang="en-US"/>
              <a:t> Temp == -33 </a:t>
            </a:r>
            <a:r>
              <a:rPr lang="en-US" baseline="30000"/>
              <a:t>o</a:t>
            </a:r>
            <a:r>
              <a:rPr lang="en-US"/>
              <a:t>C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5521234" y="5111931"/>
            <a:ext cx="27479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inferred effective thermal resistance, R</a:t>
            </a:r>
            <a:r>
              <a:rPr lang="en-US" sz="1600" baseline="-25000"/>
              <a:t>eff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1481751" y="2974593"/>
            <a:ext cx="12229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sensor temp</a:t>
            </a:r>
            <a:endParaRPr lang="en-US" sz="1600" baseline="-25000"/>
          </a:p>
        </p:txBody>
      </p:sp>
      <p:sp>
        <p:nvSpPr>
          <p:cNvPr id="119" name="TextBox 118"/>
          <p:cNvSpPr txBox="1"/>
          <p:nvPr/>
        </p:nvSpPr>
        <p:spPr>
          <a:xfrm>
            <a:off x="3628457" y="1769543"/>
            <a:ext cx="7505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/>
              <a:t>Sensor</a:t>
            </a:r>
          </a:p>
          <a:p>
            <a:pPr algn="ctr"/>
            <a:r>
              <a:rPr lang="en-US" sz="1600"/>
              <a:t>Q(T)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3365862" y="3541848"/>
            <a:ext cx="5660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R ~ 0</a:t>
            </a:r>
          </a:p>
        </p:txBody>
      </p:sp>
    </p:spTree>
    <p:extLst>
      <p:ext uri="{BB962C8B-B14F-4D97-AF65-F5344CB8AC3E}">
        <p14:creationId xmlns:p14="http://schemas.microsoft.com/office/powerpoint/2010/main" val="6143475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far is TBPX from runaway?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5800" y="2857500"/>
            <a:ext cx="5918200" cy="40005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66" y="940903"/>
            <a:ext cx="5552660" cy="324722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755374" y="1855304"/>
            <a:ext cx="142699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R=2.15 </a:t>
            </a:r>
            <a:r>
              <a:rPr lang="en-US" baseline="30000"/>
              <a:t>o</a:t>
            </a:r>
            <a:r>
              <a:rPr lang="en-US"/>
              <a:t>C/W</a:t>
            </a:r>
          </a:p>
        </p:txBody>
      </p:sp>
      <p:sp>
        <p:nvSpPr>
          <p:cNvPr id="7" name="Right Arrow 6"/>
          <p:cNvSpPr/>
          <p:nvPr/>
        </p:nvSpPr>
        <p:spPr>
          <a:xfrm>
            <a:off x="3737113" y="1484243"/>
            <a:ext cx="1073426" cy="22528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3942522" y="6513445"/>
            <a:ext cx="510208" cy="19215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3949148" y="4585252"/>
            <a:ext cx="13252" cy="227274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432853" y="5903846"/>
            <a:ext cx="0" cy="93427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25287" y="3472070"/>
            <a:ext cx="147322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Bianchi</a:t>
            </a:r>
          </a:p>
          <a:p>
            <a:r>
              <a:rPr lang="en-US"/>
              <a:t>indico </a:t>
            </a:r>
            <a:r>
              <a:rPr lang="mr-IN" sz="1400"/>
              <a:t>770283</a:t>
            </a:r>
            <a:r>
              <a:rPr lang="en-US"/>
              <a:t>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711687" y="919922"/>
            <a:ext cx="3432313" cy="193899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/>
              <a:t>Francesco is asking: “If the CO</a:t>
            </a:r>
            <a:r>
              <a:rPr lang="en-US" sz="2400" baseline="-25000"/>
              <a:t>2</a:t>
            </a:r>
            <a:r>
              <a:rPr lang="en-US" sz="2400"/>
              <a:t> temp changes by X, when do we hit runaway?” </a:t>
            </a:r>
          </a:p>
          <a:p>
            <a:r>
              <a:rPr lang="en-US" sz="2400">
                <a:solidFill>
                  <a:srgbClr val="FF0000"/>
                </a:solidFill>
              </a:rPr>
              <a:t>His answer: X=5</a:t>
            </a:r>
            <a:r>
              <a:rPr lang="en-US" sz="2400" baseline="30000">
                <a:solidFill>
                  <a:srgbClr val="FF0000"/>
                </a:solidFill>
              </a:rPr>
              <a:t>o</a:t>
            </a:r>
            <a:r>
              <a:rPr lang="en-US" sz="2400">
                <a:solidFill>
                  <a:srgbClr val="FF0000"/>
                </a:solidFill>
              </a:rPr>
              <a:t>C.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5380384" y="4558750"/>
            <a:ext cx="0" cy="93427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816626" y="1272208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5</a:t>
            </a:r>
            <a:r>
              <a:rPr lang="en-US" baseline="30000"/>
              <a:t>o</a:t>
            </a:r>
            <a:r>
              <a:rPr lang="en-US"/>
              <a:t>C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406348" y="6420677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5</a:t>
            </a:r>
            <a:r>
              <a:rPr lang="en-US" baseline="30000"/>
              <a:t>o</a:t>
            </a:r>
            <a:r>
              <a:rPr lang="en-US"/>
              <a:t>C</a:t>
            </a:r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768627" y="2809461"/>
            <a:ext cx="2902225" cy="13252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68626" y="2544416"/>
            <a:ext cx="13626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T</a:t>
            </a:r>
            <a:r>
              <a:rPr lang="en-US" sz="1400" baseline="-25000"/>
              <a:t>sens</a:t>
            </a:r>
            <a:r>
              <a:rPr lang="en-US" sz="1400"/>
              <a:t>=T</a:t>
            </a:r>
            <a:r>
              <a:rPr lang="en-US" sz="1400" baseline="-25000"/>
              <a:t>CO2</a:t>
            </a:r>
            <a:r>
              <a:rPr lang="en-US" sz="1400"/>
              <a:t> + 15</a:t>
            </a:r>
            <a:r>
              <a:rPr lang="en-US" sz="1400" baseline="30000"/>
              <a:t>o</a:t>
            </a:r>
            <a:r>
              <a:rPr lang="en-US" sz="1400"/>
              <a:t>C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995530" y="4764156"/>
            <a:ext cx="13626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T</a:t>
            </a:r>
            <a:r>
              <a:rPr lang="en-US" sz="1400" baseline="-25000"/>
              <a:t>sens</a:t>
            </a:r>
            <a:r>
              <a:rPr lang="en-US" sz="1400"/>
              <a:t>=T</a:t>
            </a:r>
            <a:r>
              <a:rPr lang="en-US" sz="1400" baseline="-25000"/>
              <a:t>CO2</a:t>
            </a:r>
            <a:r>
              <a:rPr lang="en-US" sz="1400"/>
              <a:t> + 15</a:t>
            </a:r>
            <a:r>
              <a:rPr lang="en-US" sz="1400" baseline="30000"/>
              <a:t>o</a:t>
            </a:r>
            <a:r>
              <a:rPr lang="en-US" sz="1400"/>
              <a:t>C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6832600" y="5410200"/>
            <a:ext cx="12700" cy="81280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781801" y="5562600"/>
            <a:ext cx="15874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Baseline heat load due to ROCS and HDI = 5.43 W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26573" y="4990010"/>
            <a:ext cx="2468878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Fluence 2.1E16</a:t>
            </a:r>
          </a:p>
          <a:p>
            <a:r>
              <a:rPr lang="en-US"/>
              <a:t>0.109cm</a:t>
            </a:r>
            <a:r>
              <a:rPr lang="en-US" baseline="30000"/>
              <a:t>3</a:t>
            </a:r>
            <a:r>
              <a:rPr lang="en-US"/>
              <a:t> sens volume</a:t>
            </a:r>
          </a:p>
          <a:p>
            <a:r>
              <a:rPr lang="en-US"/>
              <a:t>600V bias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2782389" y="5029200"/>
            <a:ext cx="2142308" cy="23513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26291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far is TBPX from runaway?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10817" y="887896"/>
            <a:ext cx="849464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But this is the wrong question. He is asking “if we get into trouble, by how much do we have to turn down the CO2 temperature?”</a:t>
            </a:r>
          </a:p>
          <a:p>
            <a:r>
              <a:rPr lang="en-US" sz="2400">
                <a:solidFill>
                  <a:srgbClr val="FF0000"/>
                </a:solidFill>
              </a:rPr>
              <a:t>The right question is: “</a:t>
            </a:r>
            <a:r>
              <a:rPr lang="en-US" sz="2400" i="1">
                <a:solidFill>
                  <a:srgbClr val="FF0000"/>
                </a:solidFill>
              </a:rPr>
              <a:t>What value of R do we have to design to to ensure adequate margin of safety against runaway?”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2817" y="2588868"/>
            <a:ext cx="5765800" cy="3898900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 flipV="1">
            <a:off x="1789596" y="2580309"/>
            <a:ext cx="5552661" cy="333954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869109" y="3030883"/>
            <a:ext cx="2093844" cy="646331"/>
          </a:xfrm>
          <a:prstGeom prst="rect">
            <a:avLst/>
          </a:prstGeom>
          <a:solidFill>
            <a:schemeClr val="bg1"/>
          </a:solidFill>
          <a:ln>
            <a:solidFill>
              <a:srgbClr val="0128FF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R=2.15 C/W in current TBPX design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055690" y="3943075"/>
            <a:ext cx="2885109" cy="857526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/>
              <a:t>R*=2.15x</a:t>
            </a:r>
            <a:r>
              <a:rPr lang="en-US" sz="2400">
                <a:solidFill>
                  <a:srgbClr val="FF0000"/>
                </a:solidFill>
              </a:rPr>
              <a:t>1.25</a:t>
            </a:r>
            <a:r>
              <a:rPr lang="en-US" sz="2400"/>
              <a:t> C/W puts you in runaway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989457" y="3706743"/>
            <a:ext cx="490330" cy="172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 flipV="1">
            <a:off x="5659230" y="3613978"/>
            <a:ext cx="398670" cy="310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Arc 28"/>
          <p:cNvSpPr/>
          <p:nvPr/>
        </p:nvSpPr>
        <p:spPr>
          <a:xfrm>
            <a:off x="5381625" y="3003549"/>
            <a:ext cx="644525" cy="636933"/>
          </a:xfrm>
          <a:prstGeom prst="arc">
            <a:avLst>
              <a:gd name="adj1" fmla="val 16302188"/>
              <a:gd name="adj2" fmla="val 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 rot="19707312">
            <a:off x="5818257" y="2633317"/>
            <a:ext cx="1380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25% worse R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6032500" y="3286125"/>
            <a:ext cx="3175" cy="85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7404100" y="4762500"/>
            <a:ext cx="1522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(for fixed T</a:t>
            </a:r>
            <a:r>
              <a:rPr lang="en-US" baseline="-25000"/>
              <a:t>CO2</a:t>
            </a:r>
            <a:r>
              <a:rPr lang="en-US"/>
              <a:t>)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594601" y="2044700"/>
            <a:ext cx="1346200" cy="147732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T</a:t>
            </a:r>
            <a:r>
              <a:rPr lang="en-US" baseline="-25000"/>
              <a:t>CO2</a:t>
            </a:r>
            <a:r>
              <a:rPr lang="en-US"/>
              <a:t> is already fixed and outside our control</a:t>
            </a:r>
          </a:p>
        </p:txBody>
      </p:sp>
      <p:sp>
        <p:nvSpPr>
          <p:cNvPr id="43" name="Oval 42"/>
          <p:cNvSpPr/>
          <p:nvPr/>
        </p:nvSpPr>
        <p:spPr>
          <a:xfrm>
            <a:off x="1689100" y="5791200"/>
            <a:ext cx="241300" cy="2413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1282700" y="6121400"/>
            <a:ext cx="973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T</a:t>
            </a:r>
            <a:r>
              <a:rPr lang="en-US" baseline="-25000">
                <a:solidFill>
                  <a:srgbClr val="FF0000"/>
                </a:solidFill>
              </a:rPr>
              <a:t>CO2</a:t>
            </a:r>
            <a:r>
              <a:rPr lang="en-US">
                <a:solidFill>
                  <a:srgbClr val="FF0000"/>
                </a:solidFill>
              </a:rPr>
              <a:t>=-33</a:t>
            </a:r>
            <a:endParaRPr lang="en-US" baseline="-25000">
              <a:solidFill>
                <a:srgbClr val="FF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871448" y="5394960"/>
            <a:ext cx="2272552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Fluence 2.1E16</a:t>
            </a:r>
          </a:p>
          <a:p>
            <a:r>
              <a:rPr lang="en-US"/>
              <a:t>0.109cm</a:t>
            </a:r>
            <a:r>
              <a:rPr lang="en-US" baseline="30000"/>
              <a:t>3</a:t>
            </a:r>
            <a:r>
              <a:rPr lang="en-US"/>
              <a:t> sens volume</a:t>
            </a:r>
          </a:p>
          <a:p>
            <a:r>
              <a:rPr lang="en-US"/>
              <a:t>600V bias</a:t>
            </a:r>
          </a:p>
        </p:txBody>
      </p:sp>
      <p:cxnSp>
        <p:nvCxnSpPr>
          <p:cNvPr id="46" name="Straight Arrow Connector 45"/>
          <p:cNvCxnSpPr/>
          <p:nvPr/>
        </p:nvCxnSpPr>
        <p:spPr>
          <a:xfrm flipH="1" flipV="1">
            <a:off x="4924698" y="3827417"/>
            <a:ext cx="2103119" cy="16067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63336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922334" y="1355045"/>
            <a:ext cx="2859035" cy="1739029"/>
          </a:xfrm>
        </p:spPr>
        <p:txBody>
          <a:bodyPr/>
          <a:lstStyle/>
          <a:p>
            <a:r>
              <a:rPr lang="en-US"/>
              <a:t>use dimensions the k-values taken from TBPX slides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Bottom-up estimate of TBPX R</a:t>
            </a:r>
            <a:r>
              <a:rPr lang="en-US" baseline="-25000"/>
              <a:t>eff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" y="948346"/>
            <a:ext cx="5300869" cy="2259515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954156" y="4585251"/>
            <a:ext cx="3564835" cy="17227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750364" y="4797287"/>
            <a:ext cx="742122" cy="23853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756991" y="5095462"/>
            <a:ext cx="742122" cy="238539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960782" y="4393095"/>
            <a:ext cx="3564835" cy="17227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776869" y="5380383"/>
            <a:ext cx="742122" cy="2385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809999" y="5943601"/>
            <a:ext cx="742122" cy="238539"/>
          </a:xfrm>
          <a:prstGeom prst="rect">
            <a:avLst/>
          </a:prstGeom>
          <a:solidFill>
            <a:srgbClr val="2829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996069" y="4214192"/>
            <a:ext cx="160146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Silicon (sensor)</a:t>
            </a:r>
          </a:p>
          <a:p>
            <a:r>
              <a:rPr lang="en-US"/>
              <a:t>Silicon (ROC)</a:t>
            </a:r>
          </a:p>
          <a:p>
            <a:r>
              <a:rPr lang="en-US"/>
              <a:t>Alum-Nitride</a:t>
            </a:r>
          </a:p>
          <a:p>
            <a:r>
              <a:rPr lang="en-US"/>
              <a:t>Carbon Fiber</a:t>
            </a:r>
          </a:p>
          <a:p>
            <a:r>
              <a:rPr lang="en-US"/>
              <a:t>Alum-CarbFib</a:t>
            </a:r>
          </a:p>
          <a:p>
            <a:r>
              <a:rPr lang="en-US"/>
              <a:t>SS pipe</a:t>
            </a:r>
          </a:p>
          <a:p>
            <a:r>
              <a:rPr lang="en-US"/>
              <a:t>CO2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783494" y="5652053"/>
            <a:ext cx="742122" cy="23853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3551582" y="4611756"/>
            <a:ext cx="66260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214193" y="4611756"/>
            <a:ext cx="17762" cy="12445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2756452" y="4081669"/>
            <a:ext cx="13252" cy="233238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881808" y="3975651"/>
            <a:ext cx="1937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bilateral symmetry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742121" y="3949148"/>
            <a:ext cx="6228522" cy="259742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3011171" y="3434317"/>
            <a:ext cx="232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TBPX simplified model</a:t>
            </a:r>
          </a:p>
        </p:txBody>
      </p:sp>
      <p:sp>
        <p:nvSpPr>
          <p:cNvPr id="33" name="Sun 32"/>
          <p:cNvSpPr/>
          <p:nvPr/>
        </p:nvSpPr>
        <p:spPr>
          <a:xfrm>
            <a:off x="3379304" y="4465982"/>
            <a:ext cx="291547" cy="265044"/>
          </a:xfrm>
          <a:prstGeom prst="su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7237312" y="4731025"/>
            <a:ext cx="168140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adhesives etc are included but not shown in this diagram</a:t>
            </a:r>
          </a:p>
        </p:txBody>
      </p:sp>
    </p:spTree>
    <p:extLst>
      <p:ext uri="{BB962C8B-B14F-4D97-AF65-F5344CB8AC3E}">
        <p14:creationId xmlns:p14="http://schemas.microsoft.com/office/powerpoint/2010/main" val="214591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340" y="2425550"/>
            <a:ext cx="8064500" cy="2857500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Use dimensions the k-values taken from TBPX slides to compute approximate effective thermal resistance, R</a:t>
            </a:r>
            <a:r>
              <a:rPr lang="en-US" baseline="-25000"/>
              <a:t>eff</a:t>
            </a:r>
            <a:r>
              <a:rPr lang="en-US"/>
              <a:t> in this crude model: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Bottom-up Estimate: Numbers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058486" y="5459894"/>
            <a:ext cx="21915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solidFill>
                  <a:srgbClr val="FF0000"/>
                </a:solidFill>
              </a:rPr>
              <a:t>Result (</a:t>
            </a:r>
            <a:r>
              <a:rPr lang="en-US" sz="2400" baseline="30000">
                <a:solidFill>
                  <a:srgbClr val="FF0000"/>
                </a:solidFill>
              </a:rPr>
              <a:t>o</a:t>
            </a:r>
            <a:r>
              <a:rPr lang="en-US" sz="2400">
                <a:solidFill>
                  <a:srgbClr val="FF0000"/>
                </a:solidFill>
              </a:rPr>
              <a:t>C/W) </a:t>
            </a:r>
          </a:p>
        </p:txBody>
      </p:sp>
      <p:sp>
        <p:nvSpPr>
          <p:cNvPr id="11" name="Oval 10"/>
          <p:cNvSpPr/>
          <p:nvPr/>
        </p:nvSpPr>
        <p:spPr>
          <a:xfrm>
            <a:off x="7195931" y="5082362"/>
            <a:ext cx="1948069" cy="27644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547577" y="5494721"/>
            <a:ext cx="55877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Bottom-up model gives R</a:t>
            </a:r>
            <a:r>
              <a:rPr lang="en-US" i="1" baseline="-25000"/>
              <a:t>eff</a:t>
            </a:r>
            <a:r>
              <a:rPr lang="en-US" i="1"/>
              <a:t> in right ballpark but a bit high.</a:t>
            </a:r>
          </a:p>
          <a:p>
            <a:r>
              <a:rPr lang="en-US" i="1"/>
              <a:t>(could fine-tune inputs, but</a:t>
            </a:r>
            <a:r>
              <a:rPr lang="mr-IN" i="1"/>
              <a:t>…</a:t>
            </a:r>
            <a:r>
              <a:rPr lang="en-US" i="1"/>
              <a:t>)</a:t>
            </a:r>
          </a:p>
          <a:p>
            <a:r>
              <a:rPr lang="en-US" i="1"/>
              <a:t>May be reliable, however, in identifying main culprits.</a:t>
            </a:r>
          </a:p>
        </p:txBody>
      </p:sp>
      <p:sp>
        <p:nvSpPr>
          <p:cNvPr id="9" name="Left Arrow 8"/>
          <p:cNvSpPr/>
          <p:nvPr/>
        </p:nvSpPr>
        <p:spPr>
          <a:xfrm>
            <a:off x="8782493" y="2626242"/>
            <a:ext cx="276447" cy="223284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 Arrow 11"/>
          <p:cNvSpPr/>
          <p:nvPr/>
        </p:nvSpPr>
        <p:spPr>
          <a:xfrm>
            <a:off x="8786037" y="3831265"/>
            <a:ext cx="276447" cy="223284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 Arrow 12"/>
          <p:cNvSpPr/>
          <p:nvPr/>
        </p:nvSpPr>
        <p:spPr>
          <a:xfrm>
            <a:off x="8757684" y="4844902"/>
            <a:ext cx="276447" cy="223284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760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26836" y="972273"/>
            <a:ext cx="8336164" cy="627927"/>
          </a:xfrm>
        </p:spPr>
        <p:txBody>
          <a:bodyPr>
            <a:normAutofit lnSpcReduction="10000"/>
          </a:bodyPr>
          <a:lstStyle/>
          <a:p>
            <a:r>
              <a:rPr lang="en-US" sz="2000"/>
              <a:t>At least in the context of these highly simplified models, it looks like TFPX geometry offers more parallelism in thermal paths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TFPX geometry is a bit different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077034" y="1611128"/>
            <a:ext cx="2255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TFPX simplified model</a:t>
            </a:r>
          </a:p>
        </p:txBody>
      </p:sp>
      <p:grpSp>
        <p:nvGrpSpPr>
          <p:cNvPr id="51" name="Group 50"/>
          <p:cNvGrpSpPr/>
          <p:nvPr/>
        </p:nvGrpSpPr>
        <p:grpSpPr>
          <a:xfrm>
            <a:off x="1153246" y="1981200"/>
            <a:ext cx="6228522" cy="2169765"/>
            <a:chOff x="1153246" y="2171700"/>
            <a:chExt cx="6228522" cy="2169765"/>
          </a:xfrm>
        </p:grpSpPr>
        <p:sp>
          <p:nvSpPr>
            <p:cNvPr id="4" name="Rectangle 3"/>
            <p:cNvSpPr/>
            <p:nvPr/>
          </p:nvSpPr>
          <p:spPr>
            <a:xfrm>
              <a:off x="1365281" y="2607891"/>
              <a:ext cx="3564835" cy="17227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368056" y="2819928"/>
              <a:ext cx="3540642" cy="21064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368056" y="3094370"/>
              <a:ext cx="3542182" cy="20201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371907" y="2415735"/>
              <a:ext cx="3564835" cy="17227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399954" y="3381758"/>
              <a:ext cx="3530010" cy="72270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364663" y="2279362"/>
              <a:ext cx="1893339" cy="20621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/>
                <a:t>Silicon (sensor)</a:t>
              </a:r>
            </a:p>
            <a:p>
              <a:r>
                <a:rPr lang="en-US" sz="1600"/>
                <a:t>Silicon (ROC)</a:t>
              </a:r>
            </a:p>
            <a:p>
              <a:r>
                <a:rPr lang="en-US" sz="1600"/>
                <a:t>adhesive/alternative</a:t>
              </a:r>
            </a:p>
            <a:p>
              <a:r>
                <a:rPr lang="en-US" sz="1600"/>
                <a:t>Carbon Fiber</a:t>
              </a:r>
            </a:p>
            <a:p>
              <a:r>
                <a:rPr lang="en-US" sz="1600"/>
                <a:t>Carbon Foam</a:t>
              </a:r>
            </a:p>
            <a:p>
              <a:r>
                <a:rPr lang="en-US" sz="1600"/>
                <a:t>epoxy</a:t>
              </a:r>
            </a:p>
            <a:p>
              <a:r>
                <a:rPr lang="en-US" sz="1600"/>
                <a:t>SS pipe</a:t>
              </a:r>
            </a:p>
            <a:p>
              <a:r>
                <a:rPr lang="en-US" sz="1600"/>
                <a:t>CO2</a:t>
              </a: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1623544" y="2602498"/>
              <a:ext cx="10326" cy="99160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ounded Rectangle 15"/>
            <p:cNvSpPr/>
            <p:nvPr/>
          </p:nvSpPr>
          <p:spPr>
            <a:xfrm>
              <a:off x="1153246" y="2171700"/>
              <a:ext cx="6228522" cy="21590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>
              <a:off x="2927804" y="2620219"/>
              <a:ext cx="10326" cy="99160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4"/>
            <p:cNvSpPr/>
            <p:nvPr/>
          </p:nvSpPr>
          <p:spPr>
            <a:xfrm>
              <a:off x="2271814" y="3572833"/>
              <a:ext cx="340242" cy="350874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2328518" y="3629541"/>
              <a:ext cx="230375" cy="241003"/>
            </a:xfrm>
            <a:prstGeom prst="ellipse">
              <a:avLst/>
            </a:prstGeom>
            <a:solidFill>
              <a:srgbClr val="2829D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 flipH="1">
              <a:off x="4196317" y="3742954"/>
              <a:ext cx="531628" cy="1063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>
              <a:off x="2261497" y="2591864"/>
              <a:ext cx="10326" cy="99160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>
              <a:off x="3540948" y="2606041"/>
              <a:ext cx="10326" cy="99160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>
              <a:off x="4129281" y="2609586"/>
              <a:ext cx="10326" cy="99160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>
              <a:off x="4685719" y="2602498"/>
              <a:ext cx="10326" cy="99160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/>
            <p:cNvSpPr/>
            <p:nvPr/>
          </p:nvSpPr>
          <p:spPr>
            <a:xfrm>
              <a:off x="3732023" y="3565743"/>
              <a:ext cx="340242" cy="350874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3788727" y="3622451"/>
              <a:ext cx="230375" cy="241003"/>
            </a:xfrm>
            <a:prstGeom prst="ellipse">
              <a:avLst/>
            </a:prstGeom>
            <a:solidFill>
              <a:srgbClr val="2829D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" name="Straight Arrow Connector 42"/>
            <p:cNvCxnSpPr/>
            <p:nvPr/>
          </p:nvCxnSpPr>
          <p:spPr>
            <a:xfrm flipH="1">
              <a:off x="2679406" y="3753588"/>
              <a:ext cx="411124" cy="354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 flipV="1">
              <a:off x="1697665" y="3750044"/>
              <a:ext cx="538718" cy="354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>
              <a:off x="3292549" y="3742956"/>
              <a:ext cx="446569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9" name="Picture 4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50" y="4279900"/>
            <a:ext cx="8115300" cy="2057400"/>
          </a:xfrm>
          <a:prstGeom prst="rect">
            <a:avLst/>
          </a:prstGeom>
        </p:spPr>
      </p:pic>
      <p:sp>
        <p:nvSpPr>
          <p:cNvPr id="52" name="TextBox 51"/>
          <p:cNvSpPr txBox="1"/>
          <p:nvPr/>
        </p:nvSpPr>
        <p:spPr>
          <a:xfrm>
            <a:off x="4835986" y="6107594"/>
            <a:ext cx="21915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solidFill>
                  <a:srgbClr val="FF0000"/>
                </a:solidFill>
              </a:rPr>
              <a:t>Result (</a:t>
            </a:r>
            <a:r>
              <a:rPr lang="en-US" sz="2400" baseline="30000">
                <a:solidFill>
                  <a:srgbClr val="FF0000"/>
                </a:solidFill>
              </a:rPr>
              <a:t>o</a:t>
            </a:r>
            <a:r>
              <a:rPr lang="en-US" sz="2400">
                <a:solidFill>
                  <a:srgbClr val="FF0000"/>
                </a:solidFill>
              </a:rPr>
              <a:t>C/W) </a:t>
            </a:r>
          </a:p>
        </p:txBody>
      </p:sp>
      <p:sp>
        <p:nvSpPr>
          <p:cNvPr id="53" name="Oval 52"/>
          <p:cNvSpPr/>
          <p:nvPr/>
        </p:nvSpPr>
        <p:spPr>
          <a:xfrm>
            <a:off x="6903831" y="6136462"/>
            <a:ext cx="1948069" cy="27644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4013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596" y="1981019"/>
            <a:ext cx="5829300" cy="4254500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7000" y="972272"/>
            <a:ext cx="5921103" cy="1072427"/>
          </a:xfrm>
        </p:spPr>
        <p:txBody>
          <a:bodyPr>
            <a:normAutofit fontScale="92500"/>
          </a:bodyPr>
          <a:lstStyle/>
          <a:p>
            <a:r>
              <a:rPr lang="en-US"/>
              <a:t>Thermal performance of TFPX estimated from the </a:t>
            </a:r>
            <a:r>
              <a:rPr lang="en-US" i="1"/>
              <a:t>crude</a:t>
            </a:r>
            <a:r>
              <a:rPr lang="en-US"/>
              <a:t> model of previous slide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Implications of R</a:t>
            </a:r>
            <a:r>
              <a:rPr lang="en-US" baseline="-25000"/>
              <a:t>eff</a:t>
            </a:r>
            <a:r>
              <a:rPr lang="en-US"/>
              <a:t> = 1.5</a:t>
            </a:r>
            <a:r>
              <a:rPr lang="en-US" baseline="30000"/>
              <a:t>o</a:t>
            </a:r>
            <a:r>
              <a:rPr lang="en-US"/>
              <a:t>C/W</a:t>
            </a:r>
          </a:p>
        </p:txBody>
      </p:sp>
      <p:sp>
        <p:nvSpPr>
          <p:cNvPr id="6" name="Arc 5"/>
          <p:cNvSpPr/>
          <p:nvPr/>
        </p:nvSpPr>
        <p:spPr>
          <a:xfrm rot="571028">
            <a:off x="4085654" y="2537698"/>
            <a:ext cx="1673083" cy="1429167"/>
          </a:xfrm>
          <a:prstGeom prst="arc">
            <a:avLst>
              <a:gd name="adj1" fmla="val 16260681"/>
              <a:gd name="adj2" fmla="val 27894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endCxn id="6" idx="2"/>
          </p:cNvCxnSpPr>
          <p:nvPr/>
        </p:nvCxnSpPr>
        <p:spPr>
          <a:xfrm flipH="1">
            <a:off x="5732313" y="3356043"/>
            <a:ext cx="29704" cy="1007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 rot="19836850">
            <a:off x="5676939" y="2975568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1.8 x 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557554" y="1071154"/>
            <a:ext cx="2292166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Fluence 2.1E16</a:t>
            </a:r>
          </a:p>
          <a:p>
            <a:r>
              <a:rPr lang="en-US"/>
              <a:t>0.109cm</a:t>
            </a:r>
            <a:r>
              <a:rPr lang="en-US" baseline="30000"/>
              <a:t>3</a:t>
            </a:r>
            <a:r>
              <a:rPr lang="en-US"/>
              <a:t> sens volume</a:t>
            </a:r>
          </a:p>
          <a:p>
            <a:r>
              <a:rPr lang="en-US"/>
              <a:t>600V bias</a:t>
            </a:r>
          </a:p>
          <a:p>
            <a:r>
              <a:rPr lang="en-US"/>
              <a:t>(to match TBPX calcs)</a:t>
            </a:r>
          </a:p>
        </p:txBody>
      </p:sp>
      <p:sp>
        <p:nvSpPr>
          <p:cNvPr id="12" name="Oval 11"/>
          <p:cNvSpPr/>
          <p:nvPr/>
        </p:nvSpPr>
        <p:spPr>
          <a:xfrm>
            <a:off x="2043248" y="5515792"/>
            <a:ext cx="241300" cy="2413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687648" y="5807892"/>
            <a:ext cx="1062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T</a:t>
            </a:r>
            <a:r>
              <a:rPr lang="en-US" baseline="-25000">
                <a:solidFill>
                  <a:srgbClr val="FF0000"/>
                </a:solidFill>
              </a:rPr>
              <a:t>CO2 </a:t>
            </a:r>
            <a:r>
              <a:rPr lang="en-US">
                <a:solidFill>
                  <a:srgbClr val="FF0000"/>
                </a:solidFill>
              </a:rPr>
              <a:t>= -33</a:t>
            </a:r>
            <a:endParaRPr lang="en-US" baseline="-2500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360357" y="2716369"/>
            <a:ext cx="1350381" cy="369332"/>
          </a:xfrm>
          <a:prstGeom prst="rect">
            <a:avLst/>
          </a:prstGeom>
          <a:solidFill>
            <a:schemeClr val="bg1"/>
          </a:solidFill>
          <a:ln>
            <a:solidFill>
              <a:srgbClr val="0128FF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R=1.5 C/W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3685996" y="2940054"/>
            <a:ext cx="715182" cy="260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5656943" y="4809308"/>
            <a:ext cx="12700" cy="81280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606144" y="4961708"/>
            <a:ext cx="15874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Baseline heat load due to ROCS and HDI = 5.43 W</a:t>
            </a:r>
          </a:p>
        </p:txBody>
      </p:sp>
      <p:cxnSp>
        <p:nvCxnSpPr>
          <p:cNvPr id="20" name="Straight Connector 19"/>
          <p:cNvCxnSpPr/>
          <p:nvPr/>
        </p:nvCxnSpPr>
        <p:spPr>
          <a:xfrm flipH="1">
            <a:off x="3027128" y="3451687"/>
            <a:ext cx="13252" cy="227274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716092" y="2963361"/>
            <a:ext cx="2284218" cy="707886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/>
              <a:t>R*=1.75x</a:t>
            </a:r>
            <a:r>
              <a:rPr lang="en-US" sz="2000">
                <a:solidFill>
                  <a:srgbClr val="FF0000"/>
                </a:solidFill>
              </a:rPr>
              <a:t>1.8</a:t>
            </a:r>
            <a:r>
              <a:rPr lang="en-US" sz="2000"/>
              <a:t> C/W puts you in runaway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621275" y="3648529"/>
            <a:ext cx="1522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(for fixed T</a:t>
            </a:r>
            <a:r>
              <a:rPr lang="en-US" baseline="-25000"/>
              <a:t>CO2</a:t>
            </a:r>
            <a:r>
              <a:rPr lang="en-US"/>
              <a:t>)</a:t>
            </a:r>
          </a:p>
        </p:txBody>
      </p:sp>
      <p:cxnSp>
        <p:nvCxnSpPr>
          <p:cNvPr id="36" name="Curved Connector 35"/>
          <p:cNvCxnSpPr/>
          <p:nvPr/>
        </p:nvCxnSpPr>
        <p:spPr>
          <a:xfrm rot="10800000" flipV="1">
            <a:off x="5832476" y="1993900"/>
            <a:ext cx="733425" cy="615950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3300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07519" y="2626261"/>
            <a:ext cx="7775869" cy="1380962"/>
          </a:xfrm>
        </p:spPr>
        <p:txBody>
          <a:bodyPr/>
          <a:lstStyle/>
          <a:p>
            <a:pPr marL="0" indent="0" algn="ctr">
              <a:buNone/>
            </a:pPr>
            <a:r>
              <a:rPr lang="en-US"/>
              <a:t>Part I:</a:t>
            </a:r>
          </a:p>
          <a:p>
            <a:pPr marL="0" indent="0" algn="ctr">
              <a:buNone/>
            </a:pPr>
            <a:r>
              <a:rPr lang="en-US"/>
              <a:t>Dark Currents in depleted silicon devices</a:t>
            </a:r>
          </a:p>
          <a:p>
            <a:pPr marL="0" indent="0" algn="ctr">
              <a:buNone/>
            </a:pPr>
            <a:endParaRPr lang="en-US"/>
          </a:p>
          <a:p>
            <a:pPr marL="0" indent="0" algn="ctr">
              <a:buNone/>
            </a:pP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01031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47918" y="972273"/>
            <a:ext cx="8996082" cy="1179256"/>
          </a:xfrm>
        </p:spPr>
        <p:txBody>
          <a:bodyPr>
            <a:normAutofit fontScale="92500"/>
          </a:bodyPr>
          <a:lstStyle/>
          <a:p>
            <a:r>
              <a:rPr lang="en-US"/>
              <a:t>Perugia temp maps suggest T(x,y) = T</a:t>
            </a:r>
            <a:r>
              <a:rPr lang="en-US" baseline="-25000"/>
              <a:t>avg</a:t>
            </a:r>
            <a:r>
              <a:rPr lang="en-US"/>
              <a:t> +/- 6 </a:t>
            </a:r>
            <a:r>
              <a:rPr lang="en-US" baseline="30000"/>
              <a:t>o</a:t>
            </a:r>
            <a:r>
              <a:rPr lang="en-US"/>
              <a:t>C</a:t>
            </a:r>
          </a:p>
          <a:p>
            <a:r>
              <a:rPr lang="en-US"/>
              <a:t>Implications for TFPX shown below; still some margin of safety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Consider temp variations over sensor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1574427" y="1955429"/>
            <a:ext cx="6483769" cy="4499159"/>
            <a:chOff x="1520638" y="1851214"/>
            <a:chExt cx="6483769" cy="4499159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20638" y="2121273"/>
              <a:ext cx="5753100" cy="4229100"/>
            </a:xfrm>
            <a:prstGeom prst="rect">
              <a:avLst/>
            </a:prstGeom>
          </p:spPr>
        </p:pic>
        <p:cxnSp>
          <p:nvCxnSpPr>
            <p:cNvPr id="6" name="Straight Arrow Connector 5"/>
            <p:cNvCxnSpPr/>
            <p:nvPr/>
          </p:nvCxnSpPr>
          <p:spPr>
            <a:xfrm flipH="1">
              <a:off x="6535271" y="2299447"/>
              <a:ext cx="537882" cy="228600"/>
            </a:xfrm>
            <a:prstGeom prst="straightConnector1">
              <a:avLst/>
            </a:prstGeom>
            <a:ln>
              <a:solidFill>
                <a:srgbClr val="D983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flipH="1">
              <a:off x="5961529" y="2303929"/>
              <a:ext cx="537882" cy="2286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H="1">
              <a:off x="5334000" y="2294965"/>
              <a:ext cx="537882" cy="228600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 rot="20050015">
              <a:off x="6481483" y="1949824"/>
              <a:ext cx="5959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Tavg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 rot="20050015">
              <a:off x="7015738" y="1900521"/>
              <a:ext cx="9886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solidFill>
                    <a:srgbClr val="D983FF"/>
                  </a:solidFill>
                </a:rPr>
                <a:t>Tavg-6</a:t>
              </a:r>
              <a:r>
                <a:rPr lang="en-US" baseline="30000">
                  <a:solidFill>
                    <a:srgbClr val="D983FF"/>
                  </a:solidFill>
                </a:rPr>
                <a:t>o</a:t>
              </a:r>
              <a:r>
                <a:rPr lang="en-US">
                  <a:solidFill>
                    <a:srgbClr val="D983FF"/>
                  </a:solidFill>
                </a:rPr>
                <a:t>C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 rot="20050015">
              <a:off x="5841330" y="1851214"/>
              <a:ext cx="10335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solidFill>
                    <a:srgbClr val="00B050"/>
                  </a:solidFill>
                </a:rPr>
                <a:t>Tavg+6</a:t>
              </a:r>
              <a:r>
                <a:rPr lang="en-US" baseline="30000">
                  <a:solidFill>
                    <a:srgbClr val="00B050"/>
                  </a:solidFill>
                </a:rPr>
                <a:t>o</a:t>
              </a:r>
              <a:r>
                <a:rPr lang="en-US">
                  <a:solidFill>
                    <a:srgbClr val="00B050"/>
                  </a:solidFill>
                </a:rPr>
                <a:t>C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 rot="18919393">
              <a:off x="3631507" y="3146613"/>
              <a:ext cx="1188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solidFill>
                    <a:srgbClr val="0128FF"/>
                  </a:solidFill>
                </a:rPr>
                <a:t>R=1.5 C/W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 rot="19204318">
              <a:off x="3929975" y="3572440"/>
              <a:ext cx="18710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solidFill>
                    <a:srgbClr val="00B0F0"/>
                  </a:solidFill>
                </a:rPr>
                <a:t>R= 1.35 * 1.5 C/W</a:t>
              </a:r>
            </a:p>
          </p:txBody>
        </p:sp>
      </p:grpSp>
      <p:sp>
        <p:nvSpPr>
          <p:cNvPr id="15" name="Oval 14"/>
          <p:cNvSpPr/>
          <p:nvPr/>
        </p:nvSpPr>
        <p:spPr>
          <a:xfrm>
            <a:off x="2097036" y="5757838"/>
            <a:ext cx="241300" cy="2413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741436" y="6049938"/>
            <a:ext cx="1062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T</a:t>
            </a:r>
            <a:r>
              <a:rPr lang="en-US" baseline="-25000">
                <a:solidFill>
                  <a:srgbClr val="FF0000"/>
                </a:solidFill>
              </a:rPr>
              <a:t>CO2 </a:t>
            </a:r>
            <a:r>
              <a:rPr lang="en-US">
                <a:solidFill>
                  <a:srgbClr val="FF0000"/>
                </a:solidFill>
              </a:rPr>
              <a:t>= -33</a:t>
            </a:r>
            <a:endParaRPr lang="en-US" baseline="-250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2445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5515" y="2235948"/>
            <a:ext cx="5778500" cy="4241800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47918" y="972273"/>
            <a:ext cx="8996082" cy="1179256"/>
          </a:xfrm>
        </p:spPr>
        <p:txBody>
          <a:bodyPr>
            <a:normAutofit fontScale="92500"/>
          </a:bodyPr>
          <a:lstStyle/>
          <a:p>
            <a:r>
              <a:rPr lang="en-US"/>
              <a:t>Consider also “worst” case for ROC power output </a:t>
            </a:r>
            <a:r>
              <a:rPr lang="en-US">
                <a:sym typeface="Wingdings"/>
              </a:rPr>
              <a:t> 2.91W</a:t>
            </a:r>
            <a:endParaRPr lang="en-US"/>
          </a:p>
          <a:p>
            <a:r>
              <a:rPr lang="en-US"/>
              <a:t>Implications for TFPX shown below; still some margin of safety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Include variations in ROC power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6589060" y="2403662"/>
            <a:ext cx="537882" cy="228600"/>
          </a:xfrm>
          <a:prstGeom prst="straightConnector1">
            <a:avLst/>
          </a:prstGeom>
          <a:ln>
            <a:solidFill>
              <a:srgbClr val="D983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6015318" y="2408144"/>
            <a:ext cx="537882" cy="228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5387789" y="2399180"/>
            <a:ext cx="537882" cy="22860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 rot="20050015">
            <a:off x="6535272" y="2054039"/>
            <a:ext cx="595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Tavg</a:t>
            </a:r>
          </a:p>
        </p:txBody>
      </p:sp>
      <p:sp>
        <p:nvSpPr>
          <p:cNvPr id="10" name="TextBox 9"/>
          <p:cNvSpPr txBox="1"/>
          <p:nvPr/>
        </p:nvSpPr>
        <p:spPr>
          <a:xfrm rot="20050015">
            <a:off x="7069527" y="2004736"/>
            <a:ext cx="988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D983FF"/>
                </a:solidFill>
              </a:rPr>
              <a:t>Tavg-6</a:t>
            </a:r>
            <a:r>
              <a:rPr lang="en-US" baseline="30000">
                <a:solidFill>
                  <a:srgbClr val="D983FF"/>
                </a:solidFill>
              </a:rPr>
              <a:t>o</a:t>
            </a:r>
            <a:r>
              <a:rPr lang="en-US">
                <a:solidFill>
                  <a:srgbClr val="D983FF"/>
                </a:solidFill>
              </a:rPr>
              <a:t>C</a:t>
            </a:r>
          </a:p>
        </p:txBody>
      </p:sp>
      <p:sp>
        <p:nvSpPr>
          <p:cNvPr id="11" name="TextBox 10"/>
          <p:cNvSpPr txBox="1"/>
          <p:nvPr/>
        </p:nvSpPr>
        <p:spPr>
          <a:xfrm rot="20050015">
            <a:off x="5895119" y="1955429"/>
            <a:ext cx="1033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B050"/>
                </a:solidFill>
              </a:rPr>
              <a:t>Tavg+6</a:t>
            </a:r>
            <a:r>
              <a:rPr lang="en-US" baseline="30000">
                <a:solidFill>
                  <a:srgbClr val="00B050"/>
                </a:solidFill>
              </a:rPr>
              <a:t>o</a:t>
            </a:r>
            <a:r>
              <a:rPr lang="en-US">
                <a:solidFill>
                  <a:srgbClr val="00B050"/>
                </a:solidFill>
              </a:rPr>
              <a:t>C</a:t>
            </a:r>
          </a:p>
        </p:txBody>
      </p:sp>
      <p:sp>
        <p:nvSpPr>
          <p:cNvPr id="12" name="TextBox 11"/>
          <p:cNvSpPr txBox="1"/>
          <p:nvPr/>
        </p:nvSpPr>
        <p:spPr>
          <a:xfrm rot="18919393">
            <a:off x="3685296" y="3250828"/>
            <a:ext cx="1188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128FF"/>
                </a:solidFill>
              </a:rPr>
              <a:t>R=1.5 C/W</a:t>
            </a:r>
          </a:p>
        </p:txBody>
      </p:sp>
      <p:sp>
        <p:nvSpPr>
          <p:cNvPr id="13" name="TextBox 12"/>
          <p:cNvSpPr txBox="1"/>
          <p:nvPr/>
        </p:nvSpPr>
        <p:spPr>
          <a:xfrm rot="19204318">
            <a:off x="3983764" y="3676655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B0F0"/>
                </a:solidFill>
              </a:rPr>
              <a:t>R= 1.25 * 1.5 C/W</a:t>
            </a:r>
          </a:p>
        </p:txBody>
      </p:sp>
      <p:sp>
        <p:nvSpPr>
          <p:cNvPr id="15" name="Up-Down Arrow 14"/>
          <p:cNvSpPr/>
          <p:nvPr/>
        </p:nvSpPr>
        <p:spPr>
          <a:xfrm>
            <a:off x="5257800" y="4908176"/>
            <a:ext cx="295835" cy="981636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540188" y="5217458"/>
            <a:ext cx="281833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Increase ROC to 2.91W/chip</a:t>
            </a:r>
          </a:p>
        </p:txBody>
      </p:sp>
      <p:sp>
        <p:nvSpPr>
          <p:cNvPr id="17" name="Oval 16"/>
          <p:cNvSpPr/>
          <p:nvPr/>
        </p:nvSpPr>
        <p:spPr>
          <a:xfrm>
            <a:off x="2150824" y="5784732"/>
            <a:ext cx="241300" cy="2413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741436" y="6076832"/>
            <a:ext cx="1062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T</a:t>
            </a:r>
            <a:r>
              <a:rPr lang="en-US" baseline="-25000">
                <a:solidFill>
                  <a:srgbClr val="FF0000"/>
                </a:solidFill>
              </a:rPr>
              <a:t>CO2 </a:t>
            </a:r>
            <a:r>
              <a:rPr lang="en-US">
                <a:solidFill>
                  <a:srgbClr val="FF0000"/>
                </a:solidFill>
              </a:rPr>
              <a:t>= -33</a:t>
            </a:r>
            <a:endParaRPr lang="en-US" baseline="-250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46286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significant increase in heat load if one ROC fails?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Consider ROC failure scenarios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509682" y="3106271"/>
            <a:ext cx="2304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details to be filled in</a:t>
            </a:r>
            <a:r>
              <a:rPr lang="mr-IN"/>
              <a:t>…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940473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972273"/>
            <a:ext cx="8991599" cy="5521124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/>
              <a:t>TBPX looks marginal (25% safety factor). This is based on the R</a:t>
            </a:r>
            <a:r>
              <a:rPr lang="en-US" baseline="-25000"/>
              <a:t>eff</a:t>
            </a:r>
            <a:r>
              <a:rPr lang="en-US"/>
              <a:t> derived from their ANSYS study.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For TFPX we can </a:t>
            </a:r>
            <a:r>
              <a:rPr lang="en-US" i="1"/>
              <a:t>crudely</a:t>
            </a:r>
            <a:r>
              <a:rPr lang="en-US"/>
              <a:t> estimate R</a:t>
            </a:r>
            <a:r>
              <a:rPr lang="en-US" baseline="-25000"/>
              <a:t>eff</a:t>
            </a:r>
            <a:r>
              <a:rPr lang="en-US"/>
              <a:t> by adding up rough values of R for each layer. The same procedure applied to TBPX overestimated R by about x1.5 compared to the ANSYS-implied value</a:t>
            </a:r>
            <a:r>
              <a:rPr lang="mr-IN"/>
              <a:t>…</a:t>
            </a:r>
            <a:r>
              <a:rPr lang="en-US"/>
              <a:t> but it’s hard to know how good/bad this crude model is.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For TFPX, the crude model gives R=1.5 C/W.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Applying this to the runaway calculation, we find an 80% safety factor</a:t>
            </a:r>
            <a:r>
              <a:rPr lang="mr-IN"/>
              <a:t>…</a:t>
            </a:r>
            <a:r>
              <a:rPr lang="en-US"/>
              <a:t> for uniform sensor temps &amp; nominal ROC power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Including nonuniform temps and worst-case ROC power, margin decreases to 25%. Yet worse cases can and should be explored. Note that Fluence assumed is worst case (inner radius) already.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Simple geometric differences between TBPX and TFPX thermal pathways strongly suggest that TFPX </a:t>
            </a:r>
            <a:r>
              <a:rPr lang="en-US" i="1"/>
              <a:t>should</a:t>
            </a:r>
            <a:r>
              <a:rPr lang="en-US"/>
              <a:t> have lower R than TBPX. 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The ANSYS-derived plots that TBPX shows do not seem to be a transparently useful tool for setting design specs. But they can be translated into one.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Observations</a:t>
            </a:r>
          </a:p>
        </p:txBody>
      </p:sp>
    </p:spTree>
    <p:extLst>
      <p:ext uri="{BB962C8B-B14F-4D97-AF65-F5344CB8AC3E}">
        <p14:creationId xmlns:p14="http://schemas.microsoft.com/office/powerpoint/2010/main" val="8358607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26836" y="972273"/>
            <a:ext cx="8539363" cy="5521124"/>
          </a:xfrm>
        </p:spPr>
        <p:txBody>
          <a:bodyPr>
            <a:normAutofit lnSpcReduction="10000"/>
          </a:bodyPr>
          <a:lstStyle/>
          <a:p>
            <a:r>
              <a:rPr lang="en-US"/>
              <a:t>Continue the experimental studies in G14 to obtain empirical measurements of R</a:t>
            </a:r>
            <a:r>
              <a:rPr lang="en-US" baseline="-25000"/>
              <a:t>eff</a:t>
            </a:r>
            <a:r>
              <a:rPr lang="en-US"/>
              <a:t> under various design options</a:t>
            </a:r>
          </a:p>
          <a:p>
            <a:r>
              <a:rPr lang="en-US"/>
              <a:t>Pair those studies with ongoing ANSYS simulations to develop skills and confidence in this powerful tool</a:t>
            </a:r>
          </a:p>
          <a:p>
            <a:r>
              <a:rPr lang="en-US"/>
              <a:t>Apply ANSYS to the full dee design (perhaps one module at a time</a:t>
            </a:r>
            <a:r>
              <a:rPr lang="mr-IN"/>
              <a:t>…</a:t>
            </a:r>
            <a:r>
              <a:rPr lang="en-US"/>
              <a:t>) with latest parameters from Yadira. </a:t>
            </a:r>
            <a:r>
              <a:rPr lang="en-US" sz="2000"/>
              <a:t>(Yadira started training me on this; I’m gonna need helpers.) </a:t>
            </a:r>
          </a:p>
          <a:p>
            <a:r>
              <a:rPr lang="en-US" sz="2400"/>
              <a:t>Perugia</a:t>
            </a:r>
            <a:r>
              <a:rPr lang="mr-IN" sz="2400"/>
              <a:t>…</a:t>
            </a:r>
            <a:r>
              <a:rPr lang="en-US" sz="2400"/>
              <a:t>.</a:t>
            </a:r>
            <a:endParaRPr lang="en-US" sz="2000"/>
          </a:p>
          <a:p>
            <a:r>
              <a:rPr lang="en-US"/>
              <a:t>At all points in this process, assess safety margin in R</a:t>
            </a:r>
            <a:r>
              <a:rPr lang="en-US" baseline="-25000"/>
              <a:t>eff</a:t>
            </a:r>
            <a:r>
              <a:rPr lang="en-US"/>
              <a:t>:</a:t>
            </a:r>
          </a:p>
          <a:p>
            <a:pPr lvl="1"/>
            <a:r>
              <a:rPr lang="en-US"/>
              <a:t>what are the dominant factors that determine R</a:t>
            </a:r>
            <a:r>
              <a:rPr lang="en-US" baseline="-25000"/>
              <a:t>eff</a:t>
            </a:r>
            <a:r>
              <a:rPr lang="en-US"/>
              <a:t>?</a:t>
            </a:r>
          </a:p>
          <a:p>
            <a:pPr lvl="1"/>
            <a:r>
              <a:rPr lang="en-US"/>
              <a:t>what design modifications are likely to be profitable?</a:t>
            </a:r>
          </a:p>
          <a:p>
            <a:pPr lvl="1"/>
            <a:r>
              <a:rPr lang="en-US"/>
              <a:t>do experimental tests of those alternatives confirm expectations of improvement?  If not, why not?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Where do we go from here</a:t>
            </a:r>
          </a:p>
        </p:txBody>
      </p:sp>
    </p:spTree>
    <p:extLst>
      <p:ext uri="{BB962C8B-B14F-4D97-AF65-F5344CB8AC3E}">
        <p14:creationId xmlns:p14="http://schemas.microsoft.com/office/powerpoint/2010/main" val="2114088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02659" y="5015753"/>
            <a:ext cx="6777317" cy="1465729"/>
          </a:xfrm>
          <a:prstGeom prst="round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69688" y="1515198"/>
            <a:ext cx="7886700" cy="45647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/>
              <a:t>We don’t know the constant, but can “calibrate”:</a:t>
            </a:r>
          </a:p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84305" y="149727"/>
            <a:ext cx="7559695" cy="625776"/>
          </a:xfrm>
        </p:spPr>
        <p:txBody>
          <a:bodyPr/>
          <a:lstStyle/>
          <a:p>
            <a:r>
              <a:rPr lang="en-US" sz="4000"/>
              <a:t>Temp dependence of dark current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7262" y="985837"/>
            <a:ext cx="3632200" cy="4445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1224" y="2100262"/>
            <a:ext cx="4267200" cy="457200"/>
          </a:xfrm>
          <a:prstGeom prst="rect">
            <a:avLst/>
          </a:prstGeom>
        </p:spPr>
      </p:pic>
      <p:sp>
        <p:nvSpPr>
          <p:cNvPr id="17" name="Content Placeholder 1"/>
          <p:cNvSpPr txBox="1">
            <a:spLocks/>
          </p:cNvSpPr>
          <p:nvPr/>
        </p:nvSpPr>
        <p:spPr>
          <a:xfrm>
            <a:off x="1179312" y="3310660"/>
            <a:ext cx="1006676" cy="456477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FF0000"/>
              </a:buClr>
              <a:buFont typeface="Wingdings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0C0"/>
              </a:buClr>
              <a:buSzPct val="90000"/>
              <a:buFont typeface="Wingdings" charset="2"/>
              <a:buChar char="§"/>
              <a:defRPr sz="24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60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charset="2"/>
              <a:buNone/>
            </a:pPr>
            <a:r>
              <a:rPr lang="en-US">
                <a:sym typeface="Wingdings"/>
              </a:rPr>
              <a:t></a:t>
            </a:r>
            <a:endParaRPr lang="en-US"/>
          </a:p>
          <a:p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4400" y="3027363"/>
            <a:ext cx="5003800" cy="889000"/>
          </a:xfrm>
          <a:prstGeom prst="rect">
            <a:avLst/>
          </a:prstGeom>
        </p:spPr>
      </p:pic>
      <p:sp>
        <p:nvSpPr>
          <p:cNvPr id="20" name="Content Placeholder 1"/>
          <p:cNvSpPr txBox="1">
            <a:spLocks/>
          </p:cNvSpPr>
          <p:nvPr/>
        </p:nvSpPr>
        <p:spPr>
          <a:xfrm>
            <a:off x="557213" y="4434610"/>
            <a:ext cx="8443912" cy="456477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FF0000"/>
              </a:buClr>
              <a:buFont typeface="Wingdings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0C0"/>
              </a:buClr>
              <a:buSzPct val="90000"/>
              <a:buFont typeface="Wingdings" charset="2"/>
              <a:buChar char="§"/>
              <a:defRPr sz="24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60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charset="2"/>
              <a:buNone/>
            </a:pPr>
            <a:r>
              <a:rPr lang="en-US">
                <a:sym typeface="Wingdings"/>
              </a:rPr>
              <a:t> Heat generated in silicon grows exponentially with temp</a:t>
            </a:r>
            <a:endParaRPr lang="en-US"/>
          </a:p>
          <a:p>
            <a:endParaRPr lang="en-US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70050" y="5284788"/>
            <a:ext cx="5689600" cy="8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410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84305" y="192589"/>
            <a:ext cx="7559695" cy="625776"/>
          </a:xfrm>
        </p:spPr>
        <p:txBody>
          <a:bodyPr/>
          <a:lstStyle/>
          <a:p>
            <a:r>
              <a:rPr lang="en-US" sz="4000"/>
              <a:t>Temp dependence (cont’d)</a:t>
            </a:r>
          </a:p>
        </p:txBody>
      </p:sp>
      <p:sp>
        <p:nvSpPr>
          <p:cNvPr id="20" name="Content Placeholder 1"/>
          <p:cNvSpPr txBox="1">
            <a:spLocks/>
          </p:cNvSpPr>
          <p:nvPr/>
        </p:nvSpPr>
        <p:spPr>
          <a:xfrm>
            <a:off x="271462" y="1191347"/>
            <a:ext cx="8872538" cy="336636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FF0000"/>
              </a:buClr>
              <a:buFont typeface="Wingdings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0C0"/>
              </a:buClr>
              <a:buSzPct val="90000"/>
              <a:buFont typeface="Wingdings" charset="2"/>
              <a:buChar char="§"/>
              <a:defRPr sz="24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60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charset="2"/>
              <a:buNone/>
            </a:pPr>
            <a:r>
              <a:rPr lang="en-US">
                <a:sym typeface="Wingdings"/>
              </a:rPr>
              <a:t>Clarify “Heat generated in silicon grows exponentially with temp”</a:t>
            </a:r>
          </a:p>
          <a:p>
            <a:pPr marL="0" indent="0">
              <a:buNone/>
            </a:pPr>
            <a:r>
              <a:rPr lang="en-US">
                <a:sym typeface="Wingdings"/>
              </a:rPr>
              <a:t>		</a:t>
            </a:r>
            <a:r>
              <a:rPr lang="en-US">
                <a:solidFill>
                  <a:srgbClr val="FF0000"/>
                </a:solidFill>
                <a:sym typeface="Wingdings"/>
              </a:rPr>
              <a:t>T</a:t>
            </a:r>
            <a:r>
              <a:rPr lang="en-US" baseline="-25000">
                <a:solidFill>
                  <a:srgbClr val="FF0000"/>
                </a:solidFill>
                <a:sym typeface="Wingdings"/>
              </a:rPr>
              <a:t>A</a:t>
            </a:r>
            <a:r>
              <a:rPr lang="en-US">
                <a:solidFill>
                  <a:srgbClr val="FF0000"/>
                </a:solidFill>
                <a:sym typeface="Wingdings"/>
              </a:rPr>
              <a:t> </a:t>
            </a:r>
            <a:r>
              <a:rPr lang="en-US" b="1">
                <a:solidFill>
                  <a:srgbClr val="FF0000"/>
                </a:solidFill>
                <a:sym typeface="Wingdings"/>
              </a:rPr>
              <a:t>≃ </a:t>
            </a:r>
            <a:r>
              <a:rPr lang="en-US">
                <a:solidFill>
                  <a:srgbClr val="FF0000"/>
                </a:solidFill>
                <a:sym typeface="Wingdings"/>
              </a:rPr>
              <a:t>E</a:t>
            </a:r>
            <a:r>
              <a:rPr lang="en-US" baseline="-25000">
                <a:solidFill>
                  <a:srgbClr val="FF0000"/>
                </a:solidFill>
                <a:sym typeface="Wingdings"/>
              </a:rPr>
              <a:t>g</a:t>
            </a:r>
            <a:r>
              <a:rPr lang="en-US">
                <a:solidFill>
                  <a:srgbClr val="FF0000"/>
                </a:solidFill>
                <a:sym typeface="Wingdings"/>
              </a:rPr>
              <a:t>/2k</a:t>
            </a:r>
            <a:r>
              <a:rPr lang="en-US" baseline="-25000">
                <a:solidFill>
                  <a:srgbClr val="FF0000"/>
                </a:solidFill>
                <a:sym typeface="Wingdings"/>
              </a:rPr>
              <a:t>B</a:t>
            </a:r>
            <a:r>
              <a:rPr lang="en-US">
                <a:solidFill>
                  <a:srgbClr val="FF0000"/>
                </a:solidFill>
                <a:sym typeface="Wingdings"/>
              </a:rPr>
              <a:t> </a:t>
            </a:r>
          </a:p>
          <a:p>
            <a:pPr marL="0" indent="0">
              <a:buNone/>
            </a:pPr>
            <a:r>
              <a:rPr lang="en-US">
                <a:sym typeface="Wingdings"/>
              </a:rPr>
              <a:t>where </a:t>
            </a:r>
            <a:br>
              <a:rPr lang="en-US">
                <a:sym typeface="Wingdings"/>
              </a:rPr>
            </a:br>
            <a:r>
              <a:rPr lang="en-US">
                <a:sym typeface="Wingdings"/>
              </a:rPr>
              <a:t>	</a:t>
            </a:r>
            <a:r>
              <a:rPr lang="en-US">
                <a:solidFill>
                  <a:srgbClr val="2829D8"/>
                </a:solidFill>
                <a:sym typeface="Wingdings"/>
              </a:rPr>
              <a:t>E</a:t>
            </a:r>
            <a:r>
              <a:rPr lang="en-US" baseline="-25000">
                <a:solidFill>
                  <a:srgbClr val="2829D8"/>
                </a:solidFill>
                <a:sym typeface="Wingdings"/>
              </a:rPr>
              <a:t>g</a:t>
            </a:r>
            <a:r>
              <a:rPr lang="en-US" b="1">
                <a:solidFill>
                  <a:srgbClr val="2829D8"/>
                </a:solidFill>
                <a:sym typeface="Wingdings"/>
              </a:rPr>
              <a:t> ≃ </a:t>
            </a:r>
            <a:r>
              <a:rPr lang="en-US">
                <a:solidFill>
                  <a:srgbClr val="2829D8"/>
                </a:solidFill>
                <a:sym typeface="Wingdings"/>
              </a:rPr>
              <a:t>silicon band gap = 1.12 eV (</a:t>
            </a:r>
            <a:r>
              <a:rPr lang="en-US" sz="2000">
                <a:solidFill>
                  <a:srgbClr val="2829D8"/>
                </a:solidFill>
                <a:sym typeface="Wingdings"/>
              </a:rPr>
              <a:t>but increases with damage</a:t>
            </a:r>
            <a:r>
              <a:rPr lang="en-US">
                <a:solidFill>
                  <a:srgbClr val="2829D8"/>
                </a:solidFill>
                <a:sym typeface="Wingdings"/>
              </a:rPr>
              <a:t>)</a:t>
            </a:r>
            <a:endParaRPr lang="en-US" sz="2000">
              <a:solidFill>
                <a:srgbClr val="2829D8"/>
              </a:solidFill>
              <a:sym typeface="Wingdings"/>
            </a:endParaRPr>
          </a:p>
          <a:p>
            <a:pPr marL="0" indent="0">
              <a:buNone/>
            </a:pPr>
            <a:r>
              <a:rPr lang="en-US">
                <a:solidFill>
                  <a:srgbClr val="2829D8"/>
                </a:solidFill>
                <a:sym typeface="Wingdings"/>
              </a:rPr>
              <a:t>	k</a:t>
            </a:r>
            <a:r>
              <a:rPr lang="en-US" baseline="-25000">
                <a:solidFill>
                  <a:srgbClr val="2829D8"/>
                </a:solidFill>
                <a:sym typeface="Wingdings"/>
              </a:rPr>
              <a:t>B</a:t>
            </a:r>
            <a:r>
              <a:rPr lang="en-US">
                <a:solidFill>
                  <a:srgbClr val="2829D8"/>
                </a:solidFill>
                <a:sym typeface="Wingdings"/>
              </a:rPr>
              <a:t> = Boltzman’s const</a:t>
            </a:r>
          </a:p>
          <a:p>
            <a:pPr marL="0" indent="0">
              <a:buNone/>
            </a:pPr>
            <a:r>
              <a:rPr lang="en-US">
                <a:sym typeface="Wingdings"/>
              </a:rPr>
              <a:t>So </a:t>
            </a:r>
            <a:r>
              <a:rPr lang="en-US">
                <a:solidFill>
                  <a:srgbClr val="FF0000"/>
                </a:solidFill>
                <a:sym typeface="Wingdings"/>
              </a:rPr>
              <a:t>T</a:t>
            </a:r>
            <a:r>
              <a:rPr lang="en-US" baseline="-25000">
                <a:solidFill>
                  <a:srgbClr val="FF0000"/>
                </a:solidFill>
                <a:sym typeface="Wingdings"/>
              </a:rPr>
              <a:t>A</a:t>
            </a:r>
            <a:r>
              <a:rPr lang="en-US">
                <a:solidFill>
                  <a:srgbClr val="FF0000"/>
                </a:solidFill>
                <a:sym typeface="Wingdings"/>
              </a:rPr>
              <a:t> </a:t>
            </a:r>
            <a:r>
              <a:rPr lang="en-US" b="1">
                <a:solidFill>
                  <a:srgbClr val="FF0000"/>
                </a:solidFill>
                <a:sym typeface="Wingdings"/>
              </a:rPr>
              <a:t>≃ </a:t>
            </a:r>
            <a:r>
              <a:rPr lang="en-US">
                <a:solidFill>
                  <a:srgbClr val="FF0000"/>
                </a:solidFill>
                <a:sym typeface="Wingdings"/>
              </a:rPr>
              <a:t>7000K &gt;&gt; T</a:t>
            </a:r>
            <a:r>
              <a:rPr lang="en-US">
                <a:sym typeface="Wingdings"/>
              </a:rPr>
              <a:t>, T</a:t>
            </a:r>
            <a:r>
              <a:rPr lang="en-US" baseline="-25000">
                <a:sym typeface="Wingdings"/>
              </a:rPr>
              <a:t>ref</a:t>
            </a:r>
            <a:r>
              <a:rPr lang="en-US">
                <a:sym typeface="Wingdings"/>
              </a:rPr>
              <a:t>  approximations are handy</a:t>
            </a:r>
            <a:endParaRPr lang="en-US"/>
          </a:p>
          <a:p>
            <a:endParaRPr lang="en-US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8625" y="4584701"/>
            <a:ext cx="5689600" cy="889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66141" y="5716072"/>
            <a:ext cx="59110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>
                <a:sym typeface="Wingdings"/>
              </a:rPr>
              <a:t></a:t>
            </a:r>
            <a:endParaRPr lang="en-US" sz="280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000" y="5772150"/>
            <a:ext cx="3683000" cy="457200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6652590" y="5725597"/>
            <a:ext cx="2362823" cy="30777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>
                <a:sym typeface="Wingdings"/>
              </a:rPr>
              <a:t>T</a:t>
            </a:r>
            <a:r>
              <a:rPr lang="en-US" sz="1400" baseline="-25000">
                <a:sym typeface="Wingdings"/>
              </a:rPr>
              <a:t>1/2</a:t>
            </a:r>
            <a:r>
              <a:rPr lang="en-US" sz="1400" b="1">
                <a:sym typeface="Wingdings"/>
              </a:rPr>
              <a:t> ≃ </a:t>
            </a:r>
            <a:r>
              <a:rPr lang="en-US" sz="1400">
                <a:sym typeface="Wingdings"/>
              </a:rPr>
              <a:t>6.5 </a:t>
            </a:r>
            <a:r>
              <a:rPr lang="en-US" sz="1400" baseline="30000">
                <a:sym typeface="Wingdings"/>
              </a:rPr>
              <a:t>o</a:t>
            </a:r>
            <a:r>
              <a:rPr lang="en-US" sz="1400">
                <a:sym typeface="Wingdings"/>
              </a:rPr>
              <a:t>C doubling temp </a:t>
            </a:r>
            <a:endParaRPr lang="en-US" sz="1400"/>
          </a:p>
        </p:txBody>
      </p:sp>
      <p:sp>
        <p:nvSpPr>
          <p:cNvPr id="2" name="TextBox 1"/>
          <p:cNvSpPr txBox="1"/>
          <p:nvPr/>
        </p:nvSpPr>
        <p:spPr>
          <a:xfrm>
            <a:off x="120316" y="5474368"/>
            <a:ext cx="12873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some algebra</a:t>
            </a:r>
            <a:r>
              <a:rPr lang="mr-IN" sz="1400"/>
              <a:t>…</a:t>
            </a:r>
            <a:endParaRPr lang="en-US" sz="1400"/>
          </a:p>
        </p:txBody>
      </p:sp>
      <p:sp>
        <p:nvSpPr>
          <p:cNvPr id="4" name="TextBox 3"/>
          <p:cNvSpPr txBox="1"/>
          <p:nvPr/>
        </p:nvSpPr>
        <p:spPr>
          <a:xfrm>
            <a:off x="6758609" y="5989982"/>
            <a:ext cx="2098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depends on E</a:t>
            </a:r>
            <a:r>
              <a:rPr lang="en-US" baseline="-25000"/>
              <a:t>g</a:t>
            </a:r>
            <a:r>
              <a:rPr lang="en-US"/>
              <a:t>, T</a:t>
            </a:r>
            <a:r>
              <a:rPr lang="en-US" baseline="-25000"/>
              <a:t>ref</a:t>
            </a:r>
            <a:r>
              <a:rPr lang="en-US"/>
              <a:t>!!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1974" y="5658439"/>
            <a:ext cx="1297609" cy="4839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</p:pic>
      <p:cxnSp>
        <p:nvCxnSpPr>
          <p:cNvPr id="9" name="Straight Arrow Connector 8"/>
          <p:cNvCxnSpPr/>
          <p:nvPr/>
        </p:nvCxnSpPr>
        <p:spPr>
          <a:xfrm flipH="1">
            <a:off x="5029200" y="2514600"/>
            <a:ext cx="779929" cy="484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822576" y="2218765"/>
            <a:ext cx="2726516" cy="369332"/>
          </a:xfrm>
          <a:prstGeom prst="rect">
            <a:avLst/>
          </a:prstGeom>
          <a:noFill/>
          <a:ln>
            <a:solidFill>
              <a:srgbClr val="2829D8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I use Eg=1.2 eV throughout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0" y="6266329"/>
            <a:ext cx="7294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handy for mental calculations but I use the real formula throughout this doc</a:t>
            </a:r>
          </a:p>
        </p:txBody>
      </p:sp>
    </p:spTree>
    <p:extLst>
      <p:ext uri="{BB962C8B-B14F-4D97-AF65-F5344CB8AC3E}">
        <p14:creationId xmlns:p14="http://schemas.microsoft.com/office/powerpoint/2010/main" val="729144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83388" y="1007199"/>
            <a:ext cx="7203323" cy="5322164"/>
          </a:xfrm>
        </p:spPr>
        <p:txBody>
          <a:bodyPr>
            <a:normAutofit lnSpcReduction="10000"/>
          </a:bodyPr>
          <a:lstStyle/>
          <a:p>
            <a:r>
              <a:rPr lang="en-US"/>
              <a:t>Expected Fluence for TFPX</a:t>
            </a:r>
          </a:p>
          <a:p>
            <a:pPr lvl="1"/>
            <a:r>
              <a:rPr lang="en-US"/>
              <a:t>based on FLUKA studies, innermost edge of our ring-1 sensors will see about 2x10</a:t>
            </a:r>
            <a:r>
              <a:rPr lang="en-US" baseline="30000"/>
              <a:t>16</a:t>
            </a:r>
            <a:r>
              <a:rPr lang="en-US"/>
              <a:t> neq/cm</a:t>
            </a:r>
            <a:r>
              <a:rPr lang="en-US" baseline="30000"/>
              <a:t>2</a:t>
            </a:r>
            <a:r>
              <a:rPr lang="en-US"/>
              <a:t> by end of HL-LHC.</a:t>
            </a:r>
          </a:p>
          <a:p>
            <a:pPr lvl="1"/>
            <a:r>
              <a:rPr lang="en-US"/>
              <a:t>Allowing for uncertainties in FLUKA (30% according to the TDR) and uncertainty in ultimate integrated luminosity (maybe 4000/fb in some plans/dreams) we need to plan for about 3x10</a:t>
            </a:r>
            <a:r>
              <a:rPr lang="en-US" baseline="30000"/>
              <a:t>16</a:t>
            </a:r>
            <a:r>
              <a:rPr lang="en-US"/>
              <a:t>.  [These numbers need to be firmed up.]</a:t>
            </a:r>
          </a:p>
          <a:p>
            <a:r>
              <a:rPr lang="en-US"/>
              <a:t>Silicon detector dark current grows linearly with fluence</a:t>
            </a:r>
          </a:p>
          <a:p>
            <a:pPr lvl="1"/>
            <a:r>
              <a:rPr lang="en-US"/>
              <a:t>heavy particle (n,p) collisions with Si nuclei damage the crystal lattice, creating new quantum levels between valence and conduction band</a:t>
            </a:r>
          </a:p>
          <a:p>
            <a:pPr lvl="1"/>
            <a:r>
              <a:rPr lang="en-US"/>
              <a:t>Michael Moll’s PhD thesis is the bible of this field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Radiation Damage </a:t>
            </a:r>
          </a:p>
        </p:txBody>
      </p:sp>
    </p:spTree>
    <p:extLst>
      <p:ext uri="{BB962C8B-B14F-4D97-AF65-F5344CB8AC3E}">
        <p14:creationId xmlns:p14="http://schemas.microsoft.com/office/powerpoint/2010/main" val="1465647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64308" y="149727"/>
            <a:ext cx="7405245" cy="625776"/>
          </a:xfrm>
        </p:spPr>
        <p:txBody>
          <a:bodyPr/>
          <a:lstStyle/>
          <a:p>
            <a:r>
              <a:rPr lang="en-US"/>
              <a:t>Dark Current density vs Fluence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40969" y="1774640"/>
            <a:ext cx="6293675" cy="4553393"/>
            <a:chOff x="1486080" y="0"/>
            <a:chExt cx="9219839" cy="685800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86080" y="0"/>
              <a:ext cx="9219839" cy="6858000"/>
            </a:xfrm>
            <a:prstGeom prst="rect">
              <a:avLst/>
            </a:prstGeom>
          </p:spPr>
        </p:pic>
        <p:sp>
          <p:nvSpPr>
            <p:cNvPr id="6" name="Oval 5"/>
            <p:cNvSpPr/>
            <p:nvPr/>
          </p:nvSpPr>
          <p:spPr>
            <a:xfrm>
              <a:off x="9723863" y="1025913"/>
              <a:ext cx="289931" cy="24532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" name="Oval 6"/>
            <p:cNvSpPr/>
            <p:nvPr/>
          </p:nvSpPr>
          <p:spPr>
            <a:xfrm>
              <a:off x="8616175" y="1657815"/>
              <a:ext cx="289931" cy="24532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8" name="Oval 7"/>
            <p:cNvSpPr/>
            <p:nvPr/>
          </p:nvSpPr>
          <p:spPr>
            <a:xfrm>
              <a:off x="8077199" y="2111298"/>
              <a:ext cx="289931" cy="24532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9" name="Oval 8"/>
            <p:cNvSpPr/>
            <p:nvPr/>
          </p:nvSpPr>
          <p:spPr>
            <a:xfrm>
              <a:off x="7631151" y="2456985"/>
              <a:ext cx="289931" cy="24532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cxnSp>
        <p:nvCxnSpPr>
          <p:cNvPr id="10" name="Straight Arrow Connector 9"/>
          <p:cNvCxnSpPr/>
          <p:nvPr/>
        </p:nvCxnSpPr>
        <p:spPr>
          <a:xfrm flipH="1">
            <a:off x="6143896" y="2540184"/>
            <a:ext cx="75757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5349113" y="2954854"/>
            <a:ext cx="1560327" cy="1860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4976974" y="3265857"/>
            <a:ext cx="1940441" cy="53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4676605" y="3521038"/>
            <a:ext cx="2256759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957286" y="2380696"/>
            <a:ext cx="68762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>
                <a:solidFill>
                  <a:srgbClr val="FF0000"/>
                </a:solidFill>
              </a:rPr>
              <a:t>Layer 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83868" y="2805998"/>
            <a:ext cx="68762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>
                <a:solidFill>
                  <a:srgbClr val="FF0000"/>
                </a:solidFill>
              </a:rPr>
              <a:t>Layer 2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002475" y="3119659"/>
            <a:ext cx="68762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>
                <a:solidFill>
                  <a:srgbClr val="FF0000"/>
                </a:solidFill>
              </a:rPr>
              <a:t>Layer 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005133" y="3377498"/>
            <a:ext cx="68762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>
                <a:solidFill>
                  <a:srgbClr val="FF0000"/>
                </a:solidFill>
              </a:rPr>
              <a:t>Layer 4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547433" y="4709227"/>
            <a:ext cx="1104790" cy="50783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350"/>
              <a:t>Michael Moll</a:t>
            </a:r>
          </a:p>
          <a:p>
            <a:r>
              <a:rPr lang="en-US" sz="1350">
                <a:hlinkClick r:id="rId3"/>
              </a:rPr>
              <a:t>PhD thesis</a:t>
            </a:r>
            <a:endParaRPr lang="en-US" sz="1350"/>
          </a:p>
        </p:txBody>
      </p:sp>
      <p:sp>
        <p:nvSpPr>
          <p:cNvPr id="19" name="TextBox 18"/>
          <p:cNvSpPr txBox="1"/>
          <p:nvPr/>
        </p:nvSpPr>
        <p:spPr>
          <a:xfrm rot="19798882">
            <a:off x="1986263" y="3884294"/>
            <a:ext cx="177170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>
                <a:solidFill>
                  <a:srgbClr val="FF0000"/>
                </a:solidFill>
              </a:rPr>
              <a:t>slope=4.28x10</a:t>
            </a:r>
            <a:r>
              <a:rPr lang="en-US" sz="1350" baseline="30000">
                <a:solidFill>
                  <a:srgbClr val="FF0000"/>
                </a:solidFill>
              </a:rPr>
              <a:t>-17</a:t>
            </a:r>
            <a:r>
              <a:rPr lang="en-US" sz="1350">
                <a:solidFill>
                  <a:srgbClr val="FF0000"/>
                </a:solidFill>
              </a:rPr>
              <a:t> A/cm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438949" y="3863938"/>
            <a:ext cx="2077300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/>
              <a:t>uncertainty in sensor temp</a:t>
            </a:r>
          </a:p>
          <a:p>
            <a:r>
              <a:rPr lang="en-US" sz="1350"/>
              <a:t>included in size of red dot</a:t>
            </a:r>
          </a:p>
        </p:txBody>
      </p:sp>
      <p:sp>
        <p:nvSpPr>
          <p:cNvPr id="21" name="TextBox 20"/>
          <p:cNvSpPr txBox="1"/>
          <p:nvPr/>
        </p:nvSpPr>
        <p:spPr>
          <a:xfrm rot="16200000">
            <a:off x="-222180" y="5456916"/>
            <a:ext cx="148739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>
                <a:solidFill>
                  <a:srgbClr val="FF0000"/>
                </a:solidFill>
              </a:rPr>
              <a:t>current at 20 degC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689354" y="2420569"/>
            <a:ext cx="143540" cy="1594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4" name="TextBox 23"/>
          <p:cNvSpPr txBox="1"/>
          <p:nvPr/>
        </p:nvSpPr>
        <p:spPr>
          <a:xfrm>
            <a:off x="4328385" y="1926154"/>
            <a:ext cx="97456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>
                <a:solidFill>
                  <a:srgbClr val="0070C0"/>
                </a:solidFill>
              </a:rPr>
              <a:t>ATLAS pixel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5027477" y="2500312"/>
            <a:ext cx="637955" cy="7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590463" y="2141464"/>
            <a:ext cx="144462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>
                <a:solidFill>
                  <a:srgbClr val="FF0000"/>
                </a:solidFill>
              </a:rPr>
              <a:t>CMS Phase 1 BPIX</a:t>
            </a:r>
          </a:p>
        </p:txBody>
      </p:sp>
      <p:sp>
        <p:nvSpPr>
          <p:cNvPr id="27" name="Rectangle 26"/>
          <p:cNvSpPr/>
          <p:nvPr/>
        </p:nvSpPr>
        <p:spPr>
          <a:xfrm>
            <a:off x="5046084" y="2662459"/>
            <a:ext cx="143540" cy="1594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8" name="TextBox 27"/>
          <p:cNvSpPr txBox="1"/>
          <p:nvPr/>
        </p:nvSpPr>
        <p:spPr>
          <a:xfrm>
            <a:off x="4309780" y="2356772"/>
            <a:ext cx="67640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>
                <a:solidFill>
                  <a:srgbClr val="0070C0"/>
                </a:solidFill>
              </a:rPr>
              <a:t>B-layer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881819" y="2598663"/>
            <a:ext cx="69705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>
                <a:solidFill>
                  <a:srgbClr val="0070C0"/>
                </a:solidFill>
              </a:rPr>
              <a:t>Layer-1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541576" y="2760809"/>
            <a:ext cx="69705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>
                <a:solidFill>
                  <a:srgbClr val="0070C0"/>
                </a:solidFill>
              </a:rPr>
              <a:t>Layer-2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4556987" y="2742203"/>
            <a:ext cx="465175" cy="5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4238626" y="2896376"/>
            <a:ext cx="507088" cy="14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4777612" y="2784734"/>
            <a:ext cx="143540" cy="1594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4" name="TextBox 33"/>
          <p:cNvSpPr txBox="1"/>
          <p:nvPr/>
        </p:nvSpPr>
        <p:spPr>
          <a:xfrm>
            <a:off x="4716475" y="5993107"/>
            <a:ext cx="4092082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>
                <a:solidFill>
                  <a:srgbClr val="FF0000"/>
                </a:solidFill>
              </a:rPr>
              <a:t>CMS BPIX source: Finn Feindt, indico=769192, Feb 2019</a:t>
            </a:r>
          </a:p>
          <a:p>
            <a:r>
              <a:rPr lang="en-US" sz="1350">
                <a:solidFill>
                  <a:srgbClr val="0070C0"/>
                </a:solidFill>
              </a:rPr>
              <a:t>ATLAS Source: S. Seidel, indico=</a:t>
            </a:r>
            <a:r>
              <a:rPr lang="is-IS" sz="1350">
                <a:solidFill>
                  <a:srgbClr val="0070C0"/>
                </a:solidFill>
              </a:rPr>
              <a:t>777112, Feb 2019</a:t>
            </a:r>
            <a:endParaRPr lang="en-US" sz="1350">
              <a:solidFill>
                <a:srgbClr val="0070C0"/>
              </a:solidFill>
            </a:endParaRPr>
          </a:p>
          <a:p>
            <a:endParaRPr lang="en-US" sz="1350"/>
          </a:p>
        </p:txBody>
      </p:sp>
      <p:sp>
        <p:nvSpPr>
          <p:cNvPr id="37" name="TextBox 36"/>
          <p:cNvSpPr txBox="1"/>
          <p:nvPr/>
        </p:nvSpPr>
        <p:spPr>
          <a:xfrm>
            <a:off x="1365890" y="1900237"/>
            <a:ext cx="31595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solidFill>
                  <a:srgbClr val="0070C0"/>
                </a:solidFill>
              </a:rPr>
              <a:t>Note: ATLAS data need clarification)</a:t>
            </a:r>
          </a:p>
        </p:txBody>
      </p:sp>
      <p:cxnSp>
        <p:nvCxnSpPr>
          <p:cNvPr id="39" name="Straight Connector 38"/>
          <p:cNvCxnSpPr/>
          <p:nvPr/>
        </p:nvCxnSpPr>
        <p:spPr>
          <a:xfrm flipV="1">
            <a:off x="6129338" y="1100137"/>
            <a:ext cx="2500312" cy="1400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6143625" y="5529263"/>
            <a:ext cx="21859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 flipV="1">
            <a:off x="8015288" y="900113"/>
            <a:ext cx="57150" cy="49149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Picture 4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8088" y="965200"/>
            <a:ext cx="241300" cy="1270000"/>
          </a:xfrm>
          <a:prstGeom prst="rect">
            <a:avLst/>
          </a:prstGeom>
        </p:spPr>
      </p:pic>
      <p:cxnSp>
        <p:nvCxnSpPr>
          <p:cNvPr id="47" name="Straight Connector 46"/>
          <p:cNvCxnSpPr/>
          <p:nvPr/>
        </p:nvCxnSpPr>
        <p:spPr>
          <a:xfrm flipV="1">
            <a:off x="0" y="1438276"/>
            <a:ext cx="8339138" cy="476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8001000" y="5600700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3E16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71451" y="1157287"/>
            <a:ext cx="1094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1.3A/cm</a:t>
            </a:r>
            <a:r>
              <a:rPr lang="en-US" baseline="30000"/>
              <a:t>3</a:t>
            </a:r>
          </a:p>
        </p:txBody>
      </p:sp>
      <p:sp>
        <p:nvSpPr>
          <p:cNvPr id="52" name="Oval 51"/>
          <p:cNvSpPr/>
          <p:nvPr/>
        </p:nvSpPr>
        <p:spPr>
          <a:xfrm>
            <a:off x="7829550" y="1285875"/>
            <a:ext cx="371475" cy="3429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2120348" y="1007165"/>
            <a:ext cx="361547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data are scaled to currents at +20 </a:t>
            </a:r>
            <a:r>
              <a:rPr lang="en-US" baseline="30000"/>
              <a:t>o</a:t>
            </a:r>
            <a:r>
              <a:rPr lang="en-US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414278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26837" y="972273"/>
            <a:ext cx="7886700" cy="1717918"/>
          </a:xfrm>
        </p:spPr>
        <p:txBody>
          <a:bodyPr>
            <a:normAutofit lnSpcReduction="10000"/>
          </a:bodyPr>
          <a:lstStyle/>
          <a:p>
            <a:r>
              <a:rPr lang="en-US"/>
              <a:t>1.3A/cm</a:t>
            </a:r>
            <a:r>
              <a:rPr lang="en-US" baseline="30000"/>
              <a:t>3</a:t>
            </a:r>
            <a:r>
              <a:rPr lang="en-US"/>
              <a:t> @20C translates to  1.6mA in a 1x2 module operating at -20C.</a:t>
            </a:r>
          </a:p>
          <a:p>
            <a:r>
              <a:rPr lang="en-US"/>
              <a:t>At the anticipated 800V operating bias, the sensors in a 1x2 module will generate </a:t>
            </a:r>
            <a:r>
              <a:rPr lang="en-US">
                <a:solidFill>
                  <a:srgbClr val="FF0000"/>
                </a:solidFill>
              </a:rPr>
              <a:t>1.3 W</a:t>
            </a:r>
            <a:r>
              <a:rPr lang="en-US"/>
              <a:t>. 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Consequences:  I x V = power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84174" y="4280453"/>
            <a:ext cx="435996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0128FF"/>
                </a:solidFill>
              </a:rPr>
              <a:t>Summary:  For 1x2 sensor @</a:t>
            </a:r>
            <a:r>
              <a:rPr lang="mr-IN" sz="2400">
                <a:solidFill>
                  <a:srgbClr val="0128FF"/>
                </a:solidFill>
              </a:rPr>
              <a:t>…</a:t>
            </a:r>
            <a:endParaRPr lang="en-US" sz="2400">
              <a:solidFill>
                <a:srgbClr val="0128FF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2400">
                <a:solidFill>
                  <a:srgbClr val="0128FF"/>
                </a:solidFill>
              </a:rPr>
              <a:t>Fluence = 3e16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>
                <a:solidFill>
                  <a:srgbClr val="0128FF"/>
                </a:solidFill>
              </a:rPr>
              <a:t>Sensor temp = -20C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>
                <a:solidFill>
                  <a:srgbClr val="0128FF"/>
                </a:solidFill>
              </a:rPr>
              <a:t>Depletion depth = 100um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>
                <a:solidFill>
                  <a:srgbClr val="0128FF"/>
                </a:solidFill>
              </a:rPr>
              <a:t>Vbias = 800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>
                <a:solidFill>
                  <a:srgbClr val="0128FF"/>
                </a:solidFill>
              </a:rPr>
              <a:t>heat output = </a:t>
            </a:r>
            <a:r>
              <a:rPr lang="en-US" sz="2400">
                <a:solidFill>
                  <a:srgbClr val="FF0000"/>
                </a:solidFill>
              </a:rPr>
              <a:t>Q = 1.3W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8100" y="2545810"/>
            <a:ext cx="6550439" cy="1543037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>
            <a:off x="6891130" y="3246783"/>
            <a:ext cx="583096" cy="477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447723" y="3008243"/>
            <a:ext cx="1073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sensor volume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519532" y="3200400"/>
            <a:ext cx="10734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Fluence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5552661" y="3452192"/>
            <a:ext cx="271670" cy="284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1550504" y="3061252"/>
            <a:ext cx="1046922" cy="675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19138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045" y="1399334"/>
            <a:ext cx="7351712" cy="5050483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84305" y="149727"/>
            <a:ext cx="7559695" cy="625776"/>
          </a:xfrm>
        </p:spPr>
        <p:txBody>
          <a:bodyPr/>
          <a:lstStyle/>
          <a:p>
            <a:r>
              <a:rPr lang="en-US"/>
              <a:t>Exponential Heat Load  (Q vs T)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167030" y="4571160"/>
            <a:ext cx="2100263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/>
              <a:t>T</a:t>
            </a:r>
            <a:r>
              <a:rPr lang="en-US" sz="2400" baseline="-25000"/>
              <a:t>ref </a:t>
            </a:r>
            <a:r>
              <a:rPr lang="en-US" sz="2400"/>
              <a:t>= 0 </a:t>
            </a:r>
            <a:r>
              <a:rPr lang="en-US" sz="2400" baseline="30000"/>
              <a:t>o</a:t>
            </a:r>
            <a:r>
              <a:rPr lang="en-US" sz="2400"/>
              <a:t>C</a:t>
            </a:r>
          </a:p>
          <a:p>
            <a:r>
              <a:rPr lang="en-US" sz="2400"/>
              <a:t>Q</a:t>
            </a:r>
            <a:r>
              <a:rPr lang="en-US" sz="2400" baseline="-25000"/>
              <a:t>ref </a:t>
            </a:r>
            <a:r>
              <a:rPr lang="en-US" sz="2400"/>
              <a:t>= 2,4,8 W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395257" y="2042271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B050"/>
                </a:solidFill>
              </a:rPr>
              <a:t>8 W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409544" y="3656759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4">
                    <a:lumMod val="75000"/>
                  </a:schemeClr>
                </a:solidFill>
              </a:rPr>
              <a:t>4 W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352395" y="4442572"/>
            <a:ext cx="51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70C0"/>
                </a:solidFill>
              </a:rPr>
              <a:t>2 w</a:t>
            </a:r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1037945" y="2313735"/>
            <a:ext cx="3228975" cy="14287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1061757" y="3923460"/>
            <a:ext cx="3228975" cy="14287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1099857" y="4747373"/>
            <a:ext cx="3228975" cy="1428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Left Arrow 1"/>
          <p:cNvSpPr/>
          <p:nvPr/>
        </p:nvSpPr>
        <p:spPr>
          <a:xfrm rot="1371516">
            <a:off x="4267812" y="2773002"/>
            <a:ext cx="1159663" cy="161800"/>
          </a:xfrm>
          <a:prstGeom prst="leftArrow">
            <a:avLst>
              <a:gd name="adj1" fmla="val 35965"/>
              <a:gd name="adj2" fmla="val 130702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530987" y="2792742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direction of radiation damage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7772399" y="1882587"/>
            <a:ext cx="1242359" cy="305845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8503768" y="2184477"/>
            <a:ext cx="401042" cy="429257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8710712" y="2599650"/>
            <a:ext cx="11014" cy="4921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8705266" y="2287621"/>
            <a:ext cx="5498" cy="23997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199387" y="2263010"/>
            <a:ext cx="246485" cy="2994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Q</a:t>
            </a:r>
          </a:p>
        </p:txBody>
      </p:sp>
      <p:cxnSp>
        <p:nvCxnSpPr>
          <p:cNvPr id="41" name="Straight Connector 40"/>
          <p:cNvCxnSpPr/>
          <p:nvPr/>
        </p:nvCxnSpPr>
        <p:spPr>
          <a:xfrm>
            <a:off x="8135471" y="2729753"/>
            <a:ext cx="551410" cy="1189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7803182" y="2513364"/>
            <a:ext cx="215122" cy="2994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389720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ounded Rectangle 56"/>
          <p:cNvSpPr/>
          <p:nvPr/>
        </p:nvSpPr>
        <p:spPr>
          <a:xfrm>
            <a:off x="7340600" y="1841500"/>
            <a:ext cx="1714500" cy="37719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Cooling is a </a:t>
            </a:r>
            <a:r>
              <a:rPr lang="en-US" i="1"/>
              <a:t>linear</a:t>
            </a:r>
            <a:r>
              <a:rPr lang="en-US"/>
              <a:t> process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94" y="1443223"/>
            <a:ext cx="7280336" cy="501491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1060" y="2376673"/>
            <a:ext cx="1663700" cy="762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332297" y="5908860"/>
            <a:ext cx="18808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T</a:t>
            </a:r>
            <a:r>
              <a:rPr lang="en-US" sz="2800" baseline="-25000"/>
              <a:t>0</a:t>
            </a:r>
            <a:r>
              <a:rPr lang="en-US" sz="2800"/>
              <a:t>=-20C</a:t>
            </a:r>
            <a:endParaRPr lang="en-US" sz="2800" baseline="-25000"/>
          </a:p>
        </p:txBody>
      </p:sp>
      <p:sp>
        <p:nvSpPr>
          <p:cNvPr id="12" name="TextBox 11"/>
          <p:cNvSpPr txBox="1"/>
          <p:nvPr/>
        </p:nvSpPr>
        <p:spPr>
          <a:xfrm rot="2803191">
            <a:off x="5464561" y="2346153"/>
            <a:ext cx="15763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worse cooling (higher R)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5723324" y="2051237"/>
            <a:ext cx="1076325" cy="1104899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2372112" y="4886511"/>
            <a:ext cx="384536" cy="3714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8349916" y="2213811"/>
            <a:ext cx="553452" cy="52938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8635505" y="2725831"/>
            <a:ext cx="15200" cy="6069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/>
          <p:cNvGrpSpPr/>
          <p:nvPr/>
        </p:nvGrpSpPr>
        <p:grpSpPr>
          <a:xfrm>
            <a:off x="8546015" y="3298151"/>
            <a:ext cx="216967" cy="941639"/>
            <a:chOff x="8398042" y="3465095"/>
            <a:chExt cx="216967" cy="941639"/>
          </a:xfrm>
        </p:grpSpPr>
        <p:grpSp>
          <p:nvGrpSpPr>
            <p:cNvPr id="24" name="Group 23"/>
            <p:cNvGrpSpPr/>
            <p:nvPr/>
          </p:nvGrpSpPr>
          <p:grpSpPr>
            <a:xfrm>
              <a:off x="8398042" y="3465095"/>
              <a:ext cx="211907" cy="161933"/>
              <a:chOff x="8398042" y="3465095"/>
              <a:chExt cx="211907" cy="161933"/>
            </a:xfrm>
          </p:grpSpPr>
          <p:cxnSp>
            <p:nvCxnSpPr>
              <p:cNvPr id="22" name="Straight Connector 21"/>
              <p:cNvCxnSpPr/>
              <p:nvPr/>
            </p:nvCxnSpPr>
            <p:spPr>
              <a:xfrm>
                <a:off x="8398042" y="3465095"/>
                <a:ext cx="204537" cy="8422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 flipV="1">
                <a:off x="8405412" y="3542807"/>
                <a:ext cx="204537" cy="8422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/>
          </p:nvGrpSpPr>
          <p:grpSpPr>
            <a:xfrm>
              <a:off x="8398675" y="3621289"/>
              <a:ext cx="211907" cy="161933"/>
              <a:chOff x="8398042" y="3465095"/>
              <a:chExt cx="211907" cy="161933"/>
            </a:xfrm>
          </p:grpSpPr>
          <p:cxnSp>
            <p:nvCxnSpPr>
              <p:cNvPr id="26" name="Straight Connector 25"/>
              <p:cNvCxnSpPr/>
              <p:nvPr/>
            </p:nvCxnSpPr>
            <p:spPr>
              <a:xfrm>
                <a:off x="8398042" y="3465095"/>
                <a:ext cx="204537" cy="8422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 flipV="1">
                <a:off x="8405412" y="3542807"/>
                <a:ext cx="204537" cy="8422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/>
          </p:nvGrpSpPr>
          <p:grpSpPr>
            <a:xfrm>
              <a:off x="8398675" y="3780645"/>
              <a:ext cx="211907" cy="161933"/>
              <a:chOff x="8398042" y="3465095"/>
              <a:chExt cx="211907" cy="161933"/>
            </a:xfrm>
          </p:grpSpPr>
          <p:cxnSp>
            <p:nvCxnSpPr>
              <p:cNvPr id="29" name="Straight Connector 28"/>
              <p:cNvCxnSpPr/>
              <p:nvPr/>
            </p:nvCxnSpPr>
            <p:spPr>
              <a:xfrm>
                <a:off x="8398042" y="3465095"/>
                <a:ext cx="204537" cy="8422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 flipV="1">
                <a:off x="8405412" y="3542807"/>
                <a:ext cx="204537" cy="8422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/>
            <p:cNvGrpSpPr/>
            <p:nvPr/>
          </p:nvGrpSpPr>
          <p:grpSpPr>
            <a:xfrm>
              <a:off x="8399308" y="3936839"/>
              <a:ext cx="211907" cy="161933"/>
              <a:chOff x="8398042" y="3465095"/>
              <a:chExt cx="211907" cy="161933"/>
            </a:xfrm>
          </p:grpSpPr>
          <p:cxnSp>
            <p:nvCxnSpPr>
              <p:cNvPr id="32" name="Straight Connector 31"/>
              <p:cNvCxnSpPr/>
              <p:nvPr/>
            </p:nvCxnSpPr>
            <p:spPr>
              <a:xfrm>
                <a:off x="8398042" y="3465095"/>
                <a:ext cx="204537" cy="8422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 flipV="1">
                <a:off x="8405412" y="3542807"/>
                <a:ext cx="204537" cy="8422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/>
            <p:cNvGrpSpPr/>
            <p:nvPr/>
          </p:nvGrpSpPr>
          <p:grpSpPr>
            <a:xfrm>
              <a:off x="8403102" y="4088607"/>
              <a:ext cx="211907" cy="161933"/>
              <a:chOff x="8398042" y="3465095"/>
              <a:chExt cx="211907" cy="161933"/>
            </a:xfrm>
          </p:grpSpPr>
          <p:cxnSp>
            <p:nvCxnSpPr>
              <p:cNvPr id="35" name="Straight Connector 34"/>
              <p:cNvCxnSpPr/>
              <p:nvPr/>
            </p:nvCxnSpPr>
            <p:spPr>
              <a:xfrm>
                <a:off x="8398042" y="3465095"/>
                <a:ext cx="204537" cy="8422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 flipV="1">
                <a:off x="8405412" y="3542807"/>
                <a:ext cx="204537" cy="8422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Group 36"/>
            <p:cNvGrpSpPr/>
            <p:nvPr/>
          </p:nvGrpSpPr>
          <p:grpSpPr>
            <a:xfrm>
              <a:off x="8399941" y="4244801"/>
              <a:ext cx="211907" cy="161933"/>
              <a:chOff x="8398042" y="3465095"/>
              <a:chExt cx="211907" cy="161933"/>
            </a:xfrm>
          </p:grpSpPr>
          <p:cxnSp>
            <p:nvCxnSpPr>
              <p:cNvPr id="38" name="Straight Connector 37"/>
              <p:cNvCxnSpPr/>
              <p:nvPr/>
            </p:nvCxnSpPr>
            <p:spPr>
              <a:xfrm>
                <a:off x="8398042" y="3465095"/>
                <a:ext cx="204537" cy="8422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 flipV="1">
                <a:off x="8405412" y="3542807"/>
                <a:ext cx="204537" cy="8422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43" name="Straight Connector 42"/>
          <p:cNvCxnSpPr/>
          <p:nvPr/>
        </p:nvCxnSpPr>
        <p:spPr>
          <a:xfrm>
            <a:off x="8651314" y="4198610"/>
            <a:ext cx="15200" cy="6069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8544518" y="4718891"/>
            <a:ext cx="228866" cy="1983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8627990" y="2341016"/>
            <a:ext cx="7588" cy="29594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7929859" y="2310663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Q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7979183" y="365001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R</a:t>
            </a:r>
            <a:r>
              <a:rPr lang="en-US" baseline="-25000"/>
              <a:t>th</a:t>
            </a:r>
          </a:p>
        </p:txBody>
      </p:sp>
      <p:cxnSp>
        <p:nvCxnSpPr>
          <p:cNvPr id="52" name="Straight Connector 51"/>
          <p:cNvCxnSpPr/>
          <p:nvPr/>
        </p:nvCxnSpPr>
        <p:spPr>
          <a:xfrm flipV="1">
            <a:off x="7650612" y="2818030"/>
            <a:ext cx="970562" cy="103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V="1">
            <a:off x="7675236" y="4695411"/>
            <a:ext cx="970562" cy="103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7355130" y="4488147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</a:t>
            </a:r>
            <a:r>
              <a:rPr lang="en-US" baseline="-25000"/>
              <a:t>0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7383081" y="2619417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</a:t>
            </a:r>
          </a:p>
        </p:txBody>
      </p:sp>
      <p:sp>
        <p:nvSpPr>
          <p:cNvPr id="58" name="Oval 57"/>
          <p:cNvSpPr/>
          <p:nvPr/>
        </p:nvSpPr>
        <p:spPr>
          <a:xfrm>
            <a:off x="1855694" y="5419164"/>
            <a:ext cx="391004" cy="3714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Arrow Connector 59"/>
          <p:cNvCxnSpPr/>
          <p:nvPr/>
        </p:nvCxnSpPr>
        <p:spPr>
          <a:xfrm flipV="1">
            <a:off x="1460500" y="4978400"/>
            <a:ext cx="774700" cy="63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H="1">
            <a:off x="2882900" y="4673600"/>
            <a:ext cx="571500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V="1">
            <a:off x="5280389" y="1930400"/>
            <a:ext cx="142511" cy="422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H="1">
            <a:off x="4998478" y="2602245"/>
            <a:ext cx="195170" cy="401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H="1">
            <a:off x="3988547" y="1868413"/>
            <a:ext cx="6006" cy="3719587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829311" y="4943660"/>
            <a:ext cx="2290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Stable Operating Point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3780765" y="2107844"/>
            <a:ext cx="871538" cy="914401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 rot="2687316">
            <a:off x="3653765" y="2360256"/>
            <a:ext cx="12440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better cooling </a:t>
            </a:r>
          </a:p>
          <a:p>
            <a:r>
              <a:rPr lang="en-US" sz="1400"/>
              <a:t>(lower R)</a:t>
            </a:r>
          </a:p>
        </p:txBody>
      </p:sp>
      <p:cxnSp>
        <p:nvCxnSpPr>
          <p:cNvPr id="75" name="Straight Connector 74"/>
          <p:cNvCxnSpPr/>
          <p:nvPr/>
        </p:nvCxnSpPr>
        <p:spPr>
          <a:xfrm flipV="1">
            <a:off x="3954432" y="4431922"/>
            <a:ext cx="78377" cy="65315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V="1">
            <a:off x="3940579" y="3673538"/>
            <a:ext cx="78377" cy="65315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3266100" y="2754816"/>
            <a:ext cx="835637" cy="798281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41477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10429</TotalTime>
  <Words>1431</Words>
  <Application>Microsoft Macintosh PowerPoint</Application>
  <PresentationFormat>On-screen Show (4:3)</PresentationFormat>
  <Paragraphs>231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Calibri</vt:lpstr>
      <vt:lpstr>Calibri Light</vt:lpstr>
      <vt:lpstr>Mangal</vt:lpstr>
      <vt:lpstr>Symbol</vt:lpstr>
      <vt:lpstr>Wingdings</vt:lpstr>
      <vt:lpstr>Arial</vt:lpstr>
      <vt:lpstr>Office Theme</vt:lpstr>
      <vt:lpstr>Thermal Runaway &amp; TFPX</vt:lpstr>
      <vt:lpstr> </vt:lpstr>
      <vt:lpstr>Temp dependence of dark current</vt:lpstr>
      <vt:lpstr>Temp dependence (cont’d)</vt:lpstr>
      <vt:lpstr>Radiation Damage </vt:lpstr>
      <vt:lpstr>Dark Current density vs Fluence</vt:lpstr>
      <vt:lpstr>Consequences:  I x V = power</vt:lpstr>
      <vt:lpstr>Exponential Heat Load  (Q vs T)</vt:lpstr>
      <vt:lpstr>Cooling is a linear process</vt:lpstr>
      <vt:lpstr>Cooling a nonlinear system…</vt:lpstr>
      <vt:lpstr> </vt:lpstr>
      <vt:lpstr>Some numbers from TBPX </vt:lpstr>
      <vt:lpstr>More on TBPX numbers…</vt:lpstr>
      <vt:lpstr>How far is TBPX from runaway?</vt:lpstr>
      <vt:lpstr>How far is TBPX from runaway?</vt:lpstr>
      <vt:lpstr>Bottom-up estimate of TBPX Reff</vt:lpstr>
      <vt:lpstr>Bottom-up Estimate: Numbers</vt:lpstr>
      <vt:lpstr>TFPX geometry is a bit different</vt:lpstr>
      <vt:lpstr>Implications of Reff = 1.5oC/W</vt:lpstr>
      <vt:lpstr>Consider temp variations over sensor</vt:lpstr>
      <vt:lpstr>Include variations in ROC power</vt:lpstr>
      <vt:lpstr>Consider ROC failure scenarios</vt:lpstr>
      <vt:lpstr>Observations</vt:lpstr>
      <vt:lpstr>Where do we go from here</vt:lpstr>
    </vt:vector>
  </TitlesOfParts>
  <Company/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Anders Ryd</dc:creator>
  <cp:lastModifiedBy>Jim Alexander</cp:lastModifiedBy>
  <cp:revision>535</cp:revision>
  <cp:lastPrinted>2017-12-10T15:33:20Z</cp:lastPrinted>
  <dcterms:created xsi:type="dcterms:W3CDTF">2017-07-25T08:55:25Z</dcterms:created>
  <dcterms:modified xsi:type="dcterms:W3CDTF">2019-04-17T16:05:23Z</dcterms:modified>
</cp:coreProperties>
</file>