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A9DA-FEE2-D34B-A376-F7F5484FE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C95F-73FF-3C4A-9F8E-2BC38BE19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B746-56CC-4842-89F4-7F7AAC91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020A-0D10-3245-AAB7-FEEDA9D1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B8C5-4AF6-9F4C-A275-C9129040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9F0A-FDC4-8540-A88D-F57ABBE5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3F95-9B3E-0D47-92A9-E35646E7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59D5-C74B-D14A-9EAC-D1498567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AF47-B219-4948-BF25-75D0AE95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3B2FF-B088-AB4F-BE9B-B5CCE00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560D-7E30-DA47-B6DE-64A0F3C4E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15860-CF34-1A43-A779-B0612FA9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B79C8-D6FD-2445-B34B-F606EA0F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628B-4C2B-814F-A6AA-1A193EEF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2DAE-67D4-524B-9669-E349759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0851-F6DE-3D43-82A2-735A7391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28FC-55E1-1E47-AF9D-E95A354A0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30BA-B8C6-E74F-9C97-5ED38B10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4826-0AEC-B142-BE98-1211B376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B65B-FA41-2347-83D7-66B657C4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177-CD56-8042-B23B-2B6767B3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97E91-42F7-7446-9AF8-03FC9B270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4F34-767D-374B-B70C-C5EEBC39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2E39-2876-CC4A-993A-306D9288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EB05-0410-3D4A-A60D-8E3A9D41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987F-3E06-7B40-AF00-C392E846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D06A-ACB2-E64E-918C-D5CEFD51E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540A0-AB01-0745-A964-F63F4AC26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4DAED-6753-D842-A074-11467D64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965CE-F8EF-6F49-B429-68CFADD7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308E2-AE9C-184B-A6FB-EC900361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2CB1-5A15-7F49-AA67-6CC19A94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55EFE-A99A-344B-A281-8D69A4C5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86BA2-985B-9B42-B10A-FCF07439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13323-B454-084D-BDE6-8273E15D9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06A0B-E759-F046-BEE8-F3341D0A8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FBCD4-FE0B-2F4A-8FDE-634E5307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247D7-7BA3-A24B-8003-8E5AF788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F45A5-8678-7647-B365-36CBC724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5611-23EA-E24F-869A-6B24A765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5ECDF-FCB6-C442-BFC8-3F78CA5E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F1111-FA8B-C140-836E-F42CFABB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C74B2-4CEE-D84D-B121-54B22AA0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CA0CE-0E23-1D45-987A-C38C3B51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87C80-F3BE-FD45-8D80-0B2FD6DB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59CF7-C6DF-8C4F-8276-29A193B7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C2C4-2135-184A-AD63-791E56D7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3D44-5010-144E-A764-A1B2AEBC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F1B80-554D-8E49-A95C-7F09C6EFC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FA56-801C-784A-BBC8-4C457169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88656-A21B-EA47-902C-FFBD99AA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D14E-0D38-BE41-AA4B-744EA32F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9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8968-A5AC-FF46-993E-34746CA9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DE823-0923-5348-B161-FF56900E1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25019-D059-CB46-9BB4-E8B90FC23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5EDB4-B85E-8940-B6B7-F32641D8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6168-F073-044A-8590-7F47C5CF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F25C-1859-104D-85F0-F0742669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3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84075-FF40-9D48-8328-941DADF0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0371-FAD9-534F-BDC1-30838D44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38F25-AB2D-074A-919A-96B6A4E2C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2C71-6D0E-324E-B7DD-387D42561D0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5F37-2815-7647-8361-92F6C9308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EAFB-A3C7-BB46-AB9E-547AAECA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E78E-20F0-3C49-9F80-34241083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8B28F0-63F2-714F-9B8E-AC9FA770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7" y="2200210"/>
            <a:ext cx="6492766" cy="4485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BE535-BA53-4343-B774-5C801B48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63" y="957467"/>
            <a:ext cx="4298029" cy="671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97BBA-0238-DA4B-BDDF-E9FAC86F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814" y="3887513"/>
            <a:ext cx="1480210" cy="6831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6E6F6B-8E56-304D-A811-79D94416BCA8}"/>
              </a:ext>
            </a:extLst>
          </p:cNvPr>
          <p:cNvCxnSpPr/>
          <p:nvPr/>
        </p:nvCxnSpPr>
        <p:spPr>
          <a:xfrm>
            <a:off x="3051120" y="4081955"/>
            <a:ext cx="530113" cy="2942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CBCC43-5F3C-0042-97DA-B0EA7C857C74}"/>
              </a:ext>
            </a:extLst>
          </p:cNvPr>
          <p:cNvCxnSpPr>
            <a:cxnSpLocks/>
          </p:cNvCxnSpPr>
          <p:nvPr/>
        </p:nvCxnSpPr>
        <p:spPr>
          <a:xfrm>
            <a:off x="4380840" y="1624756"/>
            <a:ext cx="0" cy="260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9F4BC5F7-A1B5-A844-B5F1-5BB9F59DE57E}"/>
              </a:ext>
            </a:extLst>
          </p:cNvPr>
          <p:cNvSpPr/>
          <p:nvPr/>
        </p:nvSpPr>
        <p:spPr>
          <a:xfrm rot="16200000">
            <a:off x="2391310" y="988013"/>
            <a:ext cx="369525" cy="1214000"/>
          </a:xfrm>
          <a:prstGeom prst="leftBrace">
            <a:avLst>
              <a:gd name="adj1" fmla="val 8333"/>
              <a:gd name="adj2" fmla="val 52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21B140-A606-1249-AEF1-A1C0AD4D840B}"/>
              </a:ext>
            </a:extLst>
          </p:cNvPr>
          <p:cNvSpPr/>
          <p:nvPr/>
        </p:nvSpPr>
        <p:spPr>
          <a:xfrm>
            <a:off x="6883496" y="1765566"/>
            <a:ext cx="5054521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alpha=4.28*10**-17</a:t>
            </a:r>
          </a:p>
          <a:p>
            <a:r>
              <a:rPr lang="en-US" dirty="0"/>
              <a:t>flu1= 1.0*10**16       #fluence</a:t>
            </a:r>
          </a:p>
          <a:p>
            <a:r>
              <a:rPr lang="en-US" dirty="0"/>
              <a:t>flu2= 2.1*10**16</a:t>
            </a:r>
          </a:p>
          <a:p>
            <a:r>
              <a:rPr lang="en-US" dirty="0"/>
              <a:t>flu3= 3.0*10**16</a:t>
            </a:r>
          </a:p>
          <a:p>
            <a:r>
              <a:rPr lang="en-US" dirty="0"/>
              <a:t>h=4.4                  #width of the sensor</a:t>
            </a:r>
          </a:p>
          <a:p>
            <a:r>
              <a:rPr lang="en-US" dirty="0"/>
              <a:t>l=1.8                  #</a:t>
            </a:r>
            <a:r>
              <a:rPr lang="en-US" dirty="0" err="1"/>
              <a:t>lenght</a:t>
            </a:r>
            <a:r>
              <a:rPr lang="en-US" dirty="0"/>
              <a:t> of the sensor</a:t>
            </a:r>
          </a:p>
          <a:p>
            <a:r>
              <a:rPr lang="en-US" dirty="0" err="1"/>
              <a:t>dd</a:t>
            </a:r>
            <a:r>
              <a:rPr lang="en-US" dirty="0"/>
              <a:t>=130*10**-4          #depletion depth</a:t>
            </a:r>
          </a:p>
          <a:p>
            <a:r>
              <a:rPr lang="en-US" dirty="0" err="1"/>
              <a:t>Vb</a:t>
            </a:r>
            <a:r>
              <a:rPr lang="en-US" dirty="0"/>
              <a:t>=600                 #bias voltage</a:t>
            </a:r>
          </a:p>
          <a:p>
            <a:r>
              <a:rPr lang="en-US" dirty="0" err="1"/>
              <a:t>Tr</a:t>
            </a:r>
            <a:r>
              <a:rPr lang="en-US" dirty="0"/>
              <a:t>=293                 #reference Temperature</a:t>
            </a:r>
          </a:p>
          <a:p>
            <a:r>
              <a:rPr lang="en-US" dirty="0"/>
              <a:t>Ta=7000                #Activation Temperature</a:t>
            </a:r>
          </a:p>
          <a:p>
            <a:r>
              <a:rPr lang="en-US" dirty="0"/>
              <a:t>T0=253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Qref</a:t>
            </a:r>
            <a:r>
              <a:rPr lang="en-US" dirty="0"/>
              <a:t> </a:t>
            </a:r>
          </a:p>
          <a:p>
            <a:r>
              <a:rPr lang="en-US" dirty="0"/>
              <a:t>Qr1=alpha*flu1*h*l*</a:t>
            </a:r>
            <a:r>
              <a:rPr lang="en-US" dirty="0" err="1"/>
              <a:t>dd</a:t>
            </a:r>
            <a:r>
              <a:rPr lang="en-US" dirty="0"/>
              <a:t>*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dirty="0"/>
              <a:t>Qr2=alpha*flu2*h*l*</a:t>
            </a:r>
            <a:r>
              <a:rPr lang="en-US" dirty="0" err="1"/>
              <a:t>dd</a:t>
            </a:r>
            <a:r>
              <a:rPr lang="en-US" dirty="0"/>
              <a:t>*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dirty="0"/>
              <a:t>Qr3=alpha*flu3*h*l*</a:t>
            </a:r>
            <a:r>
              <a:rPr lang="en-US" dirty="0" err="1"/>
              <a:t>dd</a:t>
            </a:r>
            <a:r>
              <a:rPr lang="en-US" dirty="0"/>
              <a:t>*</a:t>
            </a:r>
            <a:r>
              <a:rPr lang="en-US" dirty="0" err="1"/>
              <a:t>Vb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95B28-B780-0046-8DCD-81031AC8A07D}"/>
              </a:ext>
            </a:extLst>
          </p:cNvPr>
          <p:cNvSpPr txBox="1"/>
          <p:nvPr/>
        </p:nvSpPr>
        <p:spPr>
          <a:xfrm>
            <a:off x="2237530" y="1729956"/>
            <a:ext cx="60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Qref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1B547-1F4E-A048-B268-D34792B6937D}"/>
              </a:ext>
            </a:extLst>
          </p:cNvPr>
          <p:cNvSpPr txBox="1"/>
          <p:nvPr/>
        </p:nvSpPr>
        <p:spPr>
          <a:xfrm>
            <a:off x="4380840" y="52629"/>
            <a:ext cx="3815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Thermal runaway</a:t>
            </a:r>
          </a:p>
        </p:txBody>
      </p:sp>
    </p:spTree>
    <p:extLst>
      <p:ext uri="{BB962C8B-B14F-4D97-AF65-F5344CB8AC3E}">
        <p14:creationId xmlns:p14="http://schemas.microsoft.com/office/powerpoint/2010/main" val="238298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EC0A01-C61E-0E4B-9E41-0BCC9115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86" y="1027136"/>
            <a:ext cx="4298029" cy="671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064E5E-C053-9544-9939-D3364EB6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5536"/>
              </p:ext>
            </p:extLst>
          </p:nvPr>
        </p:nvGraphicFramePr>
        <p:xfrm>
          <a:off x="430477" y="1945778"/>
          <a:ext cx="5382048" cy="4632204"/>
        </p:xfrm>
        <a:graphic>
          <a:graphicData uri="http://schemas.openxmlformats.org/drawingml/2006/table">
            <a:tbl>
              <a:tblPr/>
              <a:tblGrid>
                <a:gridCol w="1345512">
                  <a:extLst>
                    <a:ext uri="{9D8B030D-6E8A-4147-A177-3AD203B41FA5}">
                      <a16:colId xmlns:a16="http://schemas.microsoft.com/office/drawing/2014/main" val="2696333546"/>
                    </a:ext>
                  </a:extLst>
                </a:gridCol>
                <a:gridCol w="1345512">
                  <a:extLst>
                    <a:ext uri="{9D8B030D-6E8A-4147-A177-3AD203B41FA5}">
                      <a16:colId xmlns:a16="http://schemas.microsoft.com/office/drawing/2014/main" val="465633010"/>
                    </a:ext>
                  </a:extLst>
                </a:gridCol>
                <a:gridCol w="1345512">
                  <a:extLst>
                    <a:ext uri="{9D8B030D-6E8A-4147-A177-3AD203B41FA5}">
                      <a16:colId xmlns:a16="http://schemas.microsoft.com/office/drawing/2014/main" val="3706947518"/>
                    </a:ext>
                  </a:extLst>
                </a:gridCol>
                <a:gridCol w="1345512">
                  <a:extLst>
                    <a:ext uri="{9D8B030D-6E8A-4147-A177-3AD203B41FA5}">
                      <a16:colId xmlns:a16="http://schemas.microsoft.com/office/drawing/2014/main" val="284017023"/>
                    </a:ext>
                  </a:extLst>
                </a:gridCol>
              </a:tblGrid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T(K)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Q1(W)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Q2(W)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Q3(W)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126238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0.090712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0.190495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0.272136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63117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0.103237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0.216798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0.309711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035788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0.117370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0.246478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0.352111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216910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0.133302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0.279934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0.399906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079247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0.151243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0.317611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0.453730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41332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580576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298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40.836517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85.756686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122.509551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242740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44.471055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93.389216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133.413165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504147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300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48.402634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101.645532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145.207902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25148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301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52.653315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110.571961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157.959945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845902"/>
                  </a:ext>
                </a:extLst>
              </a:tr>
              <a:tr h="3860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57.246626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120.217915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171.739878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6909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71A6E31-AEE9-8944-BC14-A649E290CB16}"/>
              </a:ext>
            </a:extLst>
          </p:cNvPr>
          <p:cNvSpPr/>
          <p:nvPr/>
        </p:nvSpPr>
        <p:spPr>
          <a:xfrm>
            <a:off x="7316185" y="1698703"/>
            <a:ext cx="397192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Qref</a:t>
            </a:r>
            <a:r>
              <a:rPr lang="en-US" dirty="0"/>
              <a:t>(T=20C, Fluence = 1e16) = 26.44 W </a:t>
            </a:r>
          </a:p>
          <a:p>
            <a:r>
              <a:rPr lang="en-US" dirty="0" err="1"/>
              <a:t>Qref</a:t>
            </a:r>
            <a:r>
              <a:rPr lang="en-US" dirty="0"/>
              <a:t>(T=20C, Fluence = 2e16) = 55.52 W </a:t>
            </a:r>
          </a:p>
          <a:p>
            <a:r>
              <a:rPr lang="en-US" dirty="0" err="1"/>
              <a:t>Qrer</a:t>
            </a:r>
            <a:r>
              <a:rPr lang="en-US" dirty="0"/>
              <a:t>(T=20C, Fluence = 3e16) = 79.32 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D3577-06CB-CA41-8289-8BC384ADBF78}"/>
              </a:ext>
            </a:extLst>
          </p:cNvPr>
          <p:cNvSpPr txBox="1"/>
          <p:nvPr/>
        </p:nvSpPr>
        <p:spPr>
          <a:xfrm>
            <a:off x="7119997" y="3246218"/>
            <a:ext cx="416811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that at room temperature (~298K):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will be in thermal runaway already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 is too high to be extracted by cooling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716E3-3E4C-C94A-A4D7-C9B643777A13}"/>
              </a:ext>
            </a:extLst>
          </p:cNvPr>
          <p:cNvSpPr txBox="1"/>
          <p:nvPr/>
        </p:nvSpPr>
        <p:spPr>
          <a:xfrm>
            <a:off x="4611214" y="218285"/>
            <a:ext cx="409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 runaway numbers</a:t>
            </a:r>
          </a:p>
        </p:txBody>
      </p:sp>
    </p:spTree>
    <p:extLst>
      <p:ext uri="{BB962C8B-B14F-4D97-AF65-F5344CB8AC3E}">
        <p14:creationId xmlns:p14="http://schemas.microsoft.com/office/powerpoint/2010/main" val="14339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7E61E-F3BC-0145-8D83-5110DA6DCC7A}"/>
              </a:ext>
            </a:extLst>
          </p:cNvPr>
          <p:cNvSpPr txBox="1"/>
          <p:nvPr/>
        </p:nvSpPr>
        <p:spPr>
          <a:xfrm>
            <a:off x="1170590" y="52247"/>
            <a:ext cx="10358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mimic thermal runaway at room temperature?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CC58A-427E-D646-9399-B66AF84EE524}"/>
              </a:ext>
            </a:extLst>
          </p:cNvPr>
          <p:cNvSpPr txBox="1"/>
          <p:nvPr/>
        </p:nvSpPr>
        <p:spPr>
          <a:xfrm>
            <a:off x="241735" y="1116892"/>
            <a:ext cx="514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heater and map Q from low T range to high T range :  i.e. </a:t>
            </a:r>
          </a:p>
          <a:p>
            <a:endParaRPr lang="en-US" dirty="0"/>
          </a:p>
          <a:p>
            <a:r>
              <a:rPr lang="en-US" dirty="0"/>
              <a:t>Translate “original temperature range” to a “room temperature range” while keeping Q the same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2DFCD-41DB-A647-8BCA-1481B6FB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5" y="2735536"/>
            <a:ext cx="5265685" cy="369661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1DAE3FA9-E1C2-434D-A9F8-333BFB79FD7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35136" y="1431003"/>
            <a:ext cx="75456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1448E5-22C6-4A44-8E80-5A4F05DB0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93967"/>
              </p:ext>
            </p:extLst>
          </p:nvPr>
        </p:nvGraphicFramePr>
        <p:xfrm>
          <a:off x="5892013" y="832255"/>
          <a:ext cx="5890085" cy="4379664"/>
        </p:xfrm>
        <a:graphic>
          <a:graphicData uri="http://schemas.openxmlformats.org/drawingml/2006/table">
            <a:tbl>
              <a:tblPr/>
              <a:tblGrid>
                <a:gridCol w="598498">
                  <a:extLst>
                    <a:ext uri="{9D8B030D-6E8A-4147-A177-3AD203B41FA5}">
                      <a16:colId xmlns:a16="http://schemas.microsoft.com/office/drawing/2014/main" val="1344894630"/>
                    </a:ext>
                  </a:extLst>
                </a:gridCol>
                <a:gridCol w="777765">
                  <a:extLst>
                    <a:ext uri="{9D8B030D-6E8A-4147-A177-3AD203B41FA5}">
                      <a16:colId xmlns:a16="http://schemas.microsoft.com/office/drawing/2014/main" val="1410228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9471266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2598698588"/>
                    </a:ext>
                  </a:extLst>
                </a:gridCol>
                <a:gridCol w="1507863">
                  <a:extLst>
                    <a:ext uri="{9D8B030D-6E8A-4147-A177-3AD203B41FA5}">
                      <a16:colId xmlns:a16="http://schemas.microsoft.com/office/drawing/2014/main" val="257036041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 err="1">
                          <a:effectLst/>
                        </a:rPr>
                        <a:t>Ts</a:t>
                      </a:r>
                      <a:endParaRPr lang="en-US" sz="1800" b="1" dirty="0"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 err="1">
                          <a:effectLst/>
                        </a:rPr>
                        <a:t>Ts_e</a:t>
                      </a:r>
                      <a:endParaRPr lang="en-US" sz="1800" b="1" dirty="0"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Q1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Q2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Q3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90961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0.090712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0.190495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0.272136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579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0.103237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0.216798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0.309711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5468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0.117370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0.246478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0.352111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38447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0.133302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0.279934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0.399906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9831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0.151243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0.317611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0.453730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5804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414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351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40.836517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85.756686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122.509551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0798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352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44.471055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93.389216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133.413165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3180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300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353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48.402634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101.645532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145.207902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30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301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354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52.653315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110.571961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157.959945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48495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355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57.246626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120.217915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171.739878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60156"/>
                  </a:ext>
                </a:extLst>
              </a:tr>
            </a:tbl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7FAAA93B-B514-A04F-96DF-BDEF375AA683}"/>
              </a:ext>
            </a:extLst>
          </p:cNvPr>
          <p:cNvSpPr/>
          <p:nvPr/>
        </p:nvSpPr>
        <p:spPr>
          <a:xfrm>
            <a:off x="3111062" y="4267200"/>
            <a:ext cx="1629104" cy="3166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94F84-B859-EF45-8535-02D95EE3FDFE}"/>
              </a:ext>
            </a:extLst>
          </p:cNvPr>
          <p:cNvSpPr txBox="1"/>
          <p:nvPr/>
        </p:nvSpPr>
        <p:spPr>
          <a:xfrm>
            <a:off x="5720738" y="5487501"/>
            <a:ext cx="634513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way, cooling the Si sensor at 240 K corresponds to cooling the heater at </a:t>
            </a:r>
            <a:r>
              <a:rPr lang="en-US"/>
              <a:t>293 K and so on. </a:t>
            </a:r>
            <a:r>
              <a:rPr lang="en-US" dirty="0"/>
              <a:t>The power produced by the Si sensor and the power dissipated by the heater will be the same for the same change in T</a:t>
            </a:r>
          </a:p>
        </p:txBody>
      </p:sp>
    </p:spTree>
    <p:extLst>
      <p:ext uri="{BB962C8B-B14F-4D97-AF65-F5344CB8AC3E}">
        <p14:creationId xmlns:p14="http://schemas.microsoft.com/office/powerpoint/2010/main" val="344911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831D2-2C58-4B45-8F21-DFCA6DDDBA19}"/>
              </a:ext>
            </a:extLst>
          </p:cNvPr>
          <p:cNvSpPr txBox="1"/>
          <p:nvPr/>
        </p:nvSpPr>
        <p:spPr>
          <a:xfrm>
            <a:off x="2890344" y="136635"/>
            <a:ext cx="7058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Thermal runaway mimic function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05AB95-A7DD-7442-A226-F0B94EAAA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74802"/>
              </p:ext>
            </p:extLst>
          </p:nvPr>
        </p:nvGraphicFramePr>
        <p:xfrm>
          <a:off x="456083" y="1946351"/>
          <a:ext cx="5291587" cy="4379664"/>
        </p:xfrm>
        <a:graphic>
          <a:graphicData uri="http://schemas.openxmlformats.org/drawingml/2006/table">
            <a:tbl>
              <a:tblPr/>
              <a:tblGrid>
                <a:gridCol w="777765">
                  <a:extLst>
                    <a:ext uri="{9D8B030D-6E8A-4147-A177-3AD203B41FA5}">
                      <a16:colId xmlns:a16="http://schemas.microsoft.com/office/drawing/2014/main" val="1410228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9471266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2598698588"/>
                    </a:ext>
                  </a:extLst>
                </a:gridCol>
                <a:gridCol w="1507863">
                  <a:extLst>
                    <a:ext uri="{9D8B030D-6E8A-4147-A177-3AD203B41FA5}">
                      <a16:colId xmlns:a16="http://schemas.microsoft.com/office/drawing/2014/main" val="257036041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 err="1">
                          <a:effectLst/>
                        </a:rPr>
                        <a:t>Ts_e</a:t>
                      </a:r>
                      <a:endParaRPr lang="en-US" sz="1800" b="1" dirty="0"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Q1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Q2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Q3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90961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0.090712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0.190495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0.272136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5579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0.103237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0.216798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0.309711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5468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0.117370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0.246478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0.352111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38447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0.133302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0.279934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0.399906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9831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297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0.151243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0.317611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0.453730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5804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...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414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351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40.836517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85.756686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122.509551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0798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352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44.471055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93.389216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133.413165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3180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353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48.402634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101.645532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145.207902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0302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354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52.653315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110.571961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157.959945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48495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355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57.246626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120.217915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171.739878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601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560AA1-27B0-514A-8A16-481F16968D69}"/>
              </a:ext>
            </a:extLst>
          </p:cNvPr>
          <p:cNvSpPr txBox="1"/>
          <p:nvPr/>
        </p:nvSpPr>
        <p:spPr>
          <a:xfrm>
            <a:off x="355553" y="1210770"/>
            <a:ext cx="5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Having the dataset we can fit it and get the parameters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C4B0AA4E-453A-FB41-878B-65941BAD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901" y="2438655"/>
            <a:ext cx="4762500" cy="314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7D3474-99D6-3E41-B305-BDF2AFFA46C7}"/>
              </a:ext>
            </a:extLst>
          </p:cNvPr>
          <p:cNvSpPr/>
          <p:nvPr/>
        </p:nvSpPr>
        <p:spPr>
          <a:xfrm>
            <a:off x="6096000" y="1210770"/>
            <a:ext cx="58963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----------fit from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curve_fit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y=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a+bx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b=0.1036 a=-3.5023 </a:t>
            </a:r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D14B0-5C11-4A4A-AE8E-407E2D3F4958}"/>
              </a:ext>
            </a:extLst>
          </p:cNvPr>
          <p:cNvSpPr txBox="1"/>
          <p:nvPr/>
        </p:nvSpPr>
        <p:spPr>
          <a:xfrm>
            <a:off x="9044151" y="5588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223F4-08B9-BE4D-A74E-40F076B5631E}"/>
              </a:ext>
            </a:extLst>
          </p:cNvPr>
          <p:cNvSpPr txBox="1"/>
          <p:nvPr/>
        </p:nvSpPr>
        <p:spPr>
          <a:xfrm>
            <a:off x="6180082" y="382878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Q(W)</a:t>
            </a:r>
          </a:p>
        </p:txBody>
      </p:sp>
    </p:spTree>
    <p:extLst>
      <p:ext uri="{BB962C8B-B14F-4D97-AF65-F5344CB8AC3E}">
        <p14:creationId xmlns:p14="http://schemas.microsoft.com/office/powerpoint/2010/main" val="7415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626B-6B50-654B-A554-22E32D2F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84"/>
            <a:ext cx="10515600" cy="801523"/>
          </a:xfrm>
        </p:spPr>
        <p:txBody>
          <a:bodyPr/>
          <a:lstStyle/>
          <a:p>
            <a:pPr algn="ctr"/>
            <a:r>
              <a:rPr lang="en-US" dirty="0"/>
              <a:t>Thermal runaway reproduction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97F37-0370-5744-9A3A-D64F7631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6" y="1166648"/>
            <a:ext cx="5133506" cy="30692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252259-D78F-DA42-BA4A-B1FC95AA6D32}"/>
              </a:ext>
            </a:extLst>
          </p:cNvPr>
          <p:cNvSpPr/>
          <p:nvPr/>
        </p:nvSpPr>
        <p:spPr>
          <a:xfrm>
            <a:off x="5419716" y="1053335"/>
            <a:ext cx="6772284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LabView controller power input: P(T) </a:t>
            </a:r>
          </a:p>
          <a:p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P=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a+bT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): b=0.1036; a=-3.5023</a:t>
            </a:r>
          </a:p>
          <a:p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54FF15-4087-6D4B-A0B6-C00C2B1688F3}"/>
              </a:ext>
            </a:extLst>
          </p:cNvPr>
          <p:cNvCxnSpPr>
            <a:cxnSpLocks/>
          </p:cNvCxnSpPr>
          <p:nvPr/>
        </p:nvCxnSpPr>
        <p:spPr>
          <a:xfrm flipH="1" flipV="1">
            <a:off x="4887993" y="2143125"/>
            <a:ext cx="641270" cy="20002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E2F395-FDE0-AE46-A20C-35E2FFE89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9088"/>
            <a:ext cx="4048296" cy="27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B87AF1F-D20D-7F40-B2FE-78C9664D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11" y="4140832"/>
            <a:ext cx="4060825" cy="27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A32BA2E-2B1B-1045-9557-A862B943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88" y="4129088"/>
            <a:ext cx="4375212" cy="289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7FC5DD-FDCB-BC4E-A3ED-E67518EA4F15}"/>
              </a:ext>
            </a:extLst>
          </p:cNvPr>
          <p:cNvSpPr txBox="1"/>
          <p:nvPr/>
        </p:nvSpPr>
        <p:spPr>
          <a:xfrm>
            <a:off x="858641" y="4857751"/>
            <a:ext cx="203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sitting in air:</a:t>
            </a:r>
          </a:p>
          <a:p>
            <a:r>
              <a:rPr lang="en-US" dirty="0"/>
              <a:t>no TIM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72996-E119-624B-BB0C-E71931068D75}"/>
              </a:ext>
            </a:extLst>
          </p:cNvPr>
          <p:cNvSpPr txBox="1"/>
          <p:nvPr/>
        </p:nvSpPr>
        <p:spPr>
          <a:xfrm>
            <a:off x="255296" y="273385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BC9752-9106-834D-8112-13D8EFD4A829}"/>
              </a:ext>
            </a:extLst>
          </p:cNvPr>
          <p:cNvCxnSpPr/>
          <p:nvPr/>
        </p:nvCxnSpPr>
        <p:spPr>
          <a:xfrm>
            <a:off x="807050" y="2918524"/>
            <a:ext cx="604022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7734C8-C781-1240-933F-EC3C47C541F3}"/>
              </a:ext>
            </a:extLst>
          </p:cNvPr>
          <p:cNvSpPr txBox="1"/>
          <p:nvPr/>
        </p:nvSpPr>
        <p:spPr>
          <a:xfrm>
            <a:off x="5208628" y="5083248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in PPE4 TIM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52F0A-413F-8944-AD0D-660736CAAD29}"/>
              </a:ext>
            </a:extLst>
          </p:cNvPr>
          <p:cNvSpPr txBox="1"/>
          <p:nvPr/>
        </p:nvSpPr>
        <p:spPr>
          <a:xfrm>
            <a:off x="8398751" y="5057018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in PPE4 TIM</a:t>
            </a:r>
          </a:p>
        </p:txBody>
      </p:sp>
    </p:spTree>
    <p:extLst>
      <p:ext uri="{BB962C8B-B14F-4D97-AF65-F5344CB8AC3E}">
        <p14:creationId xmlns:p14="http://schemas.microsoft.com/office/powerpoint/2010/main" val="379350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529</Words>
  <Application>Microsoft Macintosh PowerPoint</Application>
  <PresentationFormat>Widescreen</PresentationFormat>
  <Paragraphs>203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Thermal runaway reproduction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A. Monroy</dc:creator>
  <cp:lastModifiedBy>Jose A. Monroy</cp:lastModifiedBy>
  <cp:revision>10</cp:revision>
  <dcterms:created xsi:type="dcterms:W3CDTF">2020-08-10T19:24:40Z</dcterms:created>
  <dcterms:modified xsi:type="dcterms:W3CDTF">2020-08-10T21:29:06Z</dcterms:modified>
</cp:coreProperties>
</file>