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4" r:id="rId15"/>
    <p:sldId id="272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1F48D-3299-CBB9-54AE-D0D19732E012}" v="14" dt="2023-03-21T20:19:2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E1D1F48D-3299-CBB9-54AE-D0D19732E012}"/>
    <pc:docChg chg="modSld">
      <pc:chgData name="Luis Rodriguez" userId="S::lrodriguez@frlp.utn.edu.ar::4d6f7dfe-ec28-43d0-9c3c-8d455999b023" providerId="AD" clId="Web-{E1D1F48D-3299-CBB9-54AE-D0D19732E012}" dt="2023-03-21T20:19:21.760" v="10" actId="20577"/>
      <pc:docMkLst>
        <pc:docMk/>
      </pc:docMkLst>
      <pc:sldChg chg="modSp">
        <pc:chgData name="Luis Rodriguez" userId="S::lrodriguez@frlp.utn.edu.ar::4d6f7dfe-ec28-43d0-9c3c-8d455999b023" providerId="AD" clId="Web-{E1D1F48D-3299-CBB9-54AE-D0D19732E012}" dt="2023-03-21T19:59:00.917" v="4" actId="20577"/>
        <pc:sldMkLst>
          <pc:docMk/>
          <pc:sldMk cId="2427058490" sldId="256"/>
        </pc:sldMkLst>
        <pc:spChg chg="mod">
          <ac:chgData name="Luis Rodriguez" userId="S::lrodriguez@frlp.utn.edu.ar::4d6f7dfe-ec28-43d0-9c3c-8d455999b023" providerId="AD" clId="Web-{E1D1F48D-3299-CBB9-54AE-D0D19732E012}" dt="2023-03-21T19:59:00.917" v="4" actId="20577"/>
          <ac:spMkLst>
            <pc:docMk/>
            <pc:sldMk cId="2427058490" sldId="256"/>
            <ac:spMk id="3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E1D1F48D-3299-CBB9-54AE-D0D19732E012}" dt="2023-03-21T20:12:20.484" v="8" actId="20577"/>
        <pc:sldMkLst>
          <pc:docMk/>
          <pc:sldMk cId="2140936249" sldId="261"/>
        </pc:sldMkLst>
        <pc:spChg chg="mod">
          <ac:chgData name="Luis Rodriguez" userId="S::lrodriguez@frlp.utn.edu.ar::4d6f7dfe-ec28-43d0-9c3c-8d455999b023" providerId="AD" clId="Web-{E1D1F48D-3299-CBB9-54AE-D0D19732E012}" dt="2023-03-21T20:12:14.905" v="6" actId="20577"/>
          <ac:spMkLst>
            <pc:docMk/>
            <pc:sldMk cId="2140936249" sldId="261"/>
            <ac:spMk id="5" creationId="{00000000-0000-0000-0000-000000000000}"/>
          </ac:spMkLst>
        </pc:spChg>
        <pc:spChg chg="mod">
          <ac:chgData name="Luis Rodriguez" userId="S::lrodriguez@frlp.utn.edu.ar::4d6f7dfe-ec28-43d0-9c3c-8d455999b023" providerId="AD" clId="Web-{E1D1F48D-3299-CBB9-54AE-D0D19732E012}" dt="2023-03-21T20:12:20.484" v="8" actId="20577"/>
          <ac:spMkLst>
            <pc:docMk/>
            <pc:sldMk cId="2140936249" sldId="261"/>
            <ac:spMk id="6" creationId="{00000000-0000-0000-0000-000000000000}"/>
          </ac:spMkLst>
        </pc:spChg>
      </pc:sldChg>
      <pc:sldChg chg="modSp">
        <pc:chgData name="Luis Rodriguez" userId="S::lrodriguez@frlp.utn.edu.ar::4d6f7dfe-ec28-43d0-9c3c-8d455999b023" providerId="AD" clId="Web-{E1D1F48D-3299-CBB9-54AE-D0D19732E012}" dt="2023-03-21T20:19:21.760" v="10" actId="20577"/>
        <pc:sldMkLst>
          <pc:docMk/>
          <pc:sldMk cId="379804010" sldId="274"/>
        </pc:sldMkLst>
        <pc:spChg chg="mod">
          <ac:chgData name="Luis Rodriguez" userId="S::lrodriguez@frlp.utn.edu.ar::4d6f7dfe-ec28-43d0-9c3c-8d455999b023" providerId="AD" clId="Web-{E1D1F48D-3299-CBB9-54AE-D0D19732E012}" dt="2023-03-21T20:19:21.760" v="10" actId="20577"/>
          <ac:spMkLst>
            <pc:docMk/>
            <pc:sldMk cId="37980401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25/04/2024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D473-6FC8-4F2A-89E7-811A07A2065F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557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690F-431D-4045-B101-9BB6D1E9363A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219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52C-AA9D-489E-81BE-C32C5785579B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19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E96E-D57C-46F0-974F-490A437B5FCA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80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B5EE-5F6D-4160-B881-087AB06EF44F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92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7692-FFBA-4C8B-A141-39BBF0FC6284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93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23C8-50FE-46F3-AA2B-2FF1AD6CEA3C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73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1D84-F2D9-47AE-A386-E054AE746FC2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876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A713-8EDE-4654-ACE9-6B1E2ED0E64D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5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56B6-D887-4642-BECC-6C1FA0C6A4CB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30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34CF-CAE3-4645-B363-DCFAC15C7A93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96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3453-DB04-431A-A284-E05F2B7998EE}" type="datetime1">
              <a:rPr lang="es-AR" smtClean="0"/>
              <a:t>25/04/2024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485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2023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pPr algn="l"/>
            <a:r>
              <a:rPr lang="es-MX" b="1" i="1" dirty="0">
                <a:solidFill>
                  <a:schemeClr val="tx2">
                    <a:lumMod val="75000"/>
                  </a:schemeClr>
                </a:solidFill>
              </a:rPr>
              <a:t>10 puntos Open </a:t>
            </a:r>
            <a:r>
              <a:rPr lang="es-MX" b="1" i="1" dirty="0" err="1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s-MX" b="1" i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s-AR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59046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Redistribución Libre del Software (Comercial o no).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Código fuente abierto para ser estudiado.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Obras derivadas deben ser bajo esta licencia.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Integridad del código fuente del autor, las obras derivadas deben ser diferenciadas.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No discriminación contra las personas o grupos.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No discriminación contra campos de la actividad.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Distribución de la licencia, todos se benefician.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La licencia no debe ser especifica a un producto. </a:t>
            </a:r>
            <a:r>
              <a:rPr lang="es-MX" sz="2800" dirty="0" smtClean="0"/>
              <a:t>Es </a:t>
            </a:r>
            <a:r>
              <a:rPr lang="es-MX" sz="2800" dirty="0"/>
              <a:t>valida para la distribución.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La licencia no debe restringir otro software.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800" dirty="0"/>
              <a:t>La licencia debe ser tecnológicamente neutral.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9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b="1" i="1" dirty="0">
                <a:solidFill>
                  <a:srgbClr val="002060"/>
                </a:solidFill>
              </a:rPr>
              <a:t>Distribuciones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Una distribución es un conjunto de paquetes de software, que incluyen al kernel de </a:t>
            </a:r>
            <a:r>
              <a:rPr lang="es-MX" sz="4000" dirty="0" smtClean="0"/>
              <a:t>Linux, </a:t>
            </a:r>
            <a:r>
              <a:rPr lang="es-MX" sz="4000" dirty="0"/>
              <a:t>sus interfaces y un conjunto de aplicaciones.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Distintos tipos:</a:t>
            </a:r>
          </a:p>
          <a:p>
            <a:pPr lvl="1"/>
            <a:r>
              <a:rPr lang="es-MX" sz="3600" dirty="0"/>
              <a:t> Comerciales</a:t>
            </a:r>
          </a:p>
          <a:p>
            <a:pPr lvl="1"/>
            <a:r>
              <a:rPr lang="es-MX" sz="3600" dirty="0"/>
              <a:t> Organizacionales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047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b="1" i="1" dirty="0">
                <a:solidFill>
                  <a:srgbClr val="002060"/>
                </a:solidFill>
              </a:rPr>
              <a:t>Organizacionales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 Debian (GNU)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Ubuntu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Linux Min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 err="1"/>
              <a:t>Fedora</a:t>
            </a:r>
            <a:endParaRPr lang="es-MX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Open </a:t>
            </a:r>
            <a:r>
              <a:rPr lang="es-MX" sz="4000" dirty="0" err="1"/>
              <a:t>Suse</a:t>
            </a:r>
            <a:endParaRPr lang="es-MX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 err="1"/>
              <a:t>Gentoo</a:t>
            </a:r>
            <a:endParaRPr lang="es-MX" sz="4000" dirty="0"/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930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52128"/>
          </a:xfrm>
        </p:spPr>
        <p:txBody>
          <a:bodyPr>
            <a:normAutofit/>
          </a:bodyPr>
          <a:lstStyle/>
          <a:p>
            <a:pPr algn="l"/>
            <a:r>
              <a:rPr lang="es-MX" b="1" i="1" dirty="0">
                <a:solidFill>
                  <a:srgbClr val="002060"/>
                </a:solidFill>
              </a:rPr>
              <a:t>Comerciales</a:t>
            </a:r>
            <a:endParaRPr lang="es-AR" b="1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853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4000" dirty="0" err="1"/>
              <a:t>RedHat</a:t>
            </a:r>
            <a:endParaRPr lang="es-MX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 err="1"/>
              <a:t>Suse</a:t>
            </a:r>
            <a:endParaRPr lang="es-MX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Oracle Linux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IBM Power Linux – </a:t>
            </a:r>
            <a:r>
              <a:rPr lang="es-MX" sz="4000" dirty="0" smtClean="0"/>
              <a:t>procesadores </a:t>
            </a:r>
            <a:r>
              <a:rPr lang="es-MX" sz="4000" dirty="0"/>
              <a:t>power PC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037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152128"/>
          </a:xfrm>
        </p:spPr>
        <p:txBody>
          <a:bodyPr>
            <a:normAutofit/>
          </a:bodyPr>
          <a:lstStyle/>
          <a:p>
            <a:pPr algn="l"/>
            <a:r>
              <a:rPr lang="es-MX" b="1" i="1" dirty="0">
                <a:solidFill>
                  <a:srgbClr val="002060"/>
                </a:solidFill>
              </a:rPr>
              <a:t>Porque </a:t>
            </a:r>
            <a:r>
              <a:rPr lang="es-MX" b="1" i="1" dirty="0" smtClean="0">
                <a:solidFill>
                  <a:srgbClr val="002060"/>
                </a:solidFill>
              </a:rPr>
              <a:t>debian?</a:t>
            </a:r>
            <a:endParaRPr lang="es-AR" b="1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853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Proyecto GNU.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Distribución madre más Utilizada.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4000" dirty="0"/>
              <a:t>Es muy estable</a:t>
            </a:r>
            <a:r>
              <a:rPr lang="es-AR" dirty="0"/>
              <a:t>.</a:t>
            </a:r>
            <a:endParaRPr lang="es-MX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80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54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 idx="4294967295"/>
          </p:nvPr>
        </p:nvSpPr>
        <p:spPr>
          <a:xfrm>
            <a:off x="1043608" y="2348880"/>
            <a:ext cx="7272808" cy="2232248"/>
          </a:xfrm>
        </p:spPr>
        <p:txBody>
          <a:bodyPr>
            <a:noAutofit/>
          </a:bodyPr>
          <a:lstStyle/>
          <a:p>
            <a:r>
              <a:rPr lang="es-MX" sz="8000" b="1" i="1" dirty="0">
                <a:solidFill>
                  <a:schemeClr val="tx2">
                    <a:lumMod val="50000"/>
                  </a:schemeClr>
                </a:solidFill>
              </a:rPr>
              <a:t>Software </a:t>
            </a:r>
            <a:br>
              <a:rPr lang="es-MX" sz="8000" b="1" i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s-MX" sz="8000" b="1" i="1" dirty="0">
                <a:solidFill>
                  <a:schemeClr val="tx2">
                    <a:lumMod val="50000"/>
                  </a:schemeClr>
                </a:solidFill>
              </a:rPr>
              <a:t>Libre</a:t>
            </a:r>
            <a:endParaRPr lang="es-AR" sz="8000" b="1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39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s-MX" sz="5400" b="1" i="1" dirty="0">
                <a:solidFill>
                  <a:schemeClr val="tx2"/>
                </a:solidFill>
              </a:rPr>
              <a:t>Que significa??</a:t>
            </a:r>
            <a:endParaRPr lang="es-AR" sz="5400" b="1" i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507288" cy="4752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Es aquel que le da a sus usuarios la libertad de: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Elegir (sin costo)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</a:t>
            </a:r>
            <a:r>
              <a:rPr lang="es-MX" b="1" i="1" dirty="0" smtClean="0"/>
              <a:t>Ejecutar</a:t>
            </a:r>
            <a:endParaRPr lang="es-MX" b="1" i="1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Copiar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Estudiar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Modificar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MX" b="1" i="1" dirty="0"/>
              <a:t> Distribuir el software</a:t>
            </a:r>
          </a:p>
          <a:p>
            <a:pPr marL="0" indent="0" algn="just">
              <a:buNone/>
            </a:pPr>
            <a:r>
              <a:rPr lang="es-MX" sz="2800" dirty="0"/>
              <a:t> </a:t>
            </a:r>
            <a:r>
              <a:rPr lang="es-MX" dirty="0"/>
              <a:t>En otras palabras, da la posibilidad de controlar el programa y lo que hace.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597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675"/>
              </a:spcBef>
              <a:buFont typeface="Wingdings" panose="05000000000000000000" pitchFamily="2" charset="2"/>
              <a:buChar char="ü"/>
            </a:pPr>
            <a:endParaRPr lang="es-AR" dirty="0">
              <a:latin typeface="" pitchFamily="16"/>
            </a:endParaRPr>
          </a:p>
          <a:p>
            <a:pPr marL="457200" lvl="1" indent="-457200">
              <a:spcBef>
                <a:spcPts val="675"/>
              </a:spcBef>
              <a:buFont typeface="Wingdings" panose="05000000000000000000" pitchFamily="2" charset="2"/>
              <a:buChar char="ü"/>
            </a:pPr>
            <a:r>
              <a:rPr lang="es-AR" dirty="0">
                <a:latin typeface="" pitchFamily="16"/>
              </a:rPr>
              <a:t>También significa que el software respeta la libertad de los usuarios y la comunidad.</a:t>
            </a:r>
          </a:p>
          <a:p>
            <a:pPr marL="0" lvl="1" indent="0">
              <a:spcBef>
                <a:spcPts val="675"/>
              </a:spcBef>
              <a:buNone/>
            </a:pPr>
            <a:endParaRPr lang="es-AR" dirty="0">
              <a:latin typeface="" pitchFamily="16"/>
            </a:endParaRPr>
          </a:p>
          <a:p>
            <a:pPr marL="457200" lvl="1" indent="-457200">
              <a:spcBef>
                <a:spcPts val="675"/>
              </a:spcBef>
              <a:buFont typeface="Wingdings" panose="05000000000000000000" pitchFamily="2" charset="2"/>
              <a:buChar char="ü"/>
            </a:pPr>
            <a:r>
              <a:rPr lang="es-AR" dirty="0">
                <a:latin typeface="" pitchFamily="16"/>
              </a:rPr>
              <a:t>Cuando los usuarios no controlan el programa, el programa controla a los usuarios.</a:t>
            </a:r>
          </a:p>
          <a:p>
            <a:pPr marL="0" lvl="1" indent="0">
              <a:spcBef>
                <a:spcPts val="675"/>
              </a:spcBef>
              <a:buNone/>
            </a:pPr>
            <a:endParaRPr lang="es-AR" dirty="0">
              <a:latin typeface="" pitchFamily="16"/>
            </a:endParaRPr>
          </a:p>
          <a:p>
            <a:pPr marL="457200" lvl="1" indent="-457200">
              <a:spcBef>
                <a:spcPts val="675"/>
              </a:spcBef>
              <a:buFont typeface="Wingdings" panose="05000000000000000000" pitchFamily="2" charset="2"/>
              <a:buChar char="ü"/>
            </a:pPr>
            <a:r>
              <a:rPr lang="es-AR" dirty="0">
                <a:latin typeface="" pitchFamily="16"/>
              </a:rPr>
              <a:t>El programador controla el programa y, a través del programa, controla a los usuarios. Un programa que no es libre, llamado «privativo», es por lo tanto un instrumento de poder injusto.</a:t>
            </a:r>
          </a:p>
          <a:p>
            <a:pPr marL="0" indent="0" algn="ctr">
              <a:buNone/>
            </a:pPr>
            <a:endParaRPr lang="es-AR" sz="3600" b="1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76672"/>
            <a:ext cx="8589640" cy="1224136"/>
          </a:xfrm>
        </p:spPr>
        <p:txBody>
          <a:bodyPr>
            <a:noAutofit/>
          </a:bodyPr>
          <a:lstStyle/>
          <a:p>
            <a:pPr lvl="0" algn="l">
              <a:lnSpc>
                <a:spcPct val="90000"/>
              </a:lnSpc>
              <a:spcBef>
                <a:spcPts val="649"/>
              </a:spcBef>
            </a:pPr>
            <a:r>
              <a:rPr lang="es-AR" sz="3200" dirty="0">
                <a:latin typeface="" pitchFamily="16"/>
              </a:rPr>
              <a:t>Un programa es </a:t>
            </a:r>
            <a:r>
              <a:rPr lang="es-AR" sz="3200" b="1" i="1" dirty="0">
                <a:latin typeface="" pitchFamily="16"/>
              </a:rPr>
              <a:t>software libre </a:t>
            </a:r>
            <a:r>
              <a:rPr lang="es-AR" sz="3200" dirty="0">
                <a:latin typeface="" pitchFamily="16"/>
              </a:rPr>
              <a:t>si los usuarios tienen las cuatro libertades esenciales: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579296" cy="4752528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49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" pitchFamily="16"/>
              </a:rPr>
              <a:t>La libertad de ejecutar el programa para cualquier propósito.</a:t>
            </a:r>
          </a:p>
          <a:p>
            <a:pPr lvl="0">
              <a:lnSpc>
                <a:spcPct val="90000"/>
              </a:lnSpc>
              <a:spcBef>
                <a:spcPts val="649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" pitchFamily="16"/>
              </a:rPr>
              <a:t>La libertad de estudiar cómo funciona el programa, y cambiarlo para que haga lo que usted quiera. El acceso al código fuente es una condición necesaria para ello.</a:t>
            </a:r>
          </a:p>
          <a:p>
            <a:pPr lvl="0">
              <a:lnSpc>
                <a:spcPct val="90000"/>
              </a:lnSpc>
              <a:spcBef>
                <a:spcPts val="649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" pitchFamily="16"/>
              </a:rPr>
              <a:t>La libertad de redistribuir copias para ayudar a su prójimo.</a:t>
            </a:r>
          </a:p>
          <a:p>
            <a:pPr lvl="0">
              <a:lnSpc>
                <a:spcPct val="90000"/>
              </a:lnSpc>
              <a:spcBef>
                <a:spcPts val="649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" pitchFamily="16"/>
              </a:rPr>
              <a:t>La libertad de distribuir copias de sus versiones modificadas a terceros.</a:t>
            </a:r>
          </a:p>
          <a:p>
            <a:pPr marL="0" indent="0">
              <a:buNone/>
            </a:pPr>
            <a:endParaRPr lang="es-AR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09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6000" b="1" i="1" dirty="0">
                <a:solidFill>
                  <a:schemeClr val="tx2"/>
                </a:solidFill>
              </a:rPr>
              <a:t>Tipos de Licencias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54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3600" b="1" dirty="0"/>
              <a:t>Software Libre</a:t>
            </a:r>
          </a:p>
          <a:p>
            <a:pPr marL="0" indent="0">
              <a:buNone/>
            </a:pPr>
            <a:endParaRPr lang="es-MX" sz="22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Dominio Público con código fuente.</a:t>
            </a:r>
          </a:p>
          <a:p>
            <a:pPr marL="0" indent="0">
              <a:buNone/>
            </a:pPr>
            <a:endParaRPr lang="es-MX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/>
              <a:t>Software </a:t>
            </a:r>
            <a:r>
              <a:rPr lang="es-MX" dirty="0"/>
              <a:t>bajo copyleft.</a:t>
            </a:r>
          </a:p>
          <a:p>
            <a:pPr marL="0" indent="0">
              <a:buNone/>
            </a:pPr>
            <a:endParaRPr lang="es-MX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Software bajo GPL.</a:t>
            </a:r>
          </a:p>
          <a:p>
            <a:pPr marL="0" indent="0">
              <a:buNone/>
            </a:pPr>
            <a:endParaRPr lang="es-MX" sz="11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Software de fuente abierta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40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3600" b="1" dirty="0"/>
              <a:t>Software Privativo</a:t>
            </a:r>
          </a:p>
          <a:p>
            <a:pPr marL="0" indent="0">
              <a:buNone/>
            </a:pPr>
            <a:endParaRPr lang="es-MX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Dominio Público sin código fuente.</a:t>
            </a:r>
          </a:p>
          <a:p>
            <a:pPr marL="0" indent="0">
              <a:buNone/>
            </a:pPr>
            <a:endParaRPr lang="es-MX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Software denominado Shareware.</a:t>
            </a:r>
          </a:p>
          <a:p>
            <a:pPr marL="0" indent="0">
              <a:buNone/>
            </a:pPr>
            <a:endParaRPr lang="es-MX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Software de descarga gratuita.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093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112568"/>
          </a:xfrm>
        </p:spPr>
        <p:txBody>
          <a:bodyPr>
            <a:normAutofit/>
          </a:bodyPr>
          <a:lstStyle/>
          <a:p>
            <a:r>
              <a:rPr lang="es-AR" dirty="0"/>
              <a:t/>
            </a:r>
            <a:br>
              <a:rPr lang="es-AR" dirty="0"/>
            </a:br>
            <a:r>
              <a:rPr lang="es-AR" sz="6000" b="1" i="1" dirty="0">
                <a:solidFill>
                  <a:srgbClr val="002060"/>
                </a:solidFill>
              </a:rPr>
              <a:t>GNU y Open </a:t>
            </a:r>
            <a:r>
              <a:rPr lang="es-AR" sz="6000" b="1" i="1" dirty="0" err="1">
                <a:solidFill>
                  <a:srgbClr val="002060"/>
                </a:solidFill>
              </a:rPr>
              <a:t>Source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749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MX" b="1" i="1" dirty="0">
                <a:solidFill>
                  <a:srgbClr val="002060"/>
                </a:solidFill>
              </a:rPr>
              <a:t>GNU</a:t>
            </a:r>
            <a:endParaRPr lang="es-AR" b="1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AR" sz="3600" dirty="0"/>
              <a:t>Es un sistema operativo de software libre y lo podemos ver escrito como GNU/Linux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600" dirty="0"/>
              <a:t>GNU is not UNIX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3600" dirty="0"/>
              <a:t>Programas exclusivamente proyecto GNU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600" dirty="0"/>
              <a:t>Programas de terceras partes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600" dirty="0"/>
              <a:t>Richard Stallman (Emacs, GCC, GDB, copyleft, Free Software Foundation, </a:t>
            </a:r>
            <a:r>
              <a:rPr lang="es-AR" sz="3600" dirty="0" err="1"/>
              <a:t>etc</a:t>
            </a:r>
            <a:r>
              <a:rPr lang="es-AR" sz="3600" dirty="0" smtClean="0"/>
              <a:t>)</a:t>
            </a:r>
            <a:endParaRPr lang="es-AR" sz="3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59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b="1" i="1" dirty="0">
                <a:solidFill>
                  <a:schemeClr val="tx2">
                    <a:lumMod val="75000"/>
                  </a:schemeClr>
                </a:solidFill>
              </a:rPr>
              <a:t>Open </a:t>
            </a:r>
            <a:r>
              <a:rPr lang="es-MX" b="1" i="1" dirty="0" err="1">
                <a:solidFill>
                  <a:schemeClr val="tx2">
                    <a:lumMod val="75000"/>
                  </a:schemeClr>
                </a:solidFill>
              </a:rPr>
              <a:t>Source</a:t>
            </a:r>
            <a:endParaRPr lang="es-AR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Su traducción seria </a:t>
            </a:r>
            <a:r>
              <a:rPr lang="es-AR" b="1" dirty="0"/>
              <a:t>código abierto</a:t>
            </a:r>
          </a:p>
          <a:p>
            <a:pPr marL="0" indent="0">
              <a:buNone/>
            </a:pPr>
            <a:endParaRPr lang="es-A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AR" dirty="0"/>
              <a:t>Modelo de desarrollo de software basado en la colaboración abierta.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dirty="0"/>
              <a:t>Acceso al código fuente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dirty="0"/>
              <a:t>Libre no significa gratuito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Se utilizo a partir de 1990 (Free </a:t>
            </a:r>
            <a:r>
              <a:rPr lang="es-MX" dirty="0" err="1"/>
              <a:t>Softwre</a:t>
            </a:r>
            <a:r>
              <a:rPr lang="es-MX" dirty="0"/>
              <a:t>)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8920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531</Words>
  <Application>Microsoft Office PowerPoint</Application>
  <PresentationFormat>Presentación en pantalla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Sistemas Operativos</vt:lpstr>
      <vt:lpstr>Software  Libre</vt:lpstr>
      <vt:lpstr>Que significa??</vt:lpstr>
      <vt:lpstr>Presentación de PowerPoint</vt:lpstr>
      <vt:lpstr>Un programa es software libre si los usuarios tienen las cuatro libertades esenciales:</vt:lpstr>
      <vt:lpstr>Tipos de Licencias </vt:lpstr>
      <vt:lpstr> GNU y Open Source </vt:lpstr>
      <vt:lpstr>GNU</vt:lpstr>
      <vt:lpstr>Open Source</vt:lpstr>
      <vt:lpstr>10 puntos Open Source.</vt:lpstr>
      <vt:lpstr>Distribuciones</vt:lpstr>
      <vt:lpstr>Organizacionales</vt:lpstr>
      <vt:lpstr>Comerciales</vt:lpstr>
      <vt:lpstr>Porque debian?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60</cp:revision>
  <dcterms:created xsi:type="dcterms:W3CDTF">2022-03-15T23:45:58Z</dcterms:created>
  <dcterms:modified xsi:type="dcterms:W3CDTF">2024-04-25T14:55:53Z</dcterms:modified>
</cp:coreProperties>
</file>