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3" r:id="rId4"/>
    <p:sldId id="260" r:id="rId5"/>
    <p:sldId id="275" r:id="rId6"/>
    <p:sldId id="274" r:id="rId7"/>
    <p:sldId id="283" r:id="rId8"/>
    <p:sldId id="282" r:id="rId9"/>
    <p:sldId id="261" r:id="rId10"/>
    <p:sldId id="262" r:id="rId11"/>
    <p:sldId id="263" r:id="rId12"/>
    <p:sldId id="264" r:id="rId13"/>
    <p:sldId id="265" r:id="rId14"/>
    <p:sldId id="266" r:id="rId15"/>
    <p:sldId id="284" r:id="rId16"/>
    <p:sldId id="267" r:id="rId17"/>
    <p:sldId id="268" r:id="rId18"/>
    <p:sldId id="269" r:id="rId19"/>
    <p:sldId id="270" r:id="rId20"/>
    <p:sldId id="271" r:id="rId21"/>
    <p:sldId id="278" r:id="rId22"/>
    <p:sldId id="279" r:id="rId23"/>
    <p:sldId id="280" r:id="rId24"/>
    <p:sldId id="281" r:id="rId25"/>
    <p:sldId id="277" r:id="rId2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E8E7-3187-4108-A764-F6B805D4D3FE}" type="datetimeFigureOut">
              <a:rPr lang="es-AR" smtClean="0"/>
              <a:t>30/04/2024</a:t>
            </a:fld>
            <a:endParaRPr lang="es-AR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7D11-3B4F-41E0-B20D-532A4DE86AC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20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7D11-3B4F-41E0-B20D-532A4DE86AC9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97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F12C-96F9-4E50-95B1-9A51B0B197BC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369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68D3-AE5B-4C0D-B13F-1DA361ADF0B6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156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2EFD9-7DDF-46E6-8766-F1DA0E0B8ABF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98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75E8-AA15-4337-9061-BE281A8C2507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182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BD238-3B61-427B-ADD9-A2D9A813FE24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507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6F30-7B81-4189-9502-723D20393D4A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774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75BE-E43D-4A2D-9DBD-4DF0613CA6C5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765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8241-C3CC-46D5-A05E-BE3C2783B43B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82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2BC9-565F-4D6D-8D54-D15CE982FF1B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68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E77A-5A40-4B11-93CB-8A78BF29812F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45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3D49-F1CB-499C-AA51-365F9B473F16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15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3BFCD-EC98-4E0C-BD6A-C1DBE6AA0772}" type="datetime1">
              <a:rPr lang="es-AR" smtClean="0"/>
              <a:t>30/04/2024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Rodriguez Luis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927AC-F28A-44D4-A6C9-F01D8F37352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45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7772400" cy="1470025"/>
          </a:xfrm>
        </p:spPr>
        <p:txBody>
          <a:bodyPr>
            <a:normAutofit/>
          </a:bodyPr>
          <a:lstStyle/>
          <a:p>
            <a:r>
              <a:rPr lang="es-AR" sz="5400" b="1" i="1" dirty="0">
                <a:solidFill>
                  <a:schemeClr val="tx2"/>
                </a:solidFill>
              </a:rPr>
              <a:t>Sistemas Operativos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780928"/>
            <a:ext cx="6400800" cy="3456384"/>
          </a:xfrm>
        </p:spPr>
        <p:txBody>
          <a:bodyPr>
            <a:normAutofit lnSpcReduction="10000"/>
          </a:bodyPr>
          <a:lstStyle/>
          <a:p>
            <a:r>
              <a:rPr lang="es-MX" sz="4400" b="1" i="1" dirty="0" smtClean="0">
                <a:solidFill>
                  <a:schemeClr val="tx2"/>
                </a:solidFill>
              </a:rPr>
              <a:t>Cursada 2024</a:t>
            </a: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endParaRPr lang="es-MX" sz="4000" b="1" dirty="0">
              <a:solidFill>
                <a:schemeClr val="tx2"/>
              </a:solidFill>
            </a:endParaRPr>
          </a:p>
          <a:p>
            <a:endParaRPr lang="es-MX" sz="4000" b="1" dirty="0" smtClean="0">
              <a:solidFill>
                <a:schemeClr val="tx2"/>
              </a:solidFill>
            </a:endParaRPr>
          </a:p>
          <a:p>
            <a:pPr algn="l"/>
            <a:r>
              <a:rPr lang="es-MX" sz="4000" b="1" dirty="0" smtClean="0">
                <a:solidFill>
                  <a:srgbClr val="FF0000"/>
                </a:solidFill>
              </a:rPr>
              <a:t>Comisión S21 y S22</a:t>
            </a:r>
            <a:endParaRPr lang="es-AR" sz="4000" b="1" dirty="0">
              <a:solidFill>
                <a:srgbClr val="FF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270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/>
            </a:r>
            <a:br>
              <a:rPr lang="es-AR" dirty="0" smtClean="0"/>
            </a:br>
            <a:r>
              <a:rPr lang="es-AR" sz="4900" b="1" i="1" dirty="0" smtClean="0">
                <a:solidFill>
                  <a:srgbClr val="002060"/>
                </a:solidFill>
              </a:rPr>
              <a:t>Definiciones </a:t>
            </a:r>
            <a:r>
              <a:rPr lang="es-AR" sz="4900" b="1" i="1" dirty="0">
                <a:solidFill>
                  <a:srgbClr val="002060"/>
                </a:solidFill>
              </a:rPr>
              <a:t>de </a:t>
            </a:r>
            <a:r>
              <a:rPr lang="es-AR" sz="4900" b="1" i="1" dirty="0" smtClean="0">
                <a:solidFill>
                  <a:srgbClr val="002060"/>
                </a:solidFill>
              </a:rPr>
              <a:t>S.O.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• Un conjunto de </a:t>
            </a:r>
            <a:r>
              <a:rPr lang="es-AR" dirty="0" smtClean="0"/>
              <a:t>programas </a:t>
            </a:r>
            <a:r>
              <a:rPr lang="es-AR" dirty="0"/>
              <a:t>que actúa de </a:t>
            </a:r>
            <a:r>
              <a:rPr lang="es-AR" dirty="0" smtClean="0"/>
              <a:t>  intermediario </a:t>
            </a:r>
            <a:r>
              <a:rPr lang="es-AR" dirty="0"/>
              <a:t>entre los usuarios y el hardware</a:t>
            </a:r>
          </a:p>
          <a:p>
            <a:pPr marL="0" indent="0">
              <a:buNone/>
            </a:pPr>
            <a:r>
              <a:rPr lang="es-AR" dirty="0"/>
              <a:t>• Pertenece al </a:t>
            </a:r>
            <a:r>
              <a:rPr lang="es-AR" i="1" dirty="0"/>
              <a:t>software del sistema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• </a:t>
            </a:r>
            <a:r>
              <a:rPr lang="es-AR" b="1" dirty="0"/>
              <a:t>Objetivos:</a:t>
            </a:r>
          </a:p>
          <a:p>
            <a:pPr marL="400050" lvl="1" indent="0">
              <a:buNone/>
            </a:pPr>
            <a:r>
              <a:rPr lang="es-AR" dirty="0"/>
              <a:t>- Proveer un entorno para ejecutar las aplicaciones</a:t>
            </a:r>
          </a:p>
          <a:p>
            <a:pPr marL="400050" lvl="1" indent="0">
              <a:buNone/>
            </a:pPr>
            <a:r>
              <a:rPr lang="es-AR" dirty="0" smtClean="0"/>
              <a:t>- </a:t>
            </a:r>
            <a:r>
              <a:rPr lang="es-AR" dirty="0"/>
              <a:t>Administrar eficientemente los recursos</a:t>
            </a:r>
          </a:p>
          <a:p>
            <a:pPr marL="400050" lvl="1" indent="0">
              <a:buNone/>
            </a:pPr>
            <a:r>
              <a:rPr lang="es-AR" dirty="0"/>
              <a:t>- Facilitar la interacción con el computador</a:t>
            </a:r>
          </a:p>
          <a:p>
            <a:pPr marL="400050" lvl="1" indent="0">
              <a:buNone/>
            </a:pPr>
            <a:r>
              <a:rPr lang="es-AR" dirty="0"/>
              <a:t>- Facilitar la evolución del software y del hardware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774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1" dirty="0" smtClean="0">
                <a:solidFill>
                  <a:srgbClr val="002060"/>
                </a:solidFill>
              </a:rPr>
              <a:t>Otras definiciones de S.O.</a:t>
            </a:r>
            <a:endParaRPr lang="es-AR" b="1" i="1" dirty="0">
              <a:solidFill>
                <a:srgbClr val="00206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281339"/>
          </a:xfrm>
        </p:spPr>
        <p:txBody>
          <a:bodyPr/>
          <a:lstStyle/>
          <a:p>
            <a:pPr algn="just"/>
            <a:r>
              <a:rPr lang="es-MX" dirty="0" smtClean="0"/>
              <a:t>Un sistema de software cuyo fin es que un Sistema Informático sea operativo</a:t>
            </a:r>
          </a:p>
          <a:p>
            <a:pPr marL="0" indent="0">
              <a:buNone/>
            </a:pPr>
            <a:endParaRPr lang="es-MX" dirty="0"/>
          </a:p>
          <a:p>
            <a:pPr algn="just"/>
            <a:r>
              <a:rPr lang="es-MX" dirty="0" smtClean="0"/>
              <a:t>El S.O. es el software que coordina y dirige todas los servicios y aplicaciones que maneja un usuario en una computadora 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559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s-MX" b="1" i="1" dirty="0" smtClean="0">
                <a:solidFill>
                  <a:srgbClr val="002060"/>
                </a:solidFill>
              </a:rPr>
              <a:t>Modelo de Capas</a:t>
            </a:r>
            <a:endParaRPr lang="es-AR" b="1" i="1" dirty="0">
              <a:solidFill>
                <a:srgbClr val="002060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5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8568952" cy="3960440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691624" y="5473005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dirty="0" smtClean="0">
                <a:solidFill>
                  <a:srgbClr val="C00000"/>
                </a:solidFill>
              </a:rPr>
              <a:t>Podemos decir que si este modelo de capas esta presente en un sistema, podemos decir que algo tiene un  Sistema Operativo</a:t>
            </a:r>
            <a:endParaRPr lang="es-AR" sz="2800" dirty="0">
              <a:solidFill>
                <a:srgbClr val="C00000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6817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1" dirty="0" smtClean="0">
                <a:solidFill>
                  <a:schemeClr val="tx2">
                    <a:lumMod val="75000"/>
                  </a:schemeClr>
                </a:solidFill>
              </a:rPr>
              <a:t>Dos Roles Principales de SO</a:t>
            </a:r>
            <a:endParaRPr lang="es-AR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/>
              <a:t>• </a:t>
            </a:r>
            <a:r>
              <a:rPr lang="es-AR" b="1" dirty="0"/>
              <a:t>Interfaz con el hardware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- Añade características no existentes en el HW</a:t>
            </a:r>
          </a:p>
          <a:p>
            <a:pPr marL="0" indent="0">
              <a:buNone/>
            </a:pPr>
            <a:r>
              <a:rPr lang="es-AR" dirty="0"/>
              <a:t>- Oculta </a:t>
            </a:r>
            <a:r>
              <a:rPr lang="es-AR" dirty="0" smtClean="0"/>
              <a:t>características/inconvenientes </a:t>
            </a:r>
            <a:r>
              <a:rPr lang="es-AR" dirty="0"/>
              <a:t>del HW</a:t>
            </a:r>
          </a:p>
          <a:p>
            <a:pPr marL="0" indent="0">
              <a:buNone/>
            </a:pPr>
            <a:r>
              <a:rPr lang="es-AR" dirty="0"/>
              <a:t>- Ofrece una máquina extendida</a:t>
            </a:r>
          </a:p>
          <a:p>
            <a:pPr marL="0" indent="0">
              <a:buNone/>
            </a:pPr>
            <a:r>
              <a:rPr lang="es-AR" dirty="0"/>
              <a:t>• </a:t>
            </a:r>
            <a:r>
              <a:rPr lang="es-AR" b="1" dirty="0"/>
              <a:t>Administrador de recursos</a:t>
            </a:r>
          </a:p>
          <a:p>
            <a:pPr marL="0" indent="0">
              <a:buNone/>
            </a:pPr>
            <a:r>
              <a:rPr lang="es-AR" dirty="0"/>
              <a:t>- Como si fuera un gobierno del hardware</a:t>
            </a:r>
          </a:p>
          <a:p>
            <a:pPr marL="0" indent="0">
              <a:buNone/>
            </a:pPr>
            <a:r>
              <a:rPr lang="es-AR" dirty="0"/>
              <a:t>- Concede recursos de forma segura, justa y eficiente</a:t>
            </a:r>
          </a:p>
          <a:p>
            <a:pPr marL="0" indent="0">
              <a:buNone/>
            </a:pPr>
            <a:r>
              <a:rPr lang="es-AR" dirty="0"/>
              <a:t>- No realiza trabajo </a:t>
            </a:r>
            <a:r>
              <a:rPr lang="es-AR" dirty="0" smtClean="0"/>
              <a:t>productivo o función útil por si mismo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889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002060"/>
                </a:solidFill>
              </a:rPr>
              <a:t>El S.O. como interfaz</a:t>
            </a:r>
            <a:endParaRPr lang="es-AR" b="1" dirty="0">
              <a:solidFill>
                <a:srgbClr val="00206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endParaRPr lang="es-MX" sz="2400" dirty="0" smtClean="0"/>
          </a:p>
          <a:p>
            <a:r>
              <a:rPr lang="es-MX" sz="2800" dirty="0" smtClean="0"/>
              <a:t>Lo vemos como una capa que envuelve al hardware</a:t>
            </a:r>
          </a:p>
          <a:p>
            <a:pPr marL="457200" lvl="1" indent="0">
              <a:buNone/>
            </a:pPr>
            <a:endParaRPr lang="es-MX" sz="2000" dirty="0"/>
          </a:p>
          <a:p>
            <a:pPr marL="457200" lvl="1" indent="0">
              <a:buNone/>
            </a:pPr>
            <a:endParaRPr lang="es-MX" sz="2000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6" name="5 Elipse"/>
          <p:cNvSpPr/>
          <p:nvPr/>
        </p:nvSpPr>
        <p:spPr>
          <a:xfrm>
            <a:off x="3311860" y="3681028"/>
            <a:ext cx="2556284" cy="248427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Elipse"/>
          <p:cNvSpPr/>
          <p:nvPr/>
        </p:nvSpPr>
        <p:spPr>
          <a:xfrm>
            <a:off x="3869922" y="4293096"/>
            <a:ext cx="1494166" cy="129614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4067944" y="47158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Hardware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3635896" y="392376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Sistema Operativo</a:t>
            </a:r>
            <a:endParaRPr lang="es-AR" dirty="0"/>
          </a:p>
        </p:txBody>
      </p:sp>
      <p:grpSp>
        <p:nvGrpSpPr>
          <p:cNvPr id="10" name="9 Grupo"/>
          <p:cNvGrpSpPr/>
          <p:nvPr/>
        </p:nvGrpSpPr>
        <p:grpSpPr>
          <a:xfrm>
            <a:off x="1691680" y="3923764"/>
            <a:ext cx="1080120" cy="585356"/>
            <a:chOff x="1763688" y="3923764"/>
            <a:chExt cx="1080120" cy="585356"/>
          </a:xfrm>
        </p:grpSpPr>
        <p:sp>
          <p:nvSpPr>
            <p:cNvPr id="8" name="7 Rectángulo redondeado"/>
            <p:cNvSpPr/>
            <p:nvPr/>
          </p:nvSpPr>
          <p:spPr>
            <a:xfrm>
              <a:off x="1763688" y="3923764"/>
              <a:ext cx="1080120" cy="5853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1835696" y="400506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Proceso</a:t>
              </a:r>
              <a:endParaRPr lang="es-AR" dirty="0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1691680" y="5269850"/>
            <a:ext cx="1080120" cy="585356"/>
            <a:chOff x="1763688" y="3923764"/>
            <a:chExt cx="1080120" cy="585356"/>
          </a:xfrm>
        </p:grpSpPr>
        <p:sp>
          <p:nvSpPr>
            <p:cNvPr id="12" name="11 Rectángulo redondeado"/>
            <p:cNvSpPr/>
            <p:nvPr/>
          </p:nvSpPr>
          <p:spPr>
            <a:xfrm>
              <a:off x="1763688" y="3923764"/>
              <a:ext cx="1080120" cy="5853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1835696" y="400506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Proceso</a:t>
              </a:r>
              <a:endParaRPr lang="es-AR" dirty="0"/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6516216" y="5296562"/>
            <a:ext cx="1080120" cy="585356"/>
            <a:chOff x="1763688" y="3923764"/>
            <a:chExt cx="1080120" cy="585356"/>
          </a:xfrm>
        </p:grpSpPr>
        <p:sp>
          <p:nvSpPr>
            <p:cNvPr id="15" name="14 Rectángulo redondeado"/>
            <p:cNvSpPr/>
            <p:nvPr/>
          </p:nvSpPr>
          <p:spPr>
            <a:xfrm>
              <a:off x="1763688" y="3923764"/>
              <a:ext cx="1080120" cy="5853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1835696" y="400506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Proceso</a:t>
              </a:r>
              <a:endParaRPr lang="es-AR" dirty="0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6516216" y="3995772"/>
            <a:ext cx="1080120" cy="585356"/>
            <a:chOff x="1763688" y="3923764"/>
            <a:chExt cx="1080120" cy="585356"/>
          </a:xfrm>
        </p:grpSpPr>
        <p:sp>
          <p:nvSpPr>
            <p:cNvPr id="18" name="17 Rectángulo redondeado"/>
            <p:cNvSpPr/>
            <p:nvPr/>
          </p:nvSpPr>
          <p:spPr>
            <a:xfrm>
              <a:off x="1763688" y="3923764"/>
              <a:ext cx="1080120" cy="58535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1835696" y="400506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Proceso</a:t>
              </a:r>
              <a:endParaRPr lang="es-AR" dirty="0"/>
            </a:p>
          </p:txBody>
        </p:sp>
      </p:grpSp>
      <p:cxnSp>
        <p:nvCxnSpPr>
          <p:cNvPr id="21" name="20 Conector recto de flecha"/>
          <p:cNvCxnSpPr/>
          <p:nvPr/>
        </p:nvCxnSpPr>
        <p:spPr>
          <a:xfrm>
            <a:off x="2771800" y="4243154"/>
            <a:ext cx="540060" cy="2659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5" idx="1"/>
          </p:cNvCxnSpPr>
          <p:nvPr/>
        </p:nvCxnSpPr>
        <p:spPr>
          <a:xfrm flipH="1" flipV="1">
            <a:off x="5868144" y="5296562"/>
            <a:ext cx="648072" cy="2926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H="1">
            <a:off x="5868144" y="4216442"/>
            <a:ext cx="648072" cy="2926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V="1">
            <a:off x="2771800" y="5296562"/>
            <a:ext cx="574830" cy="2355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808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rgbClr val="002060"/>
                </a:solidFill>
              </a:rPr>
              <a:t>Vista en Capas</a:t>
            </a:r>
            <a:endParaRPr lang="es-AR" b="1" dirty="0">
              <a:solidFill>
                <a:srgbClr val="002060"/>
              </a:solidFill>
            </a:endParaRPr>
          </a:p>
        </p:txBody>
      </p:sp>
      <p:pic>
        <p:nvPicPr>
          <p:cNvPr id="25" name="2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0768"/>
            <a:ext cx="6480720" cy="5496439"/>
          </a:xfrm>
          <a:prstGeom prst="rect">
            <a:avLst/>
          </a:prstGeom>
        </p:spPr>
      </p:pic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030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1" dirty="0" smtClean="0">
                <a:solidFill>
                  <a:schemeClr val="tx2">
                    <a:lumMod val="75000"/>
                  </a:schemeClr>
                </a:solidFill>
              </a:rPr>
              <a:t>Interfaz del S.O.</a:t>
            </a:r>
            <a:endParaRPr lang="es-AR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• </a:t>
            </a:r>
            <a:r>
              <a:rPr lang="es-MX" b="1" dirty="0"/>
              <a:t>¿Para quién es la interfaz?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dirty="0" smtClean="0"/>
              <a:t>Usuarios </a:t>
            </a:r>
            <a:r>
              <a:rPr lang="es-MX" dirty="0"/>
              <a:t>en general </a:t>
            </a:r>
            <a:r>
              <a:rPr lang="es-MX" dirty="0" smtClean="0"/>
              <a:t>-&gt; entorno </a:t>
            </a:r>
            <a:r>
              <a:rPr lang="es-MX" dirty="0"/>
              <a:t>de </a:t>
            </a:r>
            <a:r>
              <a:rPr lang="es-MX" dirty="0" smtClean="0"/>
              <a:t>ejecución	</a:t>
            </a:r>
            <a:endParaRPr lang="es-MX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AR" dirty="0" smtClean="0"/>
              <a:t> </a:t>
            </a:r>
            <a:r>
              <a:rPr lang="es-AR" dirty="0"/>
              <a:t>Administradores </a:t>
            </a:r>
            <a:r>
              <a:rPr lang="es-AR" dirty="0" smtClean="0"/>
              <a:t>-&gt; entorno </a:t>
            </a:r>
            <a:r>
              <a:rPr lang="es-AR" dirty="0"/>
              <a:t>de administración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dirty="0" smtClean="0"/>
              <a:t> </a:t>
            </a:r>
            <a:r>
              <a:rPr lang="es-AR" dirty="0"/>
              <a:t>Desarrolladores </a:t>
            </a:r>
            <a:r>
              <a:rPr lang="es-AR" dirty="0" smtClean="0"/>
              <a:t>-&gt; interfaz </a:t>
            </a:r>
            <a:r>
              <a:rPr lang="es-AR" dirty="0"/>
              <a:t>de programación</a:t>
            </a:r>
          </a:p>
          <a:p>
            <a:pPr marL="0" indent="0">
              <a:buNone/>
            </a:pPr>
            <a:r>
              <a:rPr lang="es-MX" b="1" i="1" dirty="0"/>
              <a:t>• ¿Qué aspecto tiene la interfaz?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/>
              <a:t>(CLI = Command Line Interface)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Gráfica </a:t>
            </a:r>
            <a:r>
              <a:rPr lang="pt-BR" dirty="0"/>
              <a:t>(GUI = </a:t>
            </a:r>
            <a:r>
              <a:rPr lang="pt-BR" dirty="0" err="1"/>
              <a:t>Graphical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Interface)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dirty="0" smtClean="0"/>
              <a:t>Servicios </a:t>
            </a:r>
            <a:r>
              <a:rPr lang="es-AR" dirty="0"/>
              <a:t>de programación (API)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19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1" dirty="0" smtClean="0">
                <a:solidFill>
                  <a:srgbClr val="002060"/>
                </a:solidFill>
              </a:rPr>
              <a:t>Entorno de trabajo de S.O</a:t>
            </a:r>
            <a:r>
              <a:rPr lang="es-MX" dirty="0" smtClean="0"/>
              <a:t>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MX" sz="3000" dirty="0" smtClean="0"/>
          </a:p>
          <a:p>
            <a:pPr marL="0" indent="0">
              <a:buNone/>
            </a:pPr>
            <a:r>
              <a:rPr lang="es-MX" sz="3000" dirty="0" smtClean="0"/>
              <a:t>• </a:t>
            </a:r>
            <a:r>
              <a:rPr lang="es-MX" sz="3000" dirty="0"/>
              <a:t>El SO suele proporcionar utilidades básicas</a:t>
            </a:r>
          </a:p>
          <a:p>
            <a:pPr marL="0" indent="0">
              <a:buNone/>
            </a:pPr>
            <a:r>
              <a:rPr lang="es-MX" sz="3000" dirty="0"/>
              <a:t>para que el usuario pueda realizar tareas</a:t>
            </a:r>
          </a:p>
          <a:p>
            <a:pPr marL="0" indent="0">
              <a:buNone/>
            </a:pPr>
            <a:r>
              <a:rPr lang="es-AR" sz="3000" dirty="0"/>
              <a:t>comunes:</a:t>
            </a:r>
          </a:p>
          <a:p>
            <a:pPr marL="0" indent="0">
              <a:buNone/>
            </a:pPr>
            <a:r>
              <a:rPr lang="es-MX" sz="3000" dirty="0"/>
              <a:t>– Trabajar con archivos y discos</a:t>
            </a:r>
          </a:p>
          <a:p>
            <a:pPr marL="0" indent="0">
              <a:buNone/>
            </a:pPr>
            <a:r>
              <a:rPr lang="es-MX" sz="3000" dirty="0"/>
              <a:t>– Ejecutar aplicaciones </a:t>
            </a:r>
            <a:r>
              <a:rPr lang="es-MX" sz="3000" b="1" dirty="0" smtClean="0"/>
              <a:t>cargador </a:t>
            </a:r>
            <a:r>
              <a:rPr lang="es-MX" sz="3000" b="1" dirty="0"/>
              <a:t>de programas</a:t>
            </a:r>
          </a:p>
          <a:p>
            <a:pPr marL="0" indent="0">
              <a:buNone/>
            </a:pPr>
            <a:r>
              <a:rPr lang="es-AR" sz="3000" dirty="0"/>
              <a:t>– Imprimir</a:t>
            </a:r>
          </a:p>
          <a:p>
            <a:pPr marL="0" indent="0">
              <a:buNone/>
            </a:pPr>
            <a:r>
              <a:rPr lang="es-MX" sz="3000" dirty="0"/>
              <a:t>– Administrar el sistema: </a:t>
            </a:r>
            <a:r>
              <a:rPr lang="es-MX" sz="3000" i="1" dirty="0" err="1"/>
              <a:t>backups</a:t>
            </a:r>
            <a:r>
              <a:rPr lang="es-MX" sz="3000" dirty="0"/>
              <a:t>, </a:t>
            </a:r>
            <a:r>
              <a:rPr lang="es-MX" sz="3000" dirty="0" smtClean="0"/>
              <a:t>usuarios, </a:t>
            </a:r>
            <a:r>
              <a:rPr lang="es-MX" sz="3000" dirty="0" err="1" smtClean="0"/>
              <a:t>etc</a:t>
            </a:r>
            <a:endParaRPr lang="es-AR" sz="30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047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i="1" dirty="0">
                <a:solidFill>
                  <a:srgbClr val="002060"/>
                </a:solidFill>
              </a:rPr>
              <a:t>CLI = </a:t>
            </a:r>
            <a:r>
              <a:rPr lang="es-AR" b="1" i="1" dirty="0" err="1">
                <a:solidFill>
                  <a:srgbClr val="002060"/>
                </a:solidFill>
              </a:rPr>
              <a:t>Command</a:t>
            </a:r>
            <a:r>
              <a:rPr lang="es-AR" b="1" i="1" dirty="0">
                <a:solidFill>
                  <a:srgbClr val="002060"/>
                </a:solidFill>
              </a:rPr>
              <a:t> Line Interface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22" y="1916832"/>
            <a:ext cx="7109661" cy="438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093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i="1" dirty="0">
                <a:solidFill>
                  <a:srgbClr val="002060"/>
                </a:solidFill>
              </a:rPr>
              <a:t>GUI = </a:t>
            </a:r>
            <a:r>
              <a:rPr lang="es-AR" b="1" i="1" dirty="0" err="1">
                <a:solidFill>
                  <a:srgbClr val="002060"/>
                </a:solidFill>
              </a:rPr>
              <a:t>Graphical</a:t>
            </a:r>
            <a:r>
              <a:rPr lang="es-AR" b="1" i="1" dirty="0">
                <a:solidFill>
                  <a:srgbClr val="002060"/>
                </a:solidFill>
              </a:rPr>
              <a:t> </a:t>
            </a:r>
            <a:r>
              <a:rPr lang="es-AR" b="1" i="1" dirty="0" err="1">
                <a:solidFill>
                  <a:srgbClr val="002060"/>
                </a:solidFill>
              </a:rPr>
              <a:t>User</a:t>
            </a:r>
            <a:r>
              <a:rPr lang="es-AR" b="1" i="1" dirty="0">
                <a:solidFill>
                  <a:srgbClr val="002060"/>
                </a:solidFill>
              </a:rPr>
              <a:t> Interface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5531150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72816"/>
            <a:ext cx="2288322" cy="379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2767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>
                <a:solidFill>
                  <a:schemeClr val="tx2"/>
                </a:solidFill>
              </a:rPr>
              <a:t>Bibliografía para la cursada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 fontScale="92500" lnSpcReduction="10000"/>
          </a:bodyPr>
          <a:lstStyle/>
          <a:p>
            <a:endParaRPr lang="es-AR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s-MX" sz="4800" b="1" i="1" dirty="0" err="1">
                <a:solidFill>
                  <a:schemeClr val="tx2">
                    <a:lumMod val="50000"/>
                  </a:schemeClr>
                </a:solidFill>
              </a:rPr>
              <a:t>Teoria</a:t>
            </a:r>
            <a:r>
              <a:rPr lang="es-MX" sz="4800" b="1" i="1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r>
              <a:rPr lang="es-MX" sz="3600" b="1" dirty="0">
                <a:solidFill>
                  <a:srgbClr val="FF0000"/>
                </a:solidFill>
              </a:rPr>
              <a:t>Fundamentos de Sistemas Operativos 7</a:t>
            </a:r>
            <a:r>
              <a:rPr lang="es-MX" sz="2400" b="1" dirty="0">
                <a:solidFill>
                  <a:srgbClr val="FF0000"/>
                </a:solidFill>
              </a:rPr>
              <a:t>ma</a:t>
            </a:r>
            <a:r>
              <a:rPr lang="es-MX" sz="3600" b="1" dirty="0">
                <a:solidFill>
                  <a:srgbClr val="FF0000"/>
                </a:solidFill>
              </a:rPr>
              <a:t> Ed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       (</a:t>
            </a:r>
            <a:r>
              <a:rPr lang="es-MX" dirty="0" err="1"/>
              <a:t>Silverchaz</a:t>
            </a:r>
            <a:r>
              <a:rPr lang="es-MX" dirty="0"/>
              <a:t> – </a:t>
            </a:r>
            <a:r>
              <a:rPr lang="es-MX" dirty="0" err="1"/>
              <a:t>Galvin</a:t>
            </a:r>
            <a:r>
              <a:rPr lang="es-MX" dirty="0"/>
              <a:t> – </a:t>
            </a:r>
            <a:r>
              <a:rPr lang="es-MX" dirty="0" err="1"/>
              <a:t>Gagne</a:t>
            </a:r>
            <a:r>
              <a:rPr lang="es-MX" dirty="0"/>
              <a:t>) </a:t>
            </a:r>
          </a:p>
          <a:p>
            <a:r>
              <a:rPr lang="es-MX" sz="3900" b="1" dirty="0">
                <a:solidFill>
                  <a:srgbClr val="FF0000"/>
                </a:solidFill>
              </a:rPr>
              <a:t>Sistemas Operativos Modernos</a:t>
            </a:r>
          </a:p>
          <a:p>
            <a:pPr marL="0" indent="0">
              <a:buNone/>
            </a:pPr>
            <a:r>
              <a:rPr lang="es-MX" dirty="0"/>
              <a:t>       (</a:t>
            </a:r>
            <a:r>
              <a:rPr lang="es-MX" dirty="0" err="1"/>
              <a:t>Tanenbaum</a:t>
            </a:r>
            <a:r>
              <a:rPr lang="es-MX" dirty="0"/>
              <a:t>)</a:t>
            </a:r>
          </a:p>
          <a:p>
            <a:r>
              <a:rPr lang="es-MX" sz="3900" b="1" dirty="0">
                <a:solidFill>
                  <a:srgbClr val="FF0000"/>
                </a:solidFill>
              </a:rPr>
              <a:t>Sistemas Operativos</a:t>
            </a:r>
          </a:p>
          <a:p>
            <a:pPr marL="0" indent="0">
              <a:buNone/>
            </a:pPr>
            <a:r>
              <a:rPr lang="es-MX" dirty="0"/>
              <a:t>       (</a:t>
            </a:r>
            <a:r>
              <a:rPr lang="es-MX" dirty="0" err="1"/>
              <a:t>Stallings</a:t>
            </a:r>
            <a:r>
              <a:rPr lang="es-MX" dirty="0"/>
              <a:t>)</a:t>
            </a:r>
            <a:endParaRPr lang="es-AR" dirty="0"/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502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1440160"/>
          </a:xfrm>
        </p:spPr>
        <p:txBody>
          <a:bodyPr>
            <a:normAutofit/>
          </a:bodyPr>
          <a:lstStyle/>
          <a:p>
            <a:pPr algn="l"/>
            <a:r>
              <a:rPr lang="es-MX" sz="3200" b="1" i="1" dirty="0">
                <a:solidFill>
                  <a:srgbClr val="002060"/>
                </a:solidFill>
              </a:rPr>
              <a:t>¿Qué ganamos interponiendo esta interfaz entre </a:t>
            </a:r>
            <a:r>
              <a:rPr lang="es-MX" sz="3200" b="1" i="1" dirty="0" smtClean="0">
                <a:solidFill>
                  <a:srgbClr val="002060"/>
                </a:solidFill>
              </a:rPr>
              <a:t>   los </a:t>
            </a:r>
            <a:r>
              <a:rPr lang="es-AR" sz="3200" b="1" i="1" dirty="0" smtClean="0">
                <a:solidFill>
                  <a:srgbClr val="002060"/>
                </a:solidFill>
              </a:rPr>
              <a:t>programas </a:t>
            </a:r>
            <a:r>
              <a:rPr lang="es-AR" sz="3200" b="1" i="1" dirty="0">
                <a:solidFill>
                  <a:srgbClr val="002060"/>
                </a:solidFill>
              </a:rPr>
              <a:t>y el hardware?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sz="3800" dirty="0"/>
              <a:t>• </a:t>
            </a:r>
            <a:r>
              <a:rPr lang="es-MX" sz="3800" b="1" dirty="0" smtClean="0"/>
              <a:t>Usabilidad:</a:t>
            </a:r>
            <a:r>
              <a:rPr lang="es-MX" b="1" dirty="0" smtClean="0"/>
              <a:t> </a:t>
            </a:r>
            <a:r>
              <a:rPr lang="es-MX" dirty="0" smtClean="0"/>
              <a:t>La interfaz </a:t>
            </a:r>
            <a:r>
              <a:rPr lang="es-MX" dirty="0"/>
              <a:t>es más cómoda que el </a:t>
            </a:r>
            <a:r>
              <a:rPr lang="es-MX" dirty="0" smtClean="0"/>
              <a:t>HW</a:t>
            </a:r>
            <a:endParaRPr lang="es-MX" dirty="0"/>
          </a:p>
          <a:p>
            <a:pPr marL="0" indent="0">
              <a:buNone/>
            </a:pPr>
            <a:r>
              <a:rPr lang="es-MX" sz="3800" dirty="0"/>
              <a:t>• </a:t>
            </a:r>
            <a:r>
              <a:rPr lang="es-MX" sz="3800" b="1" dirty="0" smtClean="0"/>
              <a:t>Seguridad: </a:t>
            </a:r>
            <a:r>
              <a:rPr lang="es-MX" sz="3800" dirty="0" smtClean="0"/>
              <a:t>S</a:t>
            </a:r>
            <a:r>
              <a:rPr lang="es-MX" dirty="0" smtClean="0"/>
              <a:t>e </a:t>
            </a:r>
            <a:r>
              <a:rPr lang="es-MX" dirty="0"/>
              <a:t>ocultan vulnerabilidades del interior del</a:t>
            </a:r>
          </a:p>
          <a:p>
            <a:pPr marL="0" indent="0">
              <a:buNone/>
            </a:pPr>
            <a:r>
              <a:rPr lang="es-AR" dirty="0" smtClean="0"/>
              <a:t>hardware</a:t>
            </a:r>
            <a:endParaRPr lang="es-AR" dirty="0"/>
          </a:p>
          <a:p>
            <a:pPr marL="0" indent="0">
              <a:buNone/>
            </a:pPr>
            <a:r>
              <a:rPr lang="es-AR" sz="4100" dirty="0"/>
              <a:t>• </a:t>
            </a:r>
            <a:r>
              <a:rPr lang="es-AR" sz="4100" b="1" dirty="0" smtClean="0"/>
              <a:t>Portabilidad: </a:t>
            </a:r>
            <a:r>
              <a:rPr lang="es-AR" dirty="0" smtClean="0"/>
              <a:t>Independencia </a:t>
            </a:r>
            <a:r>
              <a:rPr lang="es-AR" dirty="0"/>
              <a:t>del </a:t>
            </a:r>
            <a:r>
              <a:rPr lang="es-AR" dirty="0" smtClean="0"/>
              <a:t>hardware</a:t>
            </a:r>
            <a:endParaRPr lang="es-AR" dirty="0"/>
          </a:p>
          <a:p>
            <a:pPr marL="0" indent="0">
              <a:buNone/>
            </a:pPr>
            <a:r>
              <a:rPr lang="es-AR" sz="4100" dirty="0"/>
              <a:t>• </a:t>
            </a:r>
            <a:r>
              <a:rPr lang="es-AR" sz="4100" b="1" dirty="0" smtClean="0"/>
              <a:t>Interoperabilidad: </a:t>
            </a:r>
            <a:r>
              <a:rPr lang="es-AR" dirty="0" smtClean="0"/>
              <a:t>Podemos </a:t>
            </a:r>
            <a:r>
              <a:rPr lang="es-AR" dirty="0"/>
              <a:t>compartir información</a:t>
            </a:r>
          </a:p>
          <a:p>
            <a:pPr marL="0" indent="0">
              <a:buNone/>
            </a:pPr>
            <a:r>
              <a:rPr lang="es-MX" dirty="0"/>
              <a:t>con otros sistemas que usen la misma </a:t>
            </a:r>
            <a:r>
              <a:rPr lang="es-MX" dirty="0" smtClean="0"/>
              <a:t>interfaz</a:t>
            </a:r>
            <a:endParaRPr lang="es-MX" dirty="0"/>
          </a:p>
          <a:p>
            <a:pPr marL="0" indent="0">
              <a:buNone/>
            </a:pPr>
            <a:r>
              <a:rPr lang="es-MX" sz="4100" dirty="0"/>
              <a:t>• </a:t>
            </a:r>
            <a:r>
              <a:rPr lang="es-MX" sz="4100" b="1" dirty="0" smtClean="0"/>
              <a:t>Mantenibilidad: </a:t>
            </a:r>
            <a:r>
              <a:rPr lang="es-MX" dirty="0" smtClean="0"/>
              <a:t>Podemos </a:t>
            </a:r>
            <a:r>
              <a:rPr lang="es-MX" dirty="0"/>
              <a:t>hacer mejoras o</a:t>
            </a:r>
          </a:p>
          <a:p>
            <a:pPr marL="0" indent="0">
              <a:buNone/>
            </a:pPr>
            <a:r>
              <a:rPr lang="es-MX" dirty="0"/>
              <a:t>adaptaciones dentro del SO sin obligar a hacer cambios</a:t>
            </a:r>
          </a:p>
          <a:p>
            <a:pPr marL="0" indent="0">
              <a:buNone/>
            </a:pPr>
            <a:r>
              <a:rPr lang="es-MX" dirty="0"/>
              <a:t>en los programas de </a:t>
            </a:r>
            <a:r>
              <a:rPr lang="es-MX" dirty="0" smtClean="0"/>
              <a:t>usuario</a:t>
            </a:r>
            <a:endParaRPr lang="es-MX" dirty="0"/>
          </a:p>
          <a:p>
            <a:pPr marL="0" indent="0">
              <a:buNone/>
            </a:pPr>
            <a:r>
              <a:rPr lang="es-MX" sz="4100" dirty="0"/>
              <a:t>• </a:t>
            </a:r>
            <a:r>
              <a:rPr lang="es-MX" sz="4100" b="1" dirty="0" smtClean="0"/>
              <a:t>Productividad: </a:t>
            </a:r>
            <a:r>
              <a:rPr lang="es-MX" dirty="0" smtClean="0"/>
              <a:t>por </a:t>
            </a:r>
            <a:r>
              <a:rPr lang="es-MX" dirty="0"/>
              <a:t>todo lo </a:t>
            </a:r>
            <a:r>
              <a:rPr lang="es-MX" dirty="0" smtClean="0"/>
              <a:t>anterior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803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080120"/>
          </a:xfrm>
        </p:spPr>
        <p:txBody>
          <a:bodyPr>
            <a:noAutofit/>
          </a:bodyPr>
          <a:lstStyle/>
          <a:p>
            <a:pPr algn="l"/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El 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SO como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administrador de Recursos</a:t>
            </a:r>
            <a:endParaRPr lang="es-A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472608"/>
          </a:xfrm>
        </p:spPr>
        <p:txBody>
          <a:bodyPr>
            <a:normAutofit/>
          </a:bodyPr>
          <a:lstStyle/>
          <a:p>
            <a:r>
              <a:rPr lang="es-MX" b="1" dirty="0" smtClean="0"/>
              <a:t>Procesos y Recursos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Procesos : Es una entidad dinámica</a:t>
            </a:r>
          </a:p>
          <a:p>
            <a:pPr marL="0" indent="0">
              <a:buNone/>
            </a:pPr>
            <a:r>
              <a:rPr lang="es-MX" dirty="0"/>
              <a:t>	</a:t>
            </a:r>
            <a:r>
              <a:rPr lang="es-MX" dirty="0" smtClean="0"/>
              <a:t>Recursos: Puede ser algo físico o virtual,       				(requiere de un proceso)</a:t>
            </a:r>
          </a:p>
          <a:p>
            <a:r>
              <a:rPr lang="es-MX" b="1" dirty="0" smtClean="0"/>
              <a:t>Los Recursos son escasos</a:t>
            </a:r>
            <a:r>
              <a:rPr lang="es-MX" dirty="0" smtClean="0"/>
              <a:t>, los proceso compiten entre ellos</a:t>
            </a:r>
          </a:p>
          <a:p>
            <a:r>
              <a:rPr lang="es-MX" b="1" dirty="0" smtClean="0"/>
              <a:t>El SO actúa como arbitro/mediador, </a:t>
            </a:r>
            <a:r>
              <a:rPr lang="es-MX" dirty="0" smtClean="0"/>
              <a:t>asigna recursos en forma </a:t>
            </a:r>
            <a:r>
              <a:rPr lang="es-MX" b="1" dirty="0" smtClean="0"/>
              <a:t>segura y eficiente</a:t>
            </a:r>
          </a:p>
          <a:p>
            <a:pPr>
              <a:buFont typeface="Wingdings" panose="05000000000000000000" pitchFamily="2" charset="2"/>
              <a:buChar char="ü"/>
            </a:pP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42333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210146"/>
          </a:xfrm>
        </p:spPr>
        <p:txBody>
          <a:bodyPr>
            <a:noAutofit/>
          </a:bodyPr>
          <a:lstStyle/>
          <a:p>
            <a:pPr algn="l"/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El </a:t>
            </a:r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SO como </a:t>
            </a:r>
            <a:r>
              <a:rPr lang="es-MX" b="1" dirty="0">
                <a:solidFill>
                  <a:schemeClr val="accent1">
                    <a:lumMod val="50000"/>
                  </a:schemeClr>
                </a:solidFill>
              </a:rPr>
              <a:t>administrador de Recursos</a:t>
            </a:r>
            <a:endParaRPr lang="es-A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5040560"/>
          </a:xfrm>
        </p:spPr>
        <p:txBody>
          <a:bodyPr/>
          <a:lstStyle/>
          <a:p>
            <a:r>
              <a:rPr lang="es-MX" b="1" dirty="0"/>
              <a:t>El SO </a:t>
            </a:r>
            <a:r>
              <a:rPr lang="es-MX" dirty="0"/>
              <a:t>debe determinar a quien le entrega</a:t>
            </a:r>
            <a:r>
              <a:rPr lang="es-MX" b="1" dirty="0"/>
              <a:t> </a:t>
            </a:r>
            <a:r>
              <a:rPr lang="es-MX" dirty="0"/>
              <a:t>recursos</a:t>
            </a:r>
            <a:r>
              <a:rPr lang="es-MX" b="1" dirty="0"/>
              <a:t>, cantidad, en que momento, por cuanto tiempo</a:t>
            </a:r>
          </a:p>
          <a:p>
            <a:pPr marL="0" indent="0" algn="ctr">
              <a:buNone/>
            </a:pPr>
            <a:endParaRPr lang="es-MX" b="1" dirty="0"/>
          </a:p>
          <a:p>
            <a:r>
              <a:rPr lang="es-MX" b="1" dirty="0" smtClean="0"/>
              <a:t>Para todos </a:t>
            </a:r>
            <a:r>
              <a:rPr lang="es-MX" b="1" dirty="0" smtClean="0"/>
              <a:t>estos puntos debemos tener:</a:t>
            </a:r>
            <a:endParaRPr lang="es-MX" b="1" dirty="0"/>
          </a:p>
          <a:p>
            <a:pPr marL="0" indent="0">
              <a:buNone/>
            </a:pPr>
            <a:endParaRPr lang="es-MX" b="1" dirty="0" smtClean="0"/>
          </a:p>
          <a:p>
            <a:pPr marL="0" indent="0" algn="ctr">
              <a:buNone/>
            </a:pPr>
            <a:r>
              <a:rPr lang="es-MX" sz="4800" b="1" dirty="0" smtClean="0"/>
              <a:t>Políticas </a:t>
            </a:r>
            <a:r>
              <a:rPr lang="es-MX" sz="4800" b="1" dirty="0"/>
              <a:t>de gestión de recursos</a:t>
            </a:r>
            <a:endParaRPr lang="es-AR" sz="4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50306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Criterios que deben cumplir las políticas del SO</a:t>
            </a:r>
            <a:endParaRPr lang="es-A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Optimizar el </a:t>
            </a:r>
            <a:r>
              <a:rPr lang="es-MX" b="1" dirty="0" smtClean="0"/>
              <a:t>rendimiento </a:t>
            </a:r>
            <a:r>
              <a:rPr lang="es-MX" dirty="0" smtClean="0"/>
              <a:t>del sistema</a:t>
            </a:r>
          </a:p>
          <a:p>
            <a:r>
              <a:rPr lang="es-MX" b="1" dirty="0" smtClean="0"/>
              <a:t>Justicia</a:t>
            </a:r>
            <a:r>
              <a:rPr lang="es-MX" dirty="0" smtClean="0"/>
              <a:t> en el reparto, evitar acaparamiento del algún recurso</a:t>
            </a:r>
          </a:p>
          <a:p>
            <a:r>
              <a:rPr lang="es-MX" dirty="0" smtClean="0"/>
              <a:t>Garantizar la </a:t>
            </a:r>
            <a:r>
              <a:rPr lang="es-MX" b="1" dirty="0" smtClean="0"/>
              <a:t>Seguridad</a:t>
            </a:r>
            <a:r>
              <a:rPr lang="es-MX" dirty="0" smtClean="0"/>
              <a:t> del sistema (confidencialidad, Integridad, disponibilidad)</a:t>
            </a:r>
          </a:p>
          <a:p>
            <a:endParaRPr lang="es-MX" dirty="0" smtClean="0"/>
          </a:p>
          <a:p>
            <a:pPr marL="0" indent="0">
              <a:buNone/>
            </a:pPr>
            <a:r>
              <a:rPr lang="es-MX" b="1" i="1" dirty="0" smtClean="0">
                <a:solidFill>
                  <a:srgbClr val="C00000"/>
                </a:solidFill>
              </a:rPr>
              <a:t>No podemos dar el máximo rendimiento y al mismo tiempo dar un reparto justo</a:t>
            </a:r>
            <a:endParaRPr lang="es-AR" b="1" i="1" dirty="0">
              <a:solidFill>
                <a:srgbClr val="C0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0858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</a:rPr>
              <a:t>Los 3 conceptos sobre la seguridad</a:t>
            </a:r>
            <a:endParaRPr lang="es-A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80520"/>
          </a:xfrm>
        </p:spPr>
        <p:txBody>
          <a:bodyPr>
            <a:normAutofit/>
          </a:bodyPr>
          <a:lstStyle/>
          <a:p>
            <a:r>
              <a:rPr lang="es-MX" b="1" dirty="0" smtClean="0"/>
              <a:t>Confidencialidad: </a:t>
            </a:r>
            <a:r>
              <a:rPr lang="es-MX" dirty="0" smtClean="0"/>
              <a:t>intimidad, privacidad, etc.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b="1" dirty="0" smtClean="0"/>
              <a:t>Integridad: </a:t>
            </a:r>
            <a:r>
              <a:rPr lang="es-MX" dirty="0" smtClean="0"/>
              <a:t>que la información sea la correcta, que no se corrompa  (Ej. Al ser modificada)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b="1" dirty="0" smtClean="0"/>
              <a:t>Disponibilidad: </a:t>
            </a:r>
            <a:r>
              <a:rPr lang="es-MX" dirty="0" smtClean="0"/>
              <a:t>que el Sistema este siempre prestando servicios.</a:t>
            </a:r>
            <a:endParaRPr lang="es-AR" b="1" i="1" dirty="0">
              <a:solidFill>
                <a:srgbClr val="C00000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79743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b="1" i="1" dirty="0" smtClean="0">
                <a:solidFill>
                  <a:srgbClr val="002060"/>
                </a:solidFill>
              </a:rPr>
              <a:t>Fin clase</a:t>
            </a:r>
            <a:endParaRPr lang="es-AR" sz="4400" b="1" i="1" dirty="0">
              <a:solidFill>
                <a:srgbClr val="002060"/>
              </a:solidFill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568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es-AR" b="1" dirty="0">
                <a:solidFill>
                  <a:schemeClr val="tx2"/>
                </a:solidFill>
              </a:rPr>
              <a:t>Bibliografía para la cursada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4000" b="1" i="1" dirty="0">
                <a:solidFill>
                  <a:schemeClr val="tx2">
                    <a:lumMod val="50000"/>
                  </a:schemeClr>
                </a:solidFill>
              </a:rPr>
              <a:t>Practica:</a:t>
            </a:r>
          </a:p>
          <a:p>
            <a:r>
              <a:rPr lang="es-MX" sz="2800" b="1" dirty="0">
                <a:solidFill>
                  <a:srgbClr val="FF0000"/>
                </a:solidFill>
              </a:rPr>
              <a:t>Shell </a:t>
            </a:r>
            <a:r>
              <a:rPr lang="es-MX" sz="2800" b="1" dirty="0" err="1">
                <a:solidFill>
                  <a:srgbClr val="FF0000"/>
                </a:solidFill>
              </a:rPr>
              <a:t>Bash</a:t>
            </a:r>
            <a:endParaRPr lang="es-MX" dirty="0"/>
          </a:p>
          <a:p>
            <a:r>
              <a:rPr lang="es-MX" b="1" dirty="0" err="1">
                <a:solidFill>
                  <a:srgbClr val="FF0000"/>
                </a:solidFill>
              </a:rPr>
              <a:t>Bash</a:t>
            </a:r>
            <a:r>
              <a:rPr lang="es-MX" b="1" dirty="0">
                <a:solidFill>
                  <a:srgbClr val="FF0000"/>
                </a:solidFill>
              </a:rPr>
              <a:t> Avanzado</a:t>
            </a:r>
            <a:endParaRPr lang="es-MX" dirty="0"/>
          </a:p>
          <a:p>
            <a:r>
              <a:rPr lang="es-MX" b="1" dirty="0">
                <a:solidFill>
                  <a:srgbClr val="FF0000"/>
                </a:solidFill>
              </a:rPr>
              <a:t>Comandos Linux</a:t>
            </a:r>
          </a:p>
          <a:p>
            <a:r>
              <a:rPr lang="es-MX" b="1" dirty="0">
                <a:solidFill>
                  <a:srgbClr val="FF0000"/>
                </a:solidFill>
              </a:rPr>
              <a:t>Tutorial Scripts</a:t>
            </a:r>
          </a:p>
          <a:p>
            <a:r>
              <a:rPr lang="es-MX" b="1" dirty="0">
                <a:solidFill>
                  <a:srgbClr val="FF0000"/>
                </a:solidFill>
              </a:rPr>
              <a:t>Etc… </a:t>
            </a:r>
          </a:p>
          <a:p>
            <a:r>
              <a:rPr lang="es-MX" b="1" dirty="0">
                <a:solidFill>
                  <a:srgbClr val="FF0000"/>
                </a:solidFill>
              </a:rPr>
              <a:t>Internet frecuentemente consultada</a:t>
            </a:r>
            <a:endParaRPr lang="es-AR" dirty="0"/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546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es-MX" b="1" i="1" dirty="0" smtClean="0">
                <a:solidFill>
                  <a:schemeClr val="tx2"/>
                </a:solidFill>
              </a:rPr>
              <a:t>Que hay en un Sistema Informático</a:t>
            </a:r>
            <a:endParaRPr lang="es-AR" b="1" i="1" dirty="0">
              <a:solidFill>
                <a:schemeClr val="tx2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s-MX" sz="2800" dirty="0" smtClean="0"/>
              <a:t>Hardware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000" dirty="0" smtClean="0"/>
              <a:t>Procesador, memoria, motherboard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000" dirty="0" smtClean="0"/>
              <a:t>Dispositivos E/S, almacenamiento, redes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000" dirty="0" smtClean="0"/>
              <a:t>Servidores, HCI</a:t>
            </a:r>
            <a:endParaRPr lang="es-MX" sz="2000" dirty="0"/>
          </a:p>
          <a:p>
            <a:r>
              <a:rPr lang="es-MX" sz="2800" dirty="0" smtClean="0"/>
              <a:t>Software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000" dirty="0" smtClean="0"/>
              <a:t>El mismo Sistema Operativo</a:t>
            </a:r>
            <a:endParaRPr lang="es-MX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000" dirty="0" smtClean="0"/>
              <a:t>Aplicaciones</a:t>
            </a:r>
            <a:endParaRPr lang="es-MX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000" dirty="0" smtClean="0"/>
              <a:t>Compiladores, </a:t>
            </a:r>
            <a:r>
              <a:rPr lang="es-MX" sz="2000" dirty="0" err="1" smtClean="0"/>
              <a:t>shell</a:t>
            </a:r>
            <a:r>
              <a:rPr lang="es-MX" sz="2000" dirty="0" smtClean="0"/>
              <a:t>, GUI, </a:t>
            </a:r>
            <a:r>
              <a:rPr lang="es-MX" sz="2000" dirty="0" err="1" smtClean="0"/>
              <a:t>etc</a:t>
            </a:r>
            <a:endParaRPr lang="es-MX" sz="2000" dirty="0"/>
          </a:p>
          <a:p>
            <a:r>
              <a:rPr lang="es-MX" sz="2800" dirty="0" smtClean="0"/>
              <a:t>Personas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000" dirty="0" smtClean="0"/>
              <a:t>Usuarios en general</a:t>
            </a:r>
            <a:endParaRPr lang="es-MX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000" dirty="0" smtClean="0"/>
              <a:t>Administradores, llamados también </a:t>
            </a:r>
            <a:r>
              <a:rPr lang="es-MX" sz="2000" b="1" dirty="0" smtClean="0"/>
              <a:t>“</a:t>
            </a:r>
            <a:r>
              <a:rPr lang="es-MX" sz="2000" b="1" dirty="0" err="1" smtClean="0"/>
              <a:t>System</a:t>
            </a:r>
            <a:r>
              <a:rPr lang="es-MX" sz="2000" b="1" dirty="0" smtClean="0"/>
              <a:t> </a:t>
            </a:r>
            <a:r>
              <a:rPr lang="es-MX" sz="2000" b="1" dirty="0" err="1" smtClean="0"/>
              <a:t>Programmer</a:t>
            </a:r>
            <a:r>
              <a:rPr lang="es-MX" sz="2000" b="1" dirty="0" smtClean="0"/>
              <a:t>”</a:t>
            </a:r>
            <a:endParaRPr lang="es-MX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MX" sz="2000" dirty="0" smtClean="0"/>
              <a:t>Desarrolladores  (Analistas, Programadores)</a:t>
            </a:r>
            <a:endParaRPr lang="es-MX" sz="2000" dirty="0"/>
          </a:p>
          <a:p>
            <a:endParaRPr lang="es-AR" sz="28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30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/>
          <a:lstStyle/>
          <a:p>
            <a:pPr algn="l"/>
            <a:r>
              <a:rPr lang="es-MX" b="1" i="1" dirty="0" smtClean="0">
                <a:solidFill>
                  <a:schemeClr val="accent5">
                    <a:lumMod val="50000"/>
                  </a:schemeClr>
                </a:solidFill>
              </a:rPr>
              <a:t>Mainframe IBM línea 4300</a:t>
            </a:r>
            <a:endParaRPr lang="es-AR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348880"/>
            <a:ext cx="4392488" cy="3416300"/>
          </a:xfr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348880"/>
            <a:ext cx="4499992" cy="3416300"/>
          </a:xfrm>
          <a:prstGeom prst="rect">
            <a:avLst/>
          </a:prstGeom>
        </p:spPr>
      </p:pic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03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b="1" i="1" dirty="0" smtClean="0">
                <a:solidFill>
                  <a:schemeClr val="accent5">
                    <a:lumMod val="50000"/>
                  </a:schemeClr>
                </a:solidFill>
              </a:rPr>
              <a:t>Mainframe IBM línea Z</a:t>
            </a:r>
            <a:endParaRPr lang="es-AR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8064895" cy="5328592"/>
          </a:xfrm>
        </p:spPr>
      </p:pic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4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/>
          <a:lstStyle/>
          <a:p>
            <a:pPr algn="l"/>
            <a:r>
              <a:rPr lang="es-MX" b="1" i="1" dirty="0" smtClean="0">
                <a:solidFill>
                  <a:schemeClr val="accent5">
                    <a:lumMod val="50000"/>
                  </a:schemeClr>
                </a:solidFill>
              </a:rPr>
              <a:t>Rack con servidores</a:t>
            </a:r>
            <a:endParaRPr lang="es-AR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0728"/>
            <a:ext cx="9144000" cy="246767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3686593"/>
            <a:ext cx="8870258" cy="3148952"/>
          </a:xfrm>
          <a:prstGeom prst="rect">
            <a:avLst/>
          </a:prstGeom>
        </p:spPr>
      </p:pic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651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/>
          <a:lstStyle/>
          <a:p>
            <a:pPr algn="l"/>
            <a:r>
              <a:rPr lang="es-MX" b="1" i="1" dirty="0" smtClean="0">
                <a:solidFill>
                  <a:schemeClr val="accent5">
                    <a:lumMod val="50000"/>
                  </a:schemeClr>
                </a:solidFill>
              </a:rPr>
              <a:t>Rack con servidores</a:t>
            </a:r>
            <a:endParaRPr lang="es-AR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36338"/>
            <a:ext cx="4104456" cy="4728966"/>
          </a:xfr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412776"/>
            <a:ext cx="4680520" cy="4752528"/>
          </a:xfrm>
          <a:prstGeom prst="rect">
            <a:avLst/>
          </a:prstGeom>
        </p:spPr>
      </p:pic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8306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i="1" dirty="0">
                <a:solidFill>
                  <a:schemeClr val="tx2"/>
                </a:solidFill>
              </a:rPr>
              <a:t>La Pregunta que </a:t>
            </a:r>
            <a:r>
              <a:rPr lang="es-AR" b="1" i="1" dirty="0" smtClean="0">
                <a:solidFill>
                  <a:schemeClr val="tx2"/>
                </a:solidFill>
              </a:rPr>
              <a:t>se harían ustedes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b="1" i="1" dirty="0" smtClean="0"/>
          </a:p>
          <a:p>
            <a:pPr marL="0" indent="0" algn="ctr">
              <a:buNone/>
            </a:pPr>
            <a:r>
              <a:rPr lang="es-AR" sz="4000" b="1" i="1" dirty="0" smtClean="0">
                <a:solidFill>
                  <a:srgbClr val="C00000"/>
                </a:solidFill>
              </a:rPr>
              <a:t>Que </a:t>
            </a:r>
            <a:r>
              <a:rPr lang="es-AR" sz="4000" b="1" i="1" dirty="0">
                <a:solidFill>
                  <a:srgbClr val="C00000"/>
                </a:solidFill>
              </a:rPr>
              <a:t>es un sistema operativo?</a:t>
            </a:r>
            <a:endParaRPr lang="es-AR" sz="4000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s-AR" sz="4000" b="1" dirty="0">
                <a:solidFill>
                  <a:srgbClr val="C00000"/>
                </a:solidFill>
              </a:rPr>
              <a:t> </a:t>
            </a:r>
            <a:endParaRPr lang="es-AR" sz="4000" b="1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s-AR" sz="4000" b="1" dirty="0">
                <a:solidFill>
                  <a:srgbClr val="C00000"/>
                </a:solidFill>
              </a:rPr>
              <a:t> </a:t>
            </a:r>
            <a:r>
              <a:rPr lang="es-AR" sz="4000" dirty="0">
                <a:solidFill>
                  <a:srgbClr val="C00000"/>
                </a:solidFill>
              </a:rPr>
              <a:t> </a:t>
            </a:r>
            <a:r>
              <a:rPr lang="es-AR" sz="4000" b="1" i="1" dirty="0" smtClean="0">
                <a:solidFill>
                  <a:srgbClr val="002060"/>
                </a:solidFill>
              </a:rPr>
              <a:t>Como </a:t>
            </a:r>
            <a:r>
              <a:rPr lang="es-AR" sz="4000" b="1" i="1" dirty="0">
                <a:solidFill>
                  <a:srgbClr val="002060"/>
                </a:solidFill>
              </a:rPr>
              <a:t>sabemos que algo tiene un Sistema Operativo?</a:t>
            </a:r>
            <a:endParaRPr lang="es-AR" sz="4000" dirty="0">
              <a:solidFill>
                <a:srgbClr val="002060"/>
              </a:solidFill>
            </a:endParaRPr>
          </a:p>
          <a:p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Rodriguez Luis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409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691</Words>
  <Application>Microsoft Office PowerPoint</Application>
  <PresentationFormat>Presentación en pantalla (4:3)</PresentationFormat>
  <Paragraphs>168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Sistemas Operativos</vt:lpstr>
      <vt:lpstr>Bibliografía para la cursada </vt:lpstr>
      <vt:lpstr>Bibliografía para la cursada </vt:lpstr>
      <vt:lpstr>Que hay en un Sistema Informático</vt:lpstr>
      <vt:lpstr>Mainframe IBM línea 4300</vt:lpstr>
      <vt:lpstr>Mainframe IBM línea Z</vt:lpstr>
      <vt:lpstr>Rack con servidores</vt:lpstr>
      <vt:lpstr>Rack con servidores</vt:lpstr>
      <vt:lpstr>La Pregunta que se harían ustedes </vt:lpstr>
      <vt:lpstr> Definiciones de S.O. </vt:lpstr>
      <vt:lpstr>Otras definiciones de S.O.</vt:lpstr>
      <vt:lpstr>Modelo de Capas</vt:lpstr>
      <vt:lpstr>Dos Roles Principales de SO</vt:lpstr>
      <vt:lpstr>El S.O. como interfaz</vt:lpstr>
      <vt:lpstr>Vista en Capas</vt:lpstr>
      <vt:lpstr>Interfaz del S.O.</vt:lpstr>
      <vt:lpstr>Entorno de trabajo de S.O.</vt:lpstr>
      <vt:lpstr>CLI = Command Line Interface</vt:lpstr>
      <vt:lpstr>GUI = Graphical User Interface</vt:lpstr>
      <vt:lpstr>¿Qué ganamos interponiendo esta interfaz entre    los programas y el hardware?</vt:lpstr>
      <vt:lpstr>El SO como administrador de Recursos</vt:lpstr>
      <vt:lpstr>El SO como administrador de Recursos</vt:lpstr>
      <vt:lpstr>Criterios que deben cumplir las políticas del SO</vt:lpstr>
      <vt:lpstr>Los 3 conceptos sobre la seguridad</vt:lpstr>
      <vt:lpstr>Presentación de PowerPoint</vt:lpstr>
    </vt:vector>
  </TitlesOfParts>
  <Company>IOMA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RODRIGUEZ, Lisardo Luis</dc:creator>
  <cp:lastModifiedBy>RODRIGUEZ, Lisardo Luis</cp:lastModifiedBy>
  <cp:revision>59</cp:revision>
  <dcterms:created xsi:type="dcterms:W3CDTF">2022-03-15T23:45:58Z</dcterms:created>
  <dcterms:modified xsi:type="dcterms:W3CDTF">2024-04-30T13:50:08Z</dcterms:modified>
</cp:coreProperties>
</file>