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304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1" r:id="rId36"/>
    <p:sldId id="302" r:id="rId37"/>
    <p:sldId id="303" r:id="rId38"/>
    <p:sldId id="272" r:id="rId3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30/04/2024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86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827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827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CF3B-B206-45E1-80EA-D264B6B8966D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EF11-86C1-4D84-9B06-693B4097CD9D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8702-F307-4E07-92E7-816B118B5EC7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8B2-A899-4F0E-9B9B-BDA1A5F000D0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90C1-869D-46D4-A791-029775AC98DD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BC6E-710B-4B29-BE44-24E109413AAB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469-BF20-4DE7-B241-C4A37FFD9113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371-A2C3-4B0B-BC6D-CECF60F01AED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18CD-B902-4FBA-B746-7DF6082D93BE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61AD-9241-43BB-8F42-0C0A0871504B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481A-9DFB-405A-876E-2F492306A605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1F9-2F53-423B-AFC2-B0F4911E7300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849072" cy="3456384"/>
          </a:xfrm>
        </p:spPr>
        <p:txBody>
          <a:bodyPr>
            <a:normAutofit fontScale="85000" lnSpcReduction="20000"/>
          </a:bodyPr>
          <a:lstStyle/>
          <a:p>
            <a:endParaRPr lang="es-MX" sz="4400" b="1" i="1" dirty="0" smtClean="0">
              <a:solidFill>
                <a:schemeClr val="tx2"/>
              </a:solidFill>
            </a:endParaRPr>
          </a:p>
          <a:p>
            <a:r>
              <a:rPr lang="es-MX" sz="4400" b="1" i="1" dirty="0" smtClean="0">
                <a:solidFill>
                  <a:schemeClr val="tx2"/>
                </a:solidFill>
              </a:rPr>
              <a:t>Cursada 2024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Algunos Problemas para las empresas (IBM)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916832"/>
            <a:ext cx="8507288" cy="4680520"/>
          </a:xfrm>
        </p:spPr>
        <p:txBody>
          <a:bodyPr>
            <a:normAutofit/>
          </a:bodyPr>
          <a:lstStyle/>
          <a:p>
            <a:r>
              <a:rPr lang="es-MX" sz="3600" dirty="0" smtClean="0"/>
              <a:t>Velocidad de la </a:t>
            </a:r>
            <a:r>
              <a:rPr lang="es-MX" sz="3600" dirty="0" smtClean="0"/>
              <a:t>CPU (rápido) y en aumento</a:t>
            </a:r>
            <a:endParaRPr lang="es-MX" sz="3600" dirty="0" smtClean="0"/>
          </a:p>
          <a:p>
            <a:r>
              <a:rPr lang="es-MX" sz="3600" dirty="0" smtClean="0"/>
              <a:t>Velocidad de los </a:t>
            </a:r>
            <a:r>
              <a:rPr lang="es-MX" sz="3600" dirty="0" smtClean="0"/>
              <a:t>Periféricos (lentos)</a:t>
            </a:r>
            <a:endParaRPr lang="es-MX" sz="3600" dirty="0" smtClean="0"/>
          </a:p>
          <a:p>
            <a:r>
              <a:rPr lang="es-MX" sz="3600" dirty="0" smtClean="0"/>
              <a:t>Como vender nuevos equipos (ante  estas diferencias de velocidad)</a:t>
            </a:r>
          </a:p>
          <a:p>
            <a:r>
              <a:rPr lang="es-MX" sz="3600" dirty="0" smtClean="0"/>
              <a:t>IBM se involucra seriamente en un nuevo proyecto</a:t>
            </a:r>
          </a:p>
          <a:p>
            <a:r>
              <a:rPr lang="es-MX" sz="3600" dirty="0" smtClean="0"/>
              <a:t>Nace una nueva </a:t>
            </a:r>
            <a:r>
              <a:rPr lang="es-MX" sz="3600" b="1" dirty="0" smtClean="0"/>
              <a:t>generación</a:t>
            </a:r>
            <a:endParaRPr lang="es-AR" sz="36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278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Generación 3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/>
          <a:lstStyle/>
          <a:p>
            <a:r>
              <a:rPr lang="es-MX" dirty="0" smtClean="0"/>
              <a:t>IBM lanza al mercado la IBM 360</a:t>
            </a:r>
          </a:p>
          <a:p>
            <a:r>
              <a:rPr lang="es-MX" dirty="0" smtClean="0"/>
              <a:t>Con el primer Sistema Operativo</a:t>
            </a:r>
          </a:p>
          <a:p>
            <a:r>
              <a:rPr lang="es-MX" dirty="0" smtClean="0"/>
              <a:t>Trabajan tanto con </a:t>
            </a:r>
            <a:r>
              <a:rPr lang="es-MX" b="1" dirty="0" smtClean="0"/>
              <a:t>Punto Fijo como Flotante</a:t>
            </a:r>
          </a:p>
          <a:p>
            <a:r>
              <a:rPr lang="es-MX" dirty="0" smtClean="0"/>
              <a:t>Implica procesamiento tanto a nivel comercial como científico</a:t>
            </a:r>
          </a:p>
          <a:p>
            <a:r>
              <a:rPr lang="es-MX" dirty="0" smtClean="0"/>
              <a:t>Concepto fundamental que revoluciono el mundo de la computación y es el de:</a:t>
            </a:r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FF0000"/>
                </a:solidFill>
              </a:rPr>
              <a:t>Multiprocesamiento</a:t>
            </a:r>
            <a:endParaRPr lang="es-MX" sz="4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 err="1" smtClean="0"/>
              <a:t>Tambien</a:t>
            </a:r>
            <a:r>
              <a:rPr lang="es-MX" dirty="0" smtClean="0"/>
              <a:t> llamado </a:t>
            </a:r>
            <a:r>
              <a:rPr lang="es-MX" b="1" dirty="0" smtClean="0"/>
              <a:t>Multiprogramación</a:t>
            </a:r>
            <a:r>
              <a:rPr lang="es-MX" dirty="0" smtClean="0"/>
              <a:t> o </a:t>
            </a:r>
            <a:r>
              <a:rPr lang="es-MX" b="1" dirty="0" smtClean="0"/>
              <a:t>Multitarea</a:t>
            </a:r>
            <a:endParaRPr lang="es-AR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744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Nace un nuevo paradigma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00808"/>
            <a:ext cx="8507288" cy="5040560"/>
          </a:xfrm>
        </p:spPr>
        <p:txBody>
          <a:bodyPr>
            <a:normAutofit/>
          </a:bodyPr>
          <a:lstStyle/>
          <a:p>
            <a:r>
              <a:rPr lang="es-MX" sz="3600" dirty="0" smtClean="0"/>
              <a:t>Tener en cuenta que había una sola </a:t>
            </a:r>
            <a:r>
              <a:rPr lang="es-MX" sz="3600" b="1" dirty="0" smtClean="0"/>
              <a:t>CPU</a:t>
            </a:r>
          </a:p>
          <a:p>
            <a:r>
              <a:rPr lang="es-MX" sz="3600" b="1" dirty="0" smtClean="0"/>
              <a:t>CPU </a:t>
            </a:r>
            <a:r>
              <a:rPr lang="es-MX" sz="3600" dirty="0" smtClean="0"/>
              <a:t>controlaba los periféricos</a:t>
            </a:r>
          </a:p>
          <a:p>
            <a:r>
              <a:rPr lang="es-MX" sz="3600" b="1" dirty="0" smtClean="0"/>
              <a:t>CPU</a:t>
            </a:r>
            <a:r>
              <a:rPr lang="es-MX" sz="3600" dirty="0" smtClean="0"/>
              <a:t> mucho mas rápida que los periféricos</a:t>
            </a:r>
          </a:p>
          <a:p>
            <a:pPr marL="457200" lvl="1" indent="0" algn="ctr">
              <a:buNone/>
            </a:pPr>
            <a:r>
              <a:rPr lang="es-MX" sz="4400" b="1" dirty="0" smtClean="0">
                <a:solidFill>
                  <a:srgbClr val="FF0000"/>
                </a:solidFill>
              </a:rPr>
              <a:t>Nacen las Unidades de Control</a:t>
            </a:r>
          </a:p>
          <a:p>
            <a:r>
              <a:rPr lang="es-MX" sz="3600" dirty="0" smtClean="0"/>
              <a:t>Lo que llamamos </a:t>
            </a:r>
            <a:r>
              <a:rPr lang="es-MX" sz="3600" b="1" dirty="0" smtClean="0"/>
              <a:t>Controladoras</a:t>
            </a:r>
          </a:p>
          <a:p>
            <a:r>
              <a:rPr lang="es-MX" sz="3600" dirty="0" smtClean="0"/>
              <a:t>Tienen Electrónica</a:t>
            </a:r>
          </a:p>
          <a:p>
            <a:r>
              <a:rPr lang="es-MX" sz="3600" dirty="0" smtClean="0"/>
              <a:t>Pueden ejecutar instrucciones</a:t>
            </a:r>
            <a:endParaRPr lang="es-MX" sz="3600" dirty="0"/>
          </a:p>
          <a:p>
            <a:pPr marL="457200" lvl="1" indent="0">
              <a:buNone/>
            </a:pPr>
            <a:endParaRPr lang="es-MX" dirty="0" smtClean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181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Procesos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smtClean="0"/>
              <a:t>Se produce un mecanismo de rotación</a:t>
            </a:r>
          </a:p>
          <a:p>
            <a:r>
              <a:rPr lang="es-MX" sz="3600" dirty="0" smtClean="0"/>
              <a:t>La CPU puede ejecutar varios procesos</a:t>
            </a:r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chemeClr val="accent1">
                    <a:lumMod val="75000"/>
                  </a:schemeClr>
                </a:solidFill>
              </a:rPr>
              <a:t>Nuevo Concepto</a:t>
            </a:r>
          </a:p>
          <a:p>
            <a:r>
              <a:rPr lang="es-MX" sz="3600" b="1" i="1" dirty="0" smtClean="0"/>
              <a:t>Concurrencia</a:t>
            </a:r>
          </a:p>
          <a:p>
            <a:r>
              <a:rPr lang="es-MX" sz="3600" dirty="0" smtClean="0"/>
              <a:t>No simultaneidad</a:t>
            </a: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51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835696" y="836712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CPU</a:t>
            </a:r>
            <a:endParaRPr lang="es-AR"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2211"/>
              </p:ext>
            </p:extLst>
          </p:nvPr>
        </p:nvGraphicFramePr>
        <p:xfrm>
          <a:off x="5508104" y="917830"/>
          <a:ext cx="2520280" cy="2696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/>
              </a:tblGrid>
              <a:tr h="422938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</a:t>
                      </a:r>
                      <a:r>
                        <a:rPr lang="es-MX" baseline="0" dirty="0" smtClean="0"/>
                        <a:t> 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 2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 1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sz="2400" b="1" dirty="0" smtClean="0"/>
                        <a:t>Sistema Operativo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8 Conector recto"/>
          <p:cNvCxnSpPr>
            <a:stCxn id="4" idx="4"/>
          </p:cNvCxnSpPr>
          <p:nvPr/>
        </p:nvCxnSpPr>
        <p:spPr>
          <a:xfrm>
            <a:off x="2519772" y="2060848"/>
            <a:ext cx="0" cy="24843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>
            <a:off x="2123728" y="4509120"/>
            <a:ext cx="5544616" cy="0"/>
          </a:xfrm>
          <a:prstGeom prst="line">
            <a:avLst/>
          </a:prstGeom>
          <a:ln w="1270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4" idx="6"/>
          </p:cNvCxnSpPr>
          <p:nvPr/>
        </p:nvCxnSpPr>
        <p:spPr>
          <a:xfrm>
            <a:off x="3203848" y="1448780"/>
            <a:ext cx="230425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115616" y="4221087"/>
            <a:ext cx="1008112" cy="67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C.I.</a:t>
            </a:r>
            <a:endParaRPr lang="es-AR" dirty="0"/>
          </a:p>
        </p:txBody>
      </p:sp>
      <p:sp>
        <p:nvSpPr>
          <p:cNvPr id="18" name="17 Documento"/>
          <p:cNvSpPr/>
          <p:nvPr/>
        </p:nvSpPr>
        <p:spPr>
          <a:xfrm>
            <a:off x="5356482" y="4972910"/>
            <a:ext cx="727686" cy="4723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Disco magnético"/>
          <p:cNvSpPr/>
          <p:nvPr/>
        </p:nvSpPr>
        <p:spPr>
          <a:xfrm>
            <a:off x="4067944" y="4941168"/>
            <a:ext cx="72008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Almacenamiento de acceso secuencial"/>
          <p:cNvSpPr/>
          <p:nvPr/>
        </p:nvSpPr>
        <p:spPr>
          <a:xfrm>
            <a:off x="2843808" y="4900903"/>
            <a:ext cx="576064" cy="54432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20 Conector recto"/>
          <p:cNvCxnSpPr/>
          <p:nvPr/>
        </p:nvCxnSpPr>
        <p:spPr>
          <a:xfrm>
            <a:off x="3104938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4355976" y="4576936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5724128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07904" y="95064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</a:t>
            </a:r>
            <a:endParaRPr lang="es-AR" sz="3200" dirty="0"/>
          </a:p>
        </p:txBody>
      </p:sp>
      <p:sp>
        <p:nvSpPr>
          <p:cNvPr id="32" name="31 CuadroTexto"/>
          <p:cNvSpPr txBox="1"/>
          <p:nvPr/>
        </p:nvSpPr>
        <p:spPr>
          <a:xfrm rot="16200000">
            <a:off x="1543308" y="2718245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</a:t>
            </a:r>
            <a:endParaRPr lang="es-AR" sz="3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785504" y="3789040"/>
            <a:ext cx="265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 Principal</a:t>
            </a:r>
            <a:endParaRPr lang="es-AR" sz="3200" dirty="0"/>
          </a:p>
        </p:txBody>
      </p:sp>
      <p:sp>
        <p:nvSpPr>
          <p:cNvPr id="34" name="33 Pantalla"/>
          <p:cNvSpPr/>
          <p:nvPr/>
        </p:nvSpPr>
        <p:spPr>
          <a:xfrm>
            <a:off x="6660232" y="4972911"/>
            <a:ext cx="504056" cy="47231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/>
          <p:nvPr/>
        </p:nvCxnSpPr>
        <p:spPr>
          <a:xfrm>
            <a:off x="6948264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68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rgbClr val="0070C0"/>
                </a:solidFill>
              </a:rPr>
              <a:t>Varios Procesos</a:t>
            </a:r>
            <a:endParaRPr lang="es-AR" sz="5400" b="1" i="1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472608"/>
          </a:xfrm>
        </p:spPr>
        <p:txBody>
          <a:bodyPr/>
          <a:lstStyle/>
          <a:p>
            <a:pPr marL="0" indent="0">
              <a:buNone/>
            </a:pPr>
            <a:endParaRPr lang="es-AR" dirty="0"/>
          </a:p>
        </p:txBody>
      </p:sp>
      <p:grpSp>
        <p:nvGrpSpPr>
          <p:cNvPr id="41" name="40 Grupo"/>
          <p:cNvGrpSpPr/>
          <p:nvPr/>
        </p:nvGrpSpPr>
        <p:grpSpPr>
          <a:xfrm>
            <a:off x="683568" y="2449588"/>
            <a:ext cx="7632848" cy="3398983"/>
            <a:chOff x="539552" y="3126361"/>
            <a:chExt cx="7632848" cy="3398983"/>
          </a:xfrm>
        </p:grpSpPr>
        <p:sp>
          <p:nvSpPr>
            <p:cNvPr id="42" name="41 Elipse"/>
            <p:cNvSpPr/>
            <p:nvPr/>
          </p:nvSpPr>
          <p:spPr>
            <a:xfrm>
              <a:off x="539552" y="3150537"/>
              <a:ext cx="1224136" cy="7825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smtClean="0">
                  <a:solidFill>
                    <a:schemeClr val="tx1"/>
                  </a:solidFill>
                </a:rPr>
                <a:t>Nuevo</a:t>
              </a:r>
            </a:p>
          </p:txBody>
        </p:sp>
        <p:sp>
          <p:nvSpPr>
            <p:cNvPr id="43" name="42 Elipse"/>
            <p:cNvSpPr/>
            <p:nvPr/>
          </p:nvSpPr>
          <p:spPr>
            <a:xfrm>
              <a:off x="4788024" y="3789040"/>
              <a:ext cx="1440160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 smtClean="0">
                  <a:solidFill>
                    <a:srgbClr val="FF0000"/>
                  </a:solidFill>
                </a:rPr>
                <a:t>Exec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43 Elipse"/>
            <p:cNvSpPr/>
            <p:nvPr/>
          </p:nvSpPr>
          <p:spPr>
            <a:xfrm>
              <a:off x="2195736" y="3789040"/>
              <a:ext cx="1368152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 smtClean="0">
                  <a:solidFill>
                    <a:srgbClr val="FF0000"/>
                  </a:solidFill>
                </a:rPr>
                <a:t>Listo</a:t>
              </a:r>
              <a:endParaRPr lang="es-AR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44 Elipse"/>
            <p:cNvSpPr/>
            <p:nvPr/>
          </p:nvSpPr>
          <p:spPr>
            <a:xfrm>
              <a:off x="6946566" y="3126361"/>
              <a:ext cx="1225834" cy="8129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>
                  <a:solidFill>
                    <a:schemeClr val="tx1"/>
                  </a:solidFill>
                </a:rPr>
                <a:t>Fin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45 Elipse"/>
            <p:cNvSpPr/>
            <p:nvPr/>
          </p:nvSpPr>
          <p:spPr>
            <a:xfrm>
              <a:off x="3419872" y="5517232"/>
              <a:ext cx="1512168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smtClean="0">
                  <a:solidFill>
                    <a:srgbClr val="FF0000"/>
                  </a:solidFill>
                </a:rPr>
                <a:t>Espera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46 Conector recto de flecha"/>
            <p:cNvCxnSpPr/>
            <p:nvPr/>
          </p:nvCxnSpPr>
          <p:spPr>
            <a:xfrm>
              <a:off x="1619672" y="3724124"/>
              <a:ext cx="720080" cy="305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 flipV="1">
              <a:off x="6177645" y="3724124"/>
              <a:ext cx="899251" cy="430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/>
            <p:nvPr/>
          </p:nvCxnSpPr>
          <p:spPr>
            <a:xfrm>
              <a:off x="3508699" y="4149080"/>
              <a:ext cx="1334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/>
            <p:nvPr/>
          </p:nvCxnSpPr>
          <p:spPr>
            <a:xfrm flipH="1" flipV="1">
              <a:off x="3481773" y="4437112"/>
              <a:ext cx="1345768" cy="51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 de flecha"/>
            <p:cNvCxnSpPr>
              <a:endCxn id="46" idx="7"/>
            </p:cNvCxnSpPr>
            <p:nvPr/>
          </p:nvCxnSpPr>
          <p:spPr>
            <a:xfrm flipH="1">
              <a:off x="4710588" y="4738632"/>
              <a:ext cx="631116" cy="926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>
              <a:stCxn id="46" idx="1"/>
            </p:cNvCxnSpPr>
            <p:nvPr/>
          </p:nvCxnSpPr>
          <p:spPr>
            <a:xfrm flipH="1" flipV="1">
              <a:off x="2987824" y="4733528"/>
              <a:ext cx="653500" cy="931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35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Mainframe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Grandes computadoras</a:t>
            </a:r>
          </a:p>
          <a:p>
            <a:r>
              <a:rPr lang="es-MX" dirty="0" smtClean="0"/>
              <a:t>Sistemas operativos complejos para la época</a:t>
            </a:r>
          </a:p>
          <a:p>
            <a:r>
              <a:rPr lang="es-MX" dirty="0" smtClean="0"/>
              <a:t>Sistemas OS/360, DOS/360</a:t>
            </a:r>
          </a:p>
          <a:p>
            <a:r>
              <a:rPr lang="es-MX" dirty="0" smtClean="0"/>
              <a:t>Década ‘70 IBM lanza la 370</a:t>
            </a:r>
          </a:p>
          <a:p>
            <a:r>
              <a:rPr lang="es-MX" dirty="0" smtClean="0"/>
              <a:t>Esta década podríamos decir que:</a:t>
            </a:r>
          </a:p>
          <a:p>
            <a:pPr marL="0" indent="0" algn="ctr">
              <a:buNone/>
            </a:pPr>
            <a:r>
              <a:rPr lang="es-MX" sz="4800" b="1" dirty="0" smtClean="0"/>
              <a:t>Computación          IBM</a:t>
            </a:r>
          </a:p>
          <a:p>
            <a:r>
              <a:rPr lang="es-MX" dirty="0" smtClean="0"/>
              <a:t>Década ‘80 lanza la 4300</a:t>
            </a:r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5580112" y="5157192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580112" y="5013176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580112" y="4869160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566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Las grandes computadoras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s-MX" sz="4000" dirty="0" smtClean="0"/>
              <a:t>Manejaban las comunicaciones</a:t>
            </a:r>
          </a:p>
          <a:p>
            <a:r>
              <a:rPr lang="es-MX" sz="4000" dirty="0" smtClean="0"/>
              <a:t>Redes</a:t>
            </a:r>
          </a:p>
          <a:p>
            <a:r>
              <a:rPr lang="es-MX" sz="4000" dirty="0" smtClean="0"/>
              <a:t>Muchas terminales</a:t>
            </a:r>
          </a:p>
          <a:p>
            <a:r>
              <a:rPr lang="es-MX" sz="4000" dirty="0" smtClean="0"/>
              <a:t>Se empezó a usar masivamente (Estado, bancos, grandes empresas, </a:t>
            </a:r>
            <a:r>
              <a:rPr lang="es-MX" sz="4000" dirty="0" err="1" smtClean="0"/>
              <a:t>etc</a:t>
            </a:r>
            <a:r>
              <a:rPr lang="es-MX" sz="4000" dirty="0" smtClean="0"/>
              <a:t>)</a:t>
            </a:r>
          </a:p>
          <a:p>
            <a:r>
              <a:rPr lang="es-MX" sz="4000" dirty="0" smtClean="0"/>
              <a:t>Time </a:t>
            </a:r>
            <a:r>
              <a:rPr lang="es-MX" sz="4000" dirty="0" err="1" smtClean="0"/>
              <a:t>Sharing</a:t>
            </a:r>
            <a:r>
              <a:rPr lang="es-MX" sz="4000" dirty="0" smtClean="0"/>
              <a:t> (Interactiva)</a:t>
            </a:r>
          </a:p>
          <a:p>
            <a:r>
              <a:rPr lang="es-MX" sz="4000" dirty="0" smtClean="0"/>
              <a:t>Poder con el lenguaje </a:t>
            </a:r>
            <a:r>
              <a:rPr lang="es-MX" sz="4000" b="1" dirty="0" smtClean="0"/>
              <a:t>JCL</a:t>
            </a:r>
          </a:p>
          <a:p>
            <a:r>
              <a:rPr lang="es-MX" sz="4000" dirty="0" smtClean="0"/>
              <a:t>Requerían sala acondicionada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289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Las grandes computadoras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s-MX" sz="4000" dirty="0" smtClean="0"/>
              <a:t>Existen todavía hoy en </a:t>
            </a:r>
            <a:r>
              <a:rPr lang="es-MX" sz="4000" dirty="0" smtClean="0"/>
              <a:t>día </a:t>
            </a:r>
            <a:r>
              <a:rPr lang="es-MX" sz="4000" dirty="0" smtClean="0"/>
              <a:t>algunos modelos </a:t>
            </a:r>
            <a:r>
              <a:rPr lang="es-MX" sz="4000" dirty="0" smtClean="0"/>
              <a:t>parecidos </a:t>
            </a:r>
            <a:r>
              <a:rPr lang="es-MX" sz="4000" dirty="0" smtClean="0"/>
              <a:t>a la </a:t>
            </a:r>
            <a:r>
              <a:rPr lang="es-MX" sz="4000" dirty="0" smtClean="0"/>
              <a:t>IBM/360</a:t>
            </a:r>
            <a:endParaRPr lang="es-MX" sz="4000" dirty="0" smtClean="0"/>
          </a:p>
          <a:p>
            <a:r>
              <a:rPr lang="es-MX" sz="4000" dirty="0" smtClean="0"/>
              <a:t>Hoy </a:t>
            </a:r>
            <a:r>
              <a:rPr lang="es-MX" sz="4000" dirty="0" smtClean="0"/>
              <a:t>existe </a:t>
            </a:r>
            <a:r>
              <a:rPr lang="es-MX" sz="4000" dirty="0" smtClean="0"/>
              <a:t>la </a:t>
            </a:r>
            <a:r>
              <a:rPr lang="es-MX" sz="4000" dirty="0" smtClean="0"/>
              <a:t>línea </a:t>
            </a:r>
            <a:r>
              <a:rPr lang="es-MX" sz="4000" b="1" dirty="0" err="1" smtClean="0"/>
              <a:t>ZServer</a:t>
            </a:r>
            <a:endParaRPr lang="es-MX" sz="4000" b="1" dirty="0" smtClean="0"/>
          </a:p>
          <a:p>
            <a:r>
              <a:rPr lang="es-MX" sz="4000" dirty="0" smtClean="0"/>
              <a:t>Se trato de matar al mainframe</a:t>
            </a:r>
          </a:p>
          <a:p>
            <a:r>
              <a:rPr lang="es-MX" sz="4000" dirty="0" smtClean="0"/>
              <a:t>La mayoría de los </a:t>
            </a:r>
            <a:r>
              <a:rPr lang="es-MX" sz="4000" dirty="0" smtClean="0"/>
              <a:t>Sistemas que se procesan en </a:t>
            </a:r>
            <a:r>
              <a:rPr lang="es-MX" sz="4000" dirty="0" smtClean="0"/>
              <a:t>los grandes centros de cómputos </a:t>
            </a:r>
            <a:r>
              <a:rPr lang="es-MX" sz="4000" dirty="0" smtClean="0"/>
              <a:t>son los llamados</a:t>
            </a:r>
            <a:r>
              <a:rPr lang="es-MX" sz="4000" dirty="0" smtClean="0"/>
              <a:t> </a:t>
            </a:r>
            <a:r>
              <a:rPr lang="es-MX" sz="4000" b="1" i="1" dirty="0" err="1" smtClean="0">
                <a:solidFill>
                  <a:srgbClr val="FF0000"/>
                </a:solidFill>
              </a:rPr>
              <a:t>batch</a:t>
            </a:r>
            <a:endParaRPr lang="es-MX" sz="4000" b="1" i="1" dirty="0" smtClean="0">
              <a:solidFill>
                <a:srgbClr val="FF0000"/>
              </a:solidFill>
            </a:endParaRPr>
          </a:p>
          <a:p>
            <a:r>
              <a:rPr lang="es-MX" sz="4000" b="1" i="1" dirty="0" smtClean="0"/>
              <a:t>Toma el mercado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967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i="1" dirty="0" err="1" smtClean="0">
                <a:solidFill>
                  <a:schemeClr val="accent1">
                    <a:lumMod val="75000"/>
                  </a:schemeClr>
                </a:solidFill>
              </a:rPr>
              <a:t>Decada</a:t>
            </a:r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 del ‘70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4600" dirty="0" smtClean="0"/>
              <a:t>La computación se divide en 3 grandes grupos:</a:t>
            </a:r>
          </a:p>
          <a:p>
            <a:pPr marL="0" indent="0">
              <a:buNone/>
            </a:pPr>
            <a:endParaRPr lang="es-MX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MX" sz="4300" b="1" dirty="0" smtClean="0"/>
              <a:t>Mainframe (IBM)</a:t>
            </a:r>
          </a:p>
          <a:p>
            <a:pPr marL="0" indent="0">
              <a:buNone/>
            </a:pPr>
            <a:endParaRPr lang="es-MX" sz="43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s-MX" sz="4300" b="1" dirty="0" smtClean="0"/>
              <a:t>Minicomputdoras ( Digital PDP8 o PDP11) Aparece el S.O.Unix)</a:t>
            </a:r>
          </a:p>
          <a:p>
            <a:pPr marL="0" indent="0">
              <a:buNone/>
            </a:pPr>
            <a:endParaRPr lang="es-MX" sz="43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MX" sz="4300" b="1" dirty="0" smtClean="0"/>
              <a:t>Microcomputadoras (PC)</a:t>
            </a:r>
            <a:endParaRPr lang="es-AR" sz="43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060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Historia de los 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6021288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Primeras Computadoras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3000" dirty="0" smtClean="0"/>
              <a:t>Maquinas Electromecánicas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3000" dirty="0"/>
              <a:t>Científico Alan Turing (1940, </a:t>
            </a:r>
            <a:r>
              <a:rPr lang="es-MX" sz="3000" b="1" i="1" dirty="0">
                <a:solidFill>
                  <a:srgbClr val="FF0000"/>
                </a:solidFill>
              </a:rPr>
              <a:t>Maquina de Turing </a:t>
            </a:r>
            <a:r>
              <a:rPr lang="es-MX" sz="3000" dirty="0"/>
              <a:t>)</a:t>
            </a:r>
          </a:p>
          <a:p>
            <a:pPr lvl="1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3000" dirty="0" smtClean="0"/>
              <a:t>“</a:t>
            </a:r>
            <a:r>
              <a:rPr lang="es-MX" sz="3000" dirty="0"/>
              <a:t>Precursor de la Informática Moderna</a:t>
            </a:r>
            <a:r>
              <a:rPr lang="es-MX" sz="3000" dirty="0" smtClean="0"/>
              <a:t>”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Computadoras Electrónicas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3000" dirty="0" smtClean="0"/>
              <a:t>Colossus  (</a:t>
            </a:r>
            <a:r>
              <a:rPr lang="es-MX" sz="3000" dirty="0"/>
              <a:t>modelos Mark I y Mark II</a:t>
            </a:r>
            <a:r>
              <a:rPr lang="es-MX" sz="3000" dirty="0" smtClean="0"/>
              <a:t>)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3000" dirty="0"/>
              <a:t>(Válvulas, relés, resistencias,  condensadores, </a:t>
            </a:r>
            <a:r>
              <a:rPr lang="es-MX" sz="3000" dirty="0" err="1"/>
              <a:t>etc</a:t>
            </a:r>
            <a:r>
              <a:rPr lang="es-MX" sz="3000" dirty="0" smtClean="0"/>
              <a:t>)</a:t>
            </a:r>
            <a:endParaRPr lang="es-MX" sz="3000" dirty="0"/>
          </a:p>
          <a:p>
            <a:pPr lvl="1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3000" dirty="0" smtClean="0"/>
              <a:t>ENIAC (la primer computadora Electrónica EE.UU. 2da guerra Mundial)</a:t>
            </a:r>
          </a:p>
          <a:p>
            <a:pPr marL="457200" lvl="1" indent="0">
              <a:lnSpc>
                <a:spcPts val="3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marL="457200" lvl="1" indent="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es-MX" dirty="0" smtClean="0"/>
              <a:t> </a:t>
            </a:r>
            <a:r>
              <a:rPr lang="es-MX" sz="5400" b="1" i="1" dirty="0" smtClean="0">
                <a:solidFill>
                  <a:srgbClr val="FF0000"/>
                </a:solidFill>
              </a:rPr>
              <a:t>(Generación 0)</a:t>
            </a:r>
          </a:p>
          <a:p>
            <a:pPr marL="0" indent="0">
              <a:buNone/>
            </a:pPr>
            <a:endParaRPr lang="es-AR" dirty="0" smtClean="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s-MX" sz="6000" b="1" i="1" dirty="0" smtClean="0">
                <a:solidFill>
                  <a:schemeClr val="accent1">
                    <a:lumMod val="75000"/>
                  </a:schemeClr>
                </a:solidFill>
              </a:rPr>
              <a:t>Generación 4 - computadoras</a:t>
            </a:r>
            <a:r>
              <a:rPr lang="es-MX" dirty="0" smtClean="0"/>
              <a:t/>
            </a:r>
            <a:br>
              <a:rPr lang="es-MX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579296" cy="5949280"/>
          </a:xfrm>
        </p:spPr>
        <p:txBody>
          <a:bodyPr>
            <a:noAutofit/>
          </a:bodyPr>
          <a:lstStyle/>
          <a:p>
            <a:r>
              <a:rPr lang="es-MX" sz="3400" dirty="0" smtClean="0"/>
              <a:t>Si bien aparecieron algunos modelos como Sinclair, commodore, </a:t>
            </a:r>
            <a:r>
              <a:rPr lang="es-MX" sz="3400" dirty="0" err="1" smtClean="0"/>
              <a:t>etc</a:t>
            </a:r>
            <a:endParaRPr lang="es-MX" sz="3400" dirty="0" smtClean="0"/>
          </a:p>
          <a:p>
            <a:r>
              <a:rPr lang="es-MX" sz="3400" dirty="0" smtClean="0"/>
              <a:t>Apple 2</a:t>
            </a:r>
          </a:p>
          <a:p>
            <a:r>
              <a:rPr lang="es-MX" sz="3400" dirty="0" smtClean="0"/>
              <a:t>Poco éxito en el mundo comercial, si en juegos</a:t>
            </a:r>
          </a:p>
          <a:p>
            <a:r>
              <a:rPr lang="es-MX" sz="3400" dirty="0" smtClean="0"/>
              <a:t>Entraron al mercado fabricantes de </a:t>
            </a:r>
            <a:r>
              <a:rPr lang="es-MX" sz="3400" dirty="0" smtClean="0">
                <a:latin typeface="Cambria Math"/>
                <a:ea typeface="Cambria Math"/>
              </a:rPr>
              <a:t>𝞵</a:t>
            </a:r>
            <a:r>
              <a:rPr lang="es-MX" sz="3400" b="1" dirty="0" smtClean="0">
                <a:latin typeface="Cambria Math"/>
                <a:ea typeface="Cambria Math"/>
              </a:rPr>
              <a:t>p </a:t>
            </a:r>
            <a:r>
              <a:rPr lang="es-MX" sz="3400" dirty="0" smtClean="0">
                <a:latin typeface="Cambria Math"/>
                <a:ea typeface="Cambria Math"/>
              </a:rPr>
              <a:t>para</a:t>
            </a:r>
            <a:r>
              <a:rPr lang="es-MX" sz="3400" b="1" dirty="0" smtClean="0">
                <a:latin typeface="Cambria Math"/>
                <a:ea typeface="Cambria Math"/>
              </a:rPr>
              <a:t> PC</a:t>
            </a:r>
          </a:p>
          <a:p>
            <a:r>
              <a:rPr lang="es-MX" sz="3400" dirty="0" smtClean="0">
                <a:latin typeface="Cambria Math"/>
                <a:ea typeface="Cambria Math"/>
              </a:rPr>
              <a:t>Intel (8080 de 8bits)</a:t>
            </a:r>
          </a:p>
          <a:p>
            <a:r>
              <a:rPr lang="es-MX" sz="3400" dirty="0" smtClean="0">
                <a:latin typeface="Cambria Math"/>
                <a:ea typeface="Cambria Math"/>
              </a:rPr>
              <a:t>Zilog ( Z80 de 8bits)</a:t>
            </a:r>
          </a:p>
          <a:p>
            <a:r>
              <a:rPr lang="es-MX" sz="3400" dirty="0" smtClean="0">
                <a:latin typeface="Cambria Math"/>
                <a:ea typeface="Cambria Math"/>
              </a:rPr>
              <a:t>Motorola (Línea 6800) – 1era Macintosh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263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s-MX" sz="6000" b="1" i="1" dirty="0" smtClean="0">
                <a:solidFill>
                  <a:schemeClr val="accent1">
                    <a:lumMod val="75000"/>
                  </a:schemeClr>
                </a:solidFill>
              </a:rPr>
              <a:t>Generación 4 - computadoras</a:t>
            </a:r>
            <a:r>
              <a:rPr lang="es-MX" dirty="0" smtClean="0"/>
              <a:t/>
            </a:r>
            <a:br>
              <a:rPr lang="es-MX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412776"/>
            <a:ext cx="8784976" cy="5445224"/>
          </a:xfrm>
        </p:spPr>
        <p:txBody>
          <a:bodyPr>
            <a:normAutofit/>
          </a:bodyPr>
          <a:lstStyle/>
          <a:p>
            <a:r>
              <a:rPr lang="es-MX" sz="3400" dirty="0" smtClean="0"/>
              <a:t>Empezó la revolución de las computadoras personales</a:t>
            </a:r>
          </a:p>
          <a:p>
            <a:r>
              <a:rPr lang="es-MX" sz="3400" dirty="0" smtClean="0"/>
              <a:t>La PC en el escritorio ( Una Novedad)</a:t>
            </a:r>
          </a:p>
          <a:p>
            <a:r>
              <a:rPr lang="es-MX" sz="3400" dirty="0" smtClean="0"/>
              <a:t>Los contadores empezaron con su uso masivo</a:t>
            </a:r>
          </a:p>
          <a:p>
            <a:r>
              <a:rPr lang="es-MX" sz="3400" dirty="0" smtClean="0"/>
              <a:t>IBM detecta esto y saca la primer PC IBM 5100</a:t>
            </a:r>
            <a:endParaRPr lang="es-MX" sz="3400" b="1" dirty="0" smtClean="0">
              <a:latin typeface="Cambria Math"/>
              <a:ea typeface="Cambria Math"/>
            </a:endParaRPr>
          </a:p>
          <a:p>
            <a:r>
              <a:rPr lang="es-MX" sz="3400" dirty="0" smtClean="0">
                <a:latin typeface="Cambria Math"/>
                <a:ea typeface="Cambria Math"/>
              </a:rPr>
              <a:t>Muy costosa, no tuvo éxito en el mercado</a:t>
            </a:r>
          </a:p>
          <a:p>
            <a:r>
              <a:rPr lang="es-MX" sz="3400" dirty="0" smtClean="0">
                <a:latin typeface="Cambria Math"/>
                <a:ea typeface="Cambria Math"/>
              </a:rPr>
              <a:t>Apple comenzó a ganar mercado</a:t>
            </a:r>
          </a:p>
          <a:p>
            <a:r>
              <a:rPr lang="es-MX" sz="3400" dirty="0" smtClean="0">
                <a:latin typeface="Cambria Math"/>
                <a:ea typeface="Cambria Math"/>
              </a:rPr>
              <a:t>Uso de PC a gente que no sabe computación.</a:t>
            </a:r>
            <a:endParaRPr lang="es-AR" sz="3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396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s-MX" sz="6000" b="1" i="1" dirty="0" smtClean="0">
                <a:solidFill>
                  <a:schemeClr val="accent1">
                    <a:lumMod val="75000"/>
                  </a:schemeClr>
                </a:solidFill>
              </a:rPr>
              <a:t>Generación 4 - computadoras</a:t>
            </a:r>
            <a:r>
              <a:rPr lang="es-MX" dirty="0" smtClean="0"/>
              <a:t/>
            </a:r>
            <a:br>
              <a:rPr lang="es-MX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328592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IBM vuelve al ruedo con una versión mejorada de la PC.</a:t>
            </a:r>
          </a:p>
          <a:p>
            <a:r>
              <a:rPr lang="es-MX" dirty="0" smtClean="0"/>
              <a:t>Ellos bautizan el nombre </a:t>
            </a:r>
            <a:r>
              <a:rPr lang="es-MX" b="1" dirty="0" smtClean="0"/>
              <a:t>Personal </a:t>
            </a:r>
            <a:r>
              <a:rPr lang="es-MX" b="1" dirty="0" err="1" smtClean="0"/>
              <a:t>Computer</a:t>
            </a:r>
            <a:endParaRPr lang="es-MX" b="1" dirty="0" smtClean="0"/>
          </a:p>
          <a:p>
            <a:r>
              <a:rPr lang="es-MX" dirty="0" smtClean="0"/>
              <a:t>Sale a contratar a proveedores existentes, mientras fabrican sus propios </a:t>
            </a:r>
            <a:r>
              <a:rPr lang="es-MX" dirty="0">
                <a:latin typeface="Cambria Math"/>
                <a:ea typeface="Cambria Math"/>
              </a:rPr>
              <a:t>𝞵</a:t>
            </a:r>
            <a:r>
              <a:rPr lang="es-MX" b="1" dirty="0" smtClean="0">
                <a:latin typeface="Cambria Math"/>
                <a:ea typeface="Cambria Math"/>
              </a:rPr>
              <a:t>p y SO</a:t>
            </a:r>
            <a:endParaRPr lang="es-MX" dirty="0" smtClean="0"/>
          </a:p>
          <a:p>
            <a:r>
              <a:rPr lang="es-MX" dirty="0" smtClean="0"/>
              <a:t>Entro Intel con revolucionario 8088/8086 16bits</a:t>
            </a:r>
          </a:p>
          <a:p>
            <a:r>
              <a:rPr lang="es-MX" dirty="0" err="1" smtClean="0">
                <a:latin typeface="Cambria Math"/>
                <a:ea typeface="Cambria Math"/>
              </a:rPr>
              <a:t>Gate</a:t>
            </a:r>
            <a:r>
              <a:rPr lang="es-MX" dirty="0" smtClean="0">
                <a:latin typeface="Cambria Math"/>
                <a:ea typeface="Cambria Math"/>
              </a:rPr>
              <a:t> compra un SO a un fabricante (u$$ 50000)</a:t>
            </a:r>
          </a:p>
          <a:p>
            <a:r>
              <a:rPr lang="es-MX" dirty="0" smtClean="0">
                <a:latin typeface="Cambria Math"/>
                <a:ea typeface="Cambria Math"/>
              </a:rPr>
              <a:t>Ofrece a IBM el DOS/</a:t>
            </a:r>
            <a:r>
              <a:rPr lang="es-MX" dirty="0" err="1" smtClean="0">
                <a:latin typeface="Cambria Math"/>
                <a:ea typeface="Cambria Math"/>
              </a:rPr>
              <a:t>basic</a:t>
            </a:r>
            <a:endParaRPr lang="es-MX" dirty="0" smtClean="0">
              <a:latin typeface="Cambria Math"/>
              <a:ea typeface="Cambria Math"/>
            </a:endParaRPr>
          </a:p>
          <a:p>
            <a:r>
              <a:rPr lang="es-MX" dirty="0" smtClean="0">
                <a:latin typeface="Cambria Math"/>
                <a:ea typeface="Cambria Math"/>
              </a:rPr>
              <a:t>Luego lo reescribió y lo llamo MS-DOS</a:t>
            </a:r>
          </a:p>
          <a:p>
            <a:r>
              <a:rPr lang="es-MX" dirty="0" smtClean="0">
                <a:latin typeface="Cambria Math"/>
                <a:ea typeface="Cambria Math"/>
              </a:rPr>
              <a:t>Ya sabemos lo que paso….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424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s-MX" sz="6000" b="1" i="1" dirty="0" smtClean="0">
                <a:solidFill>
                  <a:schemeClr val="accent1">
                    <a:lumMod val="75000"/>
                  </a:schemeClr>
                </a:solidFill>
              </a:rPr>
              <a:t>Generación 4 - computadoras</a:t>
            </a:r>
            <a:r>
              <a:rPr lang="es-MX" dirty="0" smtClean="0"/>
              <a:t/>
            </a:r>
            <a:br>
              <a:rPr lang="es-MX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328592"/>
          </a:xfrm>
        </p:spPr>
        <p:txBody>
          <a:bodyPr>
            <a:normAutofit/>
          </a:bodyPr>
          <a:lstStyle/>
          <a:p>
            <a:r>
              <a:rPr lang="es-MX" dirty="0" smtClean="0"/>
              <a:t>IBM tenia casi el 80% del mercado.</a:t>
            </a:r>
          </a:p>
          <a:p>
            <a:r>
              <a:rPr lang="es-MX" dirty="0" smtClean="0"/>
              <a:t>Pero aparecen otros fabricantes</a:t>
            </a:r>
            <a:endParaRPr lang="es-MX" b="1" dirty="0" smtClean="0"/>
          </a:p>
          <a:p>
            <a:r>
              <a:rPr lang="es-MX" dirty="0" smtClean="0"/>
              <a:t>COMPAQ, revoluciono el mercado, luego en el ámbito de los Servidores.</a:t>
            </a:r>
          </a:p>
          <a:p>
            <a:r>
              <a:rPr lang="es-MX" dirty="0" smtClean="0"/>
              <a:t>Hewlett Packard - Años mas tarde compra </a:t>
            </a:r>
            <a:r>
              <a:rPr lang="es-MX" dirty="0"/>
              <a:t>COMPAQ </a:t>
            </a:r>
            <a:endParaRPr lang="es-MX" dirty="0" smtClean="0">
              <a:latin typeface="Cambria Math"/>
              <a:ea typeface="Cambria Math"/>
            </a:endParaRPr>
          </a:p>
          <a:p>
            <a:r>
              <a:rPr lang="es-MX" dirty="0" smtClean="0">
                <a:latin typeface="Cambria Math"/>
                <a:ea typeface="Cambria Math"/>
              </a:rPr>
              <a:t>Aparecen las redes de PC con Servidores</a:t>
            </a:r>
          </a:p>
          <a:p>
            <a:r>
              <a:rPr lang="es-MX" dirty="0" err="1" smtClean="0">
                <a:latin typeface="Cambria Math"/>
                <a:ea typeface="Cambria Math"/>
              </a:rPr>
              <a:t>Lantastic</a:t>
            </a:r>
            <a:r>
              <a:rPr lang="es-MX" dirty="0" smtClean="0">
                <a:latin typeface="Cambria Math"/>
                <a:ea typeface="Cambria Math"/>
              </a:rPr>
              <a:t>, Novell alguno de las redes LAN</a:t>
            </a:r>
          </a:p>
          <a:p>
            <a:r>
              <a:rPr lang="es-MX" dirty="0" smtClean="0">
                <a:latin typeface="Cambria Math"/>
                <a:ea typeface="Cambria Math"/>
              </a:rPr>
              <a:t>Microsoft apareció con los S.O. de ventana.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234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784976" cy="5733256"/>
          </a:xfrm>
        </p:spPr>
        <p:txBody>
          <a:bodyPr/>
          <a:lstStyle/>
          <a:p>
            <a:pPr marL="0" indent="0">
              <a:buNone/>
            </a:pPr>
            <a:r>
              <a:rPr lang="es-MX" sz="4000" dirty="0" smtClean="0"/>
              <a:t>Tres grandes familias de software: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400" dirty="0" smtClean="0"/>
              <a:t>Mainframe</a:t>
            </a:r>
            <a:r>
              <a:rPr lang="es-MX" dirty="0" smtClean="0"/>
              <a:t>          </a:t>
            </a:r>
            <a:r>
              <a:rPr lang="es-MX" b="1" i="1" dirty="0" smtClean="0">
                <a:solidFill>
                  <a:schemeClr val="accent6">
                    <a:lumMod val="75000"/>
                  </a:schemeClr>
                </a:solidFill>
              </a:rPr>
              <a:t>Sistemas propios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sz="2800" dirty="0" smtClean="0"/>
              <a:t>(IBM)</a:t>
            </a:r>
            <a:r>
              <a:rPr lang="es-MX" dirty="0" smtClean="0"/>
              <a:t>	                 </a:t>
            </a:r>
            <a:r>
              <a:rPr lang="es-MX" b="1" i="1" dirty="0" smtClean="0">
                <a:solidFill>
                  <a:schemeClr val="accent6">
                    <a:lumMod val="75000"/>
                  </a:schemeClr>
                </a:solidFill>
              </a:rPr>
              <a:t>Otros (Unix /Linux)</a:t>
            </a:r>
          </a:p>
          <a:p>
            <a:pPr marL="0" indent="0">
              <a:buNone/>
            </a:pPr>
            <a:endParaRPr lang="es-MX" sz="1000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400" dirty="0" smtClean="0"/>
              <a:t>Servidores    </a:t>
            </a:r>
            <a:r>
              <a:rPr lang="es-MX" dirty="0" smtClean="0"/>
              <a:t>     </a:t>
            </a:r>
            <a:r>
              <a:rPr lang="es-MX" b="1" i="1" dirty="0" smtClean="0">
                <a:solidFill>
                  <a:schemeClr val="accent6">
                    <a:lumMod val="75000"/>
                  </a:schemeClr>
                </a:solidFill>
              </a:rPr>
              <a:t>Unix / Linux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dirty="0" smtClean="0"/>
              <a:t> </a:t>
            </a:r>
            <a:r>
              <a:rPr lang="es-MX" sz="2800" dirty="0" smtClean="0"/>
              <a:t>(HP, </a:t>
            </a:r>
            <a:r>
              <a:rPr lang="es-MX" sz="2800" dirty="0" err="1" smtClean="0"/>
              <a:t>lenovo</a:t>
            </a:r>
            <a:r>
              <a:rPr lang="es-MX" sz="2800" dirty="0" smtClean="0"/>
              <a:t>, </a:t>
            </a:r>
            <a:r>
              <a:rPr lang="es-MX" sz="2800" dirty="0" err="1" smtClean="0"/>
              <a:t>dell</a:t>
            </a:r>
            <a:r>
              <a:rPr lang="es-MX" sz="2800" dirty="0" smtClean="0"/>
              <a:t>)          </a:t>
            </a:r>
            <a:r>
              <a:rPr lang="es-MX" b="1" i="1" dirty="0" smtClean="0">
                <a:solidFill>
                  <a:schemeClr val="accent6">
                    <a:lumMod val="75000"/>
                  </a:schemeClr>
                </a:solidFill>
              </a:rPr>
              <a:t>Windows Server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4400" dirty="0" err="1" smtClean="0"/>
              <a:t>WorkStation</a:t>
            </a:r>
            <a:r>
              <a:rPr lang="es-MX" sz="4400" dirty="0" smtClean="0"/>
              <a:t>     </a:t>
            </a:r>
            <a:r>
              <a:rPr lang="es-MX" sz="4400" b="1" i="1" dirty="0" smtClean="0">
                <a:solidFill>
                  <a:schemeClr val="accent6">
                    <a:lumMod val="75000"/>
                  </a:schemeClr>
                </a:solidFill>
              </a:rPr>
              <a:t>Windows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2800" dirty="0" smtClean="0"/>
              <a:t>(Varias marcas)                </a:t>
            </a:r>
            <a:r>
              <a:rPr lang="es-MX" sz="4400" b="1" i="1" dirty="0" smtClean="0">
                <a:solidFill>
                  <a:schemeClr val="accent6">
                    <a:lumMod val="75000"/>
                  </a:schemeClr>
                </a:solidFill>
              </a:rPr>
              <a:t>Linux</a:t>
            </a:r>
          </a:p>
          <a:p>
            <a:pPr marL="0" indent="0">
              <a:buNone/>
            </a:pPr>
            <a:r>
              <a:rPr lang="es-MX" sz="4400" dirty="0" smtClean="0"/>
              <a:t> </a:t>
            </a:r>
            <a:r>
              <a:rPr lang="es-MX" dirty="0" smtClean="0"/>
              <a:t>                         	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72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784976" cy="5733256"/>
          </a:xfrm>
        </p:spPr>
        <p:txBody>
          <a:bodyPr/>
          <a:lstStyle/>
          <a:p>
            <a:pPr marL="0" indent="0">
              <a:buNone/>
            </a:pPr>
            <a:r>
              <a:rPr lang="es-MX" sz="4400" b="1" dirty="0" smtClean="0"/>
              <a:t>Familia Microsoft: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400" dirty="0" smtClean="0"/>
              <a:t>MSDOS  (Sin Interface grafica)</a:t>
            </a: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MX" sz="1000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400" dirty="0" smtClean="0"/>
              <a:t>Windows 3.10 / 311 (Interfaz grafica)</a:t>
            </a: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dirty="0" smtClean="0"/>
              <a:t>	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Necesitaban del </a:t>
            </a:r>
            <a:r>
              <a:rPr lang="es-MX" b="1" dirty="0" smtClean="0"/>
              <a:t>DOS</a:t>
            </a:r>
            <a:r>
              <a:rPr lang="es-MX" dirty="0" smtClean="0"/>
              <a:t> para arrancar</a:t>
            </a:r>
            <a:endParaRPr lang="es-AR" dirty="0"/>
          </a:p>
        </p:txBody>
      </p:sp>
      <p:sp>
        <p:nvSpPr>
          <p:cNvPr id="4" name="3 Flecha a la derecha con muesca"/>
          <p:cNvSpPr/>
          <p:nvPr/>
        </p:nvSpPr>
        <p:spPr>
          <a:xfrm rot="5400000">
            <a:off x="2519771" y="4185084"/>
            <a:ext cx="1584176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739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843" y="1268760"/>
            <a:ext cx="8784976" cy="5733256"/>
          </a:xfrm>
        </p:spPr>
        <p:txBody>
          <a:bodyPr/>
          <a:lstStyle/>
          <a:p>
            <a:pPr marL="0" indent="0">
              <a:buNone/>
            </a:pPr>
            <a:r>
              <a:rPr lang="es-MX" sz="4400" b="1" dirty="0" smtClean="0"/>
              <a:t>Familia Microsoft: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400" dirty="0" smtClean="0"/>
              <a:t>Windows 95  (Interface grafica)</a:t>
            </a: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MX" sz="1000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Se “despego” del </a:t>
            </a:r>
            <a:r>
              <a:rPr lang="es-MX" b="1" dirty="0" smtClean="0"/>
              <a:t>DOS</a:t>
            </a:r>
            <a:r>
              <a:rPr lang="es-MX" dirty="0" smtClean="0"/>
              <a:t> para arrancar aunque mantenía la interfaz de comando </a:t>
            </a:r>
            <a:r>
              <a:rPr lang="es-MX" b="1" dirty="0" smtClean="0"/>
              <a:t>command.com</a:t>
            </a:r>
          </a:p>
          <a:p>
            <a:pPr marL="0" indent="0">
              <a:buNone/>
            </a:pPr>
            <a:r>
              <a:rPr lang="es-MX" dirty="0" smtClean="0"/>
              <a:t>Aunque tenia un arranque en DOS</a:t>
            </a:r>
          </a:p>
          <a:p>
            <a:pPr marL="0" indent="0">
              <a:buNone/>
            </a:pPr>
            <a:r>
              <a:rPr lang="es-MX" sz="4000" b="1" dirty="0" smtClean="0"/>
              <a:t>Lo importante: </a:t>
            </a:r>
            <a:r>
              <a:rPr lang="es-MX" sz="4000" dirty="0" smtClean="0"/>
              <a:t>Se paso de </a:t>
            </a:r>
            <a:r>
              <a:rPr lang="es-MX" sz="4000" b="1" dirty="0" smtClean="0"/>
              <a:t>16 a 32bits</a:t>
            </a:r>
            <a:endParaRPr lang="es-AR" sz="4000" b="1" dirty="0"/>
          </a:p>
        </p:txBody>
      </p:sp>
      <p:sp>
        <p:nvSpPr>
          <p:cNvPr id="4" name="3 Flecha a la derecha con muesca"/>
          <p:cNvSpPr/>
          <p:nvPr/>
        </p:nvSpPr>
        <p:spPr>
          <a:xfrm rot="5400000">
            <a:off x="3131840" y="3284984"/>
            <a:ext cx="1080120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098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843" y="1268760"/>
            <a:ext cx="8784976" cy="5733256"/>
          </a:xfrm>
        </p:spPr>
        <p:txBody>
          <a:bodyPr/>
          <a:lstStyle/>
          <a:p>
            <a:pPr marL="0" indent="0">
              <a:buNone/>
            </a:pPr>
            <a:r>
              <a:rPr lang="es-MX" sz="4400" b="1" dirty="0" smtClean="0"/>
              <a:t>Familia Microsoft:</a:t>
            </a:r>
          </a:p>
          <a:p>
            <a:pPr marL="0" indent="0">
              <a:buNone/>
            </a:pPr>
            <a:endParaRPr lang="es-MX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MX" sz="4400" dirty="0" smtClean="0"/>
              <a:t>Windows 98  (Interface grafica)</a:t>
            </a: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MX" sz="1000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MX" sz="4400" dirty="0" smtClean="0"/>
              <a:t>Windows 98 SE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s-MX" sz="4400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MX" sz="4400" dirty="0" smtClean="0"/>
              <a:t>Windows Me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b="1" i="1" dirty="0" smtClean="0"/>
              <a:t>Tanto estas versiones como la 95 son los llamados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0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000" b="1" i="1" dirty="0">
                <a:solidFill>
                  <a:schemeClr val="accent6">
                    <a:lumMod val="75000"/>
                  </a:schemeClr>
                </a:solidFill>
              </a:rPr>
              <a:t>Windows 9x – línea para consumidores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8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164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843" y="1052736"/>
            <a:ext cx="8784976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b="1" dirty="0" smtClean="0"/>
              <a:t>Familia Microsoft: </a:t>
            </a:r>
          </a:p>
          <a:p>
            <a:pPr marL="0" indent="0">
              <a:buNone/>
            </a:pPr>
            <a:r>
              <a:rPr lang="es-MX" sz="4000" b="1" dirty="0" smtClean="0">
                <a:solidFill>
                  <a:schemeClr val="accent6">
                    <a:lumMod val="75000"/>
                  </a:schemeClr>
                </a:solidFill>
              </a:rPr>
              <a:t>Línea empresarial</a:t>
            </a:r>
          </a:p>
          <a:p>
            <a:pPr marL="0" indent="0">
              <a:buNone/>
            </a:pPr>
            <a:endParaRPr lang="es-MX" sz="1800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MX" sz="4400" dirty="0" smtClean="0"/>
              <a:t>Windows NT (1993 </a:t>
            </a:r>
            <a:r>
              <a:rPr lang="es-MX" b="1" i="1" dirty="0" smtClean="0">
                <a:solidFill>
                  <a:schemeClr val="accent6">
                    <a:lumMod val="75000"/>
                  </a:schemeClr>
                </a:solidFill>
              </a:rPr>
              <a:t>versiones 3/3.5/4</a:t>
            </a:r>
            <a:r>
              <a:rPr lang="es-MX" sz="4400" dirty="0" smtClean="0"/>
              <a:t>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400" dirty="0" smtClean="0"/>
              <a:t>         </a:t>
            </a:r>
            <a:r>
              <a:rPr lang="es-MX" b="1" dirty="0" smtClean="0"/>
              <a:t>Versiones Workstation y Server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MX" sz="4400" dirty="0" smtClean="0"/>
              <a:t>Windows 2000  </a:t>
            </a:r>
            <a:r>
              <a:rPr lang="es-MX" sz="3600" b="1" dirty="0" smtClean="0"/>
              <a:t>( Versión Server 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dirty="0"/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4300" dirty="0" smtClean="0"/>
              <a:t>Trabajaban en modo Protegido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4300" dirty="0" smtClean="0"/>
              <a:t>Sistema de Archivos Fat32/NTFS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0263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9028315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b="1" dirty="0" smtClean="0"/>
              <a:t>Familia Microsoft: </a:t>
            </a:r>
          </a:p>
          <a:p>
            <a:pPr marL="0" indent="0">
              <a:buNone/>
            </a:pPr>
            <a:r>
              <a:rPr lang="es-MX" sz="4000" b="1" dirty="0" smtClean="0">
                <a:solidFill>
                  <a:schemeClr val="accent6">
                    <a:lumMod val="75000"/>
                  </a:schemeClr>
                </a:solidFill>
              </a:rPr>
              <a:t>Línea empresarial y Consumidores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000" b="1" dirty="0" smtClean="0"/>
              <a:t>  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000" b="1" dirty="0"/>
              <a:t> </a:t>
            </a:r>
            <a:r>
              <a:rPr lang="es-MX" sz="4000" b="1" dirty="0" smtClean="0"/>
              <a:t> 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000" b="1" dirty="0" smtClean="0"/>
              <a:t>             Windows NT (Workstation)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b="1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400" b="1" dirty="0" smtClean="0"/>
              <a:t>                      Windows 9x</a:t>
            </a:r>
            <a:endParaRPr lang="es-MX" sz="3600" b="1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b="1" i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</a:t>
            </a:r>
            <a:r>
              <a:rPr lang="es-MX" sz="5400" b="1" i="1" dirty="0" smtClean="0">
                <a:solidFill>
                  <a:schemeClr val="accent2">
                    <a:lumMod val="50000"/>
                  </a:schemeClr>
                </a:solidFill>
              </a:rPr>
              <a:t>Windows XP</a:t>
            </a:r>
            <a:endParaRPr lang="es-MX" sz="54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1331640" y="2564904"/>
            <a:ext cx="6264696" cy="19442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abajo"/>
          <p:cNvSpPr/>
          <p:nvPr/>
        </p:nvSpPr>
        <p:spPr>
          <a:xfrm>
            <a:off x="4211960" y="4509120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759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tx2"/>
                </a:solidFill>
              </a:rPr>
              <a:t>Lo anecdótico para nosotros de esta Generación 0</a:t>
            </a:r>
            <a:endParaRPr lang="es-AR" b="1" i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4896544"/>
          </a:xfrm>
        </p:spPr>
        <p:txBody>
          <a:bodyPr>
            <a:normAutofit/>
          </a:bodyPr>
          <a:lstStyle/>
          <a:p>
            <a:pPr algn="just">
              <a:lnSpc>
                <a:spcPts val="6000"/>
              </a:lnSpc>
              <a:spcBef>
                <a:spcPts val="0"/>
              </a:spcBef>
            </a:pPr>
            <a:r>
              <a:rPr lang="es-MX" sz="3600" dirty="0" smtClean="0"/>
              <a:t>No tenían Sistema Operativo</a:t>
            </a:r>
          </a:p>
          <a:p>
            <a:pPr algn="just">
              <a:lnSpc>
                <a:spcPts val="6000"/>
              </a:lnSpc>
              <a:spcBef>
                <a:spcPts val="0"/>
              </a:spcBef>
            </a:pPr>
            <a:r>
              <a:rPr lang="es-MX" sz="3600" dirty="0" smtClean="0"/>
              <a:t>Se hacían solamente cálculos numéricos</a:t>
            </a:r>
          </a:p>
          <a:p>
            <a:pPr algn="just">
              <a:lnSpc>
                <a:spcPts val="6000"/>
              </a:lnSpc>
              <a:spcBef>
                <a:spcPts val="0"/>
              </a:spcBef>
            </a:pPr>
            <a:r>
              <a:rPr lang="es-MX" sz="3600" dirty="0" smtClean="0"/>
              <a:t>La memoria se manejaba por registros</a:t>
            </a:r>
          </a:p>
          <a:p>
            <a:pPr algn="just">
              <a:lnSpc>
                <a:spcPts val="6000"/>
              </a:lnSpc>
              <a:spcBef>
                <a:spcPts val="0"/>
              </a:spcBef>
            </a:pPr>
            <a:r>
              <a:rPr lang="es-MX" sz="3600" dirty="0" smtClean="0"/>
              <a:t>Se manejaban con “</a:t>
            </a:r>
            <a:r>
              <a:rPr lang="es-MX" sz="3600" b="1" dirty="0" smtClean="0"/>
              <a:t>ceros y unos</a:t>
            </a:r>
            <a:r>
              <a:rPr lang="es-MX" sz="3600" dirty="0" smtClean="0"/>
              <a:t>”</a:t>
            </a:r>
          </a:p>
          <a:p>
            <a:pPr algn="just">
              <a:lnSpc>
                <a:spcPts val="6000"/>
              </a:lnSpc>
              <a:spcBef>
                <a:spcPts val="0"/>
              </a:spcBef>
            </a:pPr>
            <a:r>
              <a:rPr lang="es-MX" sz="3600" dirty="0" smtClean="0"/>
              <a:t>Cada 0 o 1 se representaba con una válvula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5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9028315" cy="5688632"/>
          </a:xfrm>
        </p:spPr>
        <p:txBody>
          <a:bodyPr>
            <a:normAutofit/>
          </a:bodyPr>
          <a:lstStyle/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4400" b="1" dirty="0" smtClean="0"/>
              <a:t>Familia Microsoft: </a:t>
            </a:r>
          </a:p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4000" b="1" dirty="0" smtClean="0">
                <a:solidFill>
                  <a:schemeClr val="accent6">
                    <a:lumMod val="75000"/>
                  </a:schemeClr>
                </a:solidFill>
              </a:rPr>
              <a:t>Línea empresarial y Consumidores</a:t>
            </a:r>
          </a:p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2000" dirty="0" smtClean="0"/>
              <a:t>      		</a:t>
            </a:r>
            <a:r>
              <a:rPr lang="es-MX" sz="4800" b="1" dirty="0" smtClean="0"/>
              <a:t>   </a:t>
            </a:r>
            <a:r>
              <a:rPr lang="es-MX" sz="4800" b="1" dirty="0" err="1" smtClean="0"/>
              <a:t>Winndows</a:t>
            </a:r>
            <a:r>
              <a:rPr lang="es-MX" sz="4800" b="1" dirty="0" smtClean="0"/>
              <a:t> Vista</a:t>
            </a:r>
          </a:p>
          <a:p>
            <a:pPr marL="0" indent="0" algn="ctr">
              <a:lnSpc>
                <a:spcPts val="5000"/>
              </a:lnSpc>
              <a:spcBef>
                <a:spcPts val="0"/>
              </a:spcBef>
              <a:buNone/>
            </a:pPr>
            <a:r>
              <a:rPr lang="es-MX" sz="4800" b="1" dirty="0" smtClean="0"/>
              <a:t>Windows 7/8/10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4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000" b="1" dirty="0">
                <a:solidFill>
                  <a:schemeClr val="accent6">
                    <a:lumMod val="75000"/>
                  </a:schemeClr>
                </a:solidFill>
              </a:rPr>
              <a:t>Línea </a:t>
            </a:r>
            <a:r>
              <a:rPr lang="es-MX" sz="4000" b="1" dirty="0" smtClean="0">
                <a:solidFill>
                  <a:schemeClr val="accent6">
                    <a:lumMod val="75000"/>
                  </a:schemeClr>
                </a:solidFill>
              </a:rPr>
              <a:t>para servidores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4000" b="1" dirty="0" smtClean="0"/>
              <a:t>                    </a:t>
            </a:r>
            <a:r>
              <a:rPr lang="es-MX" sz="4800" b="1" dirty="0" smtClean="0"/>
              <a:t>Windows Server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2800" b="1" dirty="0" smtClean="0"/>
              <a:t>                      (2000/2003/2005/2012/2016 </a:t>
            </a:r>
            <a:r>
              <a:rPr lang="es-MX" sz="2800" b="1" dirty="0" err="1" smtClean="0"/>
              <a:t>etc</a:t>
            </a:r>
            <a:r>
              <a:rPr lang="es-MX" sz="2800" b="1" dirty="0" smtClean="0"/>
              <a:t>)</a:t>
            </a:r>
            <a:endParaRPr lang="es-MX" sz="2800" b="1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1892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9028315" cy="5688632"/>
          </a:xfrm>
        </p:spPr>
        <p:txBody>
          <a:bodyPr>
            <a:normAutofit/>
          </a:bodyPr>
          <a:lstStyle/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4400" b="1" dirty="0" smtClean="0"/>
              <a:t>Familia UNIX: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MX" dirty="0" smtClean="0"/>
              <a:t>Nació a fines de los ’60 – Lab BELL de AT&amp;T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Fue escrito en Lenguaje Ensamblador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Fue dado a las Universidades ( Berkeley )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EN 1970 se instalo en una PDP-11 de Digital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EN 1972 se reescribe el código en C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La idea era hacerlo mas portable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AT&amp;T – Novell – SCO - Novell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967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9028315" cy="5688632"/>
          </a:xfrm>
        </p:spPr>
        <p:txBody>
          <a:bodyPr>
            <a:normAutofit/>
          </a:bodyPr>
          <a:lstStyle/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4400" b="1" dirty="0" smtClean="0"/>
              <a:t>Familia UNIX mas </a:t>
            </a:r>
            <a:r>
              <a:rPr lang="es-MX" sz="4400" b="1" dirty="0" err="1" smtClean="0"/>
              <a:t>significaivas</a:t>
            </a:r>
            <a:r>
              <a:rPr lang="es-MX" sz="4400" b="1" dirty="0" smtClean="0"/>
              <a:t>: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MX" dirty="0" smtClean="0"/>
              <a:t>Original de AT&amp;T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BSD originada por el licenciamiento a Berkeley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AIX licenciamiento a IBM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XENIX Vendida parte a Microsoft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Proyecto GNU Richard Stallman (para hacerlo libre)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LINUX Linus Torvald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dirty="0" smtClean="0"/>
              <a:t>Algunos Juicios andan dando vuelta “creo”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468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7" cy="5688632"/>
          </a:xfrm>
        </p:spPr>
        <p:txBody>
          <a:bodyPr>
            <a:normAutofit/>
          </a:bodyPr>
          <a:lstStyle/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5400" b="1" dirty="0" err="1" smtClean="0"/>
              <a:t>Decada</a:t>
            </a:r>
            <a:r>
              <a:rPr lang="es-MX" sz="5400" b="1" dirty="0" smtClean="0"/>
              <a:t> del ‘90: </a:t>
            </a:r>
          </a:p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endParaRPr lang="es-MX" sz="4400" b="1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MX" sz="4800" dirty="0" smtClean="0"/>
              <a:t>Se empezó a revolucionar el mercado con la aparición del </a:t>
            </a:r>
            <a:r>
              <a:rPr lang="es-MX" sz="4800" b="1" dirty="0" smtClean="0"/>
              <a:t>Software Libre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800" b="1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4800" b="1" dirty="0" smtClean="0"/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4800" dirty="0" smtClean="0"/>
              <a:t>Sistema Operativo </a:t>
            </a:r>
            <a:r>
              <a:rPr lang="es-MX" sz="4800" b="1" dirty="0" smtClean="0"/>
              <a:t>LINUX</a:t>
            </a:r>
            <a:r>
              <a:rPr lang="es-MX" sz="4800" dirty="0" smtClean="0"/>
              <a:t>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6416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1" y="1340768"/>
            <a:ext cx="8892480" cy="5688632"/>
          </a:xfrm>
        </p:spPr>
        <p:txBody>
          <a:bodyPr>
            <a:normAutofit/>
          </a:bodyPr>
          <a:lstStyle/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4400" b="1" dirty="0" smtClean="0"/>
              <a:t>Por lo tanto tenemos 3 grandes Familias de Software: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MX" sz="4800" dirty="0" smtClean="0">
                <a:solidFill>
                  <a:schemeClr val="accent6">
                    <a:lumMod val="75000"/>
                  </a:schemeClr>
                </a:solidFill>
              </a:rPr>
              <a:t>Microsoft</a:t>
            </a:r>
            <a:r>
              <a:rPr lang="es-MX" dirty="0" smtClean="0"/>
              <a:t>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b="1" dirty="0" smtClean="0"/>
              <a:t>( Domina el mundo de los escritorios)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4800" dirty="0" smtClean="0">
                <a:solidFill>
                  <a:schemeClr val="accent6">
                    <a:lumMod val="75000"/>
                  </a:schemeClr>
                </a:solidFill>
              </a:rPr>
              <a:t>Unix/Linux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smtClean="0"/>
              <a:t> </a:t>
            </a:r>
            <a:r>
              <a:rPr lang="es-MX" b="1" dirty="0" smtClean="0"/>
              <a:t>(Domina los Servidores) 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4800" dirty="0" smtClean="0">
                <a:solidFill>
                  <a:schemeClr val="accent6">
                    <a:lumMod val="75000"/>
                  </a:schemeClr>
                </a:solidFill>
              </a:rPr>
              <a:t>IBM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b="1" dirty="0" smtClean="0"/>
              <a:t>( Domina el mundo Mainframe)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52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1" y="1052736"/>
            <a:ext cx="8892480" cy="5976664"/>
          </a:xfrm>
        </p:spPr>
        <p:txBody>
          <a:bodyPr>
            <a:normAutofit/>
          </a:bodyPr>
          <a:lstStyle/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4000" b="1" dirty="0" smtClean="0"/>
              <a:t>La otra revolución de la década del ‘90: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sz="28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6000" b="1" i="1" dirty="0" smtClean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marL="0" indent="0" algn="ctr">
              <a:lnSpc>
                <a:spcPts val="3000"/>
              </a:lnSpc>
              <a:spcBef>
                <a:spcPts val="0"/>
              </a:spcBef>
              <a:buNone/>
            </a:pPr>
            <a:endParaRPr lang="es-MX" sz="14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MX" sz="3600" dirty="0" smtClean="0"/>
              <a:t>La Conexión entre computadoras 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MX" sz="3600" dirty="0" smtClean="0"/>
              <a:t>El uso de las líneas Telefónicas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MX" sz="3600" dirty="0" smtClean="0"/>
              <a:t>Aunque en los ‘60 algo había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MX" sz="3600" dirty="0" smtClean="0"/>
              <a:t>En los ‘90  existía la F.O. (muy cara)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MX" sz="3600" dirty="0" smtClean="0"/>
              <a:t>La FF.AA. de los EE.UU. tenían toda una red de fibra 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MX" sz="3600" dirty="0" smtClean="0"/>
              <a:t>El gobierno de los EE. UU. </a:t>
            </a:r>
            <a:r>
              <a:rPr lang="es-MX" sz="3600" dirty="0"/>
              <a:t>l</a:t>
            </a:r>
            <a:r>
              <a:rPr lang="es-MX" sz="3600" dirty="0" smtClean="0"/>
              <a:t>ibera esa red de fibra para el uso de las empresas y universidades.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4216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1" y="1052736"/>
            <a:ext cx="8892480" cy="5976664"/>
          </a:xfrm>
        </p:spPr>
        <p:txBody>
          <a:bodyPr>
            <a:normAutofit/>
          </a:bodyPr>
          <a:lstStyle/>
          <a:p>
            <a:pPr marL="0" indent="0">
              <a:lnSpc>
                <a:spcPts val="5280"/>
              </a:lnSpc>
              <a:spcBef>
                <a:spcPts val="0"/>
              </a:spcBef>
              <a:buNone/>
            </a:pPr>
            <a:r>
              <a:rPr lang="es-MX" sz="4000" b="1" dirty="0" smtClean="0"/>
              <a:t>En este siglo nuevas tecnologías </a:t>
            </a:r>
          </a:p>
          <a:p>
            <a:pPr marL="0" indent="0" algn="ctr">
              <a:lnSpc>
                <a:spcPts val="3000"/>
              </a:lnSpc>
              <a:spcBef>
                <a:spcPts val="0"/>
              </a:spcBef>
              <a:buNone/>
            </a:pPr>
            <a:endParaRPr lang="es-MX" sz="14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4000" dirty="0" smtClean="0"/>
              <a:t>El uso de </a:t>
            </a:r>
            <a:r>
              <a:rPr lang="es-MX" sz="4000" b="1" dirty="0" smtClean="0"/>
              <a:t>Internet</a:t>
            </a:r>
            <a:r>
              <a:rPr lang="es-MX" sz="4000" dirty="0" smtClean="0"/>
              <a:t> avanza muy rápidamente.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4000" dirty="0"/>
              <a:t>Los S.O. han adquirido mucho </a:t>
            </a:r>
            <a:r>
              <a:rPr lang="es-MX" sz="4000" dirty="0" smtClean="0"/>
              <a:t>poder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4000" dirty="0" smtClean="0"/>
              <a:t>Esto nos lleva a la aparición de nuevos S.O.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4000" dirty="0" smtClean="0"/>
              <a:t>En este siglo aparecen los S.O. para las computadoras de bolsillo (Celulares) 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4000" dirty="0" smtClean="0"/>
              <a:t>Si bien fue </a:t>
            </a:r>
            <a:r>
              <a:rPr lang="es-MX" sz="4000" b="1" dirty="0" smtClean="0"/>
              <a:t>Apple</a:t>
            </a:r>
            <a:r>
              <a:rPr lang="es-MX" sz="4000" dirty="0" smtClean="0"/>
              <a:t> que hizo punta en esto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8325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Sistemas Operativos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1" y="1052736"/>
            <a:ext cx="8892480" cy="5976664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MX" sz="4000" b="1" dirty="0" smtClean="0"/>
              <a:t>Sabemos que hubo varios S.O. y que las empresas tenían el suyo, hoy en día podríamos decir que el mercado se lo reparten:</a:t>
            </a:r>
          </a:p>
          <a:p>
            <a:pPr marL="0" indent="0" algn="ctr">
              <a:lnSpc>
                <a:spcPts val="3000"/>
              </a:lnSpc>
              <a:spcBef>
                <a:spcPts val="0"/>
              </a:spcBef>
              <a:buNone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5400" b="1" i="1" dirty="0" smtClean="0">
                <a:solidFill>
                  <a:schemeClr val="accent6">
                    <a:lumMod val="75000"/>
                  </a:schemeClr>
                </a:solidFill>
              </a:rPr>
              <a:t>Android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MX" sz="4400" dirty="0"/>
              <a:t> </a:t>
            </a:r>
            <a:r>
              <a:rPr lang="es-MX" sz="4400" dirty="0" smtClean="0"/>
              <a:t>  ( </a:t>
            </a:r>
            <a:r>
              <a:rPr lang="es-MX" sz="4400" dirty="0" err="1" smtClean="0"/>
              <a:t>Kernel</a:t>
            </a:r>
            <a:r>
              <a:rPr lang="es-MX" sz="4400" dirty="0" smtClean="0"/>
              <a:t> Linux )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endParaRPr lang="es-MX" sz="5400" dirty="0" smtClean="0"/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MX" sz="5400" b="1" i="1" dirty="0" smtClean="0">
                <a:solidFill>
                  <a:schemeClr val="accent6">
                    <a:lumMod val="75000"/>
                  </a:schemeClr>
                </a:solidFill>
              </a:rPr>
              <a:t>Apple</a:t>
            </a:r>
          </a:p>
          <a:p>
            <a:pPr marL="400050" lvl="1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MX" sz="4000" dirty="0" smtClean="0"/>
              <a:t>( </a:t>
            </a:r>
            <a:r>
              <a:rPr lang="es-MX" sz="4000" dirty="0" err="1" smtClean="0"/>
              <a:t>Kernel</a:t>
            </a:r>
            <a:r>
              <a:rPr lang="es-MX" sz="4000" dirty="0" smtClean="0"/>
              <a:t> UNIX derivado de la    Universidad de Berkeley)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MX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6345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547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368152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tx2"/>
                </a:solidFill>
              </a:rPr>
              <a:t>Aparece IBM con algunas Universidades</a:t>
            </a:r>
            <a:endParaRPr lang="es-AR" b="1" i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51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dirty="0" smtClean="0"/>
              <a:t>Década del 50 ( desarrollos importantes)</a:t>
            </a:r>
          </a:p>
          <a:p>
            <a:pPr marL="0" indent="0">
              <a:buNone/>
            </a:pPr>
            <a:r>
              <a:rPr lang="es-MX" sz="3600" dirty="0" smtClean="0"/>
              <a:t>No se programaba en </a:t>
            </a:r>
            <a:r>
              <a:rPr lang="es-MX" sz="3600" b="1" dirty="0" smtClean="0"/>
              <a:t>“Absoluto”</a:t>
            </a:r>
          </a:p>
          <a:p>
            <a:pPr marL="0" indent="0">
              <a:buNone/>
            </a:pPr>
            <a:r>
              <a:rPr lang="es-MX" sz="3600" dirty="0" smtClean="0"/>
              <a:t>Aparecen las </a:t>
            </a:r>
            <a:r>
              <a:rPr lang="es-MX" sz="3600" b="1" dirty="0" smtClean="0"/>
              <a:t>Tarjetas Perforadas</a:t>
            </a:r>
          </a:p>
          <a:p>
            <a:pPr marL="0" indent="0">
              <a:buNone/>
            </a:pPr>
            <a:r>
              <a:rPr lang="es-MX" sz="3600" dirty="0" smtClean="0"/>
              <a:t>Lenguaje Assembler </a:t>
            </a:r>
          </a:p>
          <a:p>
            <a:pPr marL="0" indent="0">
              <a:buNone/>
            </a:pPr>
            <a:r>
              <a:rPr lang="es-MX" sz="3600" dirty="0" smtClean="0"/>
              <a:t>Rutinas escritas en tarjetas perforadas</a:t>
            </a:r>
          </a:p>
          <a:p>
            <a:pPr marL="0" indent="0">
              <a:buNone/>
            </a:pPr>
            <a:r>
              <a:rPr lang="es-MX" sz="3600" dirty="0" smtClean="0"/>
              <a:t>Se empezaron a cargar rutinas en memoria</a:t>
            </a:r>
          </a:p>
          <a:p>
            <a:pPr marL="0" indent="0" algn="ctr">
              <a:lnSpc>
                <a:spcPts val="3000"/>
              </a:lnSpc>
              <a:spcBef>
                <a:spcPts val="0"/>
              </a:spcBef>
              <a:buNone/>
            </a:pPr>
            <a:endParaRPr lang="es-MX" sz="3600" dirty="0"/>
          </a:p>
          <a:p>
            <a:pPr marL="0" indent="0" algn="ctr">
              <a:lnSpc>
                <a:spcPts val="3000"/>
              </a:lnSpc>
              <a:spcBef>
                <a:spcPts val="0"/>
              </a:spcBef>
              <a:buNone/>
            </a:pPr>
            <a:r>
              <a:rPr lang="es-MX" sz="3600" dirty="0" err="1"/>
              <a:t>Llamariamos</a:t>
            </a:r>
            <a:endParaRPr lang="es-MX" sz="3600" dirty="0"/>
          </a:p>
          <a:p>
            <a:pPr marL="0" indent="0" algn="ctr">
              <a:buNone/>
            </a:pPr>
            <a:r>
              <a:rPr lang="es-MX" sz="4800" b="1" i="1" dirty="0">
                <a:solidFill>
                  <a:srgbClr val="FF0000"/>
                </a:solidFill>
              </a:rPr>
              <a:t>(</a:t>
            </a:r>
            <a:r>
              <a:rPr lang="es-MX" sz="4800" b="1" i="1" dirty="0" err="1">
                <a:solidFill>
                  <a:srgbClr val="FF0000"/>
                </a:solidFill>
              </a:rPr>
              <a:t>Generacion</a:t>
            </a:r>
            <a:r>
              <a:rPr lang="es-MX" sz="4800" b="1" i="1" dirty="0">
                <a:solidFill>
                  <a:srgbClr val="FF0000"/>
                </a:solidFill>
              </a:rPr>
              <a:t> </a:t>
            </a:r>
            <a:r>
              <a:rPr lang="es-MX" sz="4800" b="1" i="1" dirty="0" smtClean="0">
                <a:solidFill>
                  <a:srgbClr val="FF0000"/>
                </a:solidFill>
              </a:rPr>
              <a:t>1)</a:t>
            </a:r>
            <a:endParaRPr lang="es-MX" sz="4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36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1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rmAutofit/>
          </a:bodyPr>
          <a:lstStyle/>
          <a:p>
            <a:r>
              <a:rPr lang="es-MX" b="1" i="1" dirty="0" smtClean="0">
                <a:solidFill>
                  <a:schemeClr val="tx2"/>
                </a:solidFill>
              </a:rPr>
              <a:t>Aparece el transistor</a:t>
            </a:r>
            <a:endParaRPr lang="es-AR" b="1" i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rmAutofit/>
          </a:bodyPr>
          <a:lstStyle/>
          <a:p>
            <a:r>
              <a:rPr lang="es-MX" sz="3600" dirty="0" smtClean="0"/>
              <a:t>Generación “0”</a:t>
            </a:r>
          </a:p>
          <a:p>
            <a:pPr marL="457200" lvl="1" indent="0">
              <a:buNone/>
            </a:pPr>
            <a:r>
              <a:rPr lang="es-MX" sz="3600" dirty="0" smtClean="0"/>
              <a:t>Equipos  Electromecánicos</a:t>
            </a:r>
          </a:p>
          <a:p>
            <a:pPr marL="457200" lvl="1" indent="0">
              <a:buNone/>
            </a:pPr>
            <a:endParaRPr lang="es-MX" sz="3600" dirty="0" smtClean="0"/>
          </a:p>
          <a:p>
            <a:r>
              <a:rPr lang="es-MX" sz="3600" dirty="0" smtClean="0"/>
              <a:t>Generación “1”</a:t>
            </a:r>
          </a:p>
          <a:p>
            <a:pPr marL="457200" lvl="1" indent="0">
              <a:buNone/>
            </a:pPr>
            <a:r>
              <a:rPr lang="es-MX" sz="3600" dirty="0" smtClean="0"/>
              <a:t>Equipos Valvulares</a:t>
            </a:r>
          </a:p>
          <a:p>
            <a:pPr marL="457200" lvl="1" indent="0">
              <a:buNone/>
            </a:pPr>
            <a:endParaRPr lang="es-MX" sz="3600" dirty="0"/>
          </a:p>
          <a:p>
            <a:r>
              <a:rPr lang="es-MX" sz="3600" dirty="0" smtClean="0"/>
              <a:t>Generación “2”</a:t>
            </a:r>
          </a:p>
          <a:p>
            <a:pPr marL="457200" lvl="1" indent="0">
              <a:buNone/>
            </a:pPr>
            <a:r>
              <a:rPr lang="es-MX" sz="3600" dirty="0" smtClean="0"/>
              <a:t>Equipos a Transistores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09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i="1" dirty="0" smtClean="0">
                <a:solidFill>
                  <a:schemeClr val="tx2"/>
                </a:solidFill>
              </a:rPr>
              <a:t>Generación “1” y “2”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endParaRPr lang="es-AR" b="1" i="1" dirty="0" smtClean="0"/>
          </a:p>
          <a:p>
            <a:r>
              <a:rPr lang="es-MX" dirty="0" smtClean="0"/>
              <a:t>Mas memoria, aunque era muy costosa y preciada (mas que nada si era a válvulas)</a:t>
            </a:r>
          </a:p>
          <a:p>
            <a:r>
              <a:rPr lang="es-MX" dirty="0" smtClean="0"/>
              <a:t>Surgió necesidad de cargar:</a:t>
            </a:r>
          </a:p>
          <a:p>
            <a:pPr lvl="1"/>
            <a:r>
              <a:rPr lang="es-MX" dirty="0" smtClean="0"/>
              <a:t>Rutinas</a:t>
            </a:r>
          </a:p>
          <a:p>
            <a:pPr lvl="1"/>
            <a:r>
              <a:rPr lang="es-MX" dirty="0" smtClean="0"/>
              <a:t>Controladores</a:t>
            </a:r>
          </a:p>
          <a:p>
            <a:pPr lvl="1"/>
            <a:r>
              <a:rPr lang="es-MX" dirty="0" smtClean="0"/>
              <a:t>Drivers Impresora</a:t>
            </a:r>
          </a:p>
          <a:p>
            <a:pPr lvl="1"/>
            <a:r>
              <a:rPr lang="es-MX" dirty="0" err="1" smtClean="0"/>
              <a:t>Etc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093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i="1" dirty="0" smtClean="0">
                <a:solidFill>
                  <a:schemeClr val="accent1">
                    <a:lumMod val="75000"/>
                  </a:schemeClr>
                </a:solidFill>
              </a:rPr>
              <a:t>Monitor</a:t>
            </a:r>
            <a:endParaRPr lang="es-AR" sz="5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501557"/>
              </p:ext>
            </p:extLst>
          </p:nvPr>
        </p:nvGraphicFramePr>
        <p:xfrm>
          <a:off x="2843808" y="1412776"/>
          <a:ext cx="3744416" cy="509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211523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506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s-MX" dirty="0" smtClean="0"/>
                        <a:t>Rutina2</a:t>
                      </a:r>
                    </a:p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s-MX" dirty="0" smtClean="0"/>
                        <a:t>Rutina</a:t>
                      </a:r>
                      <a:r>
                        <a:rPr lang="es-MX" baseline="0" dirty="0" smtClean="0"/>
                        <a:t> 1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s-MX" dirty="0" smtClean="0"/>
                        <a:t>Controladores (Driver)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s-MX" dirty="0" smtClean="0"/>
                        <a:t>Rutina Inicial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1651037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RAM</a:t>
            </a:r>
            <a:endParaRPr lang="es-AR" sz="40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1691680" y="2004980"/>
            <a:ext cx="792088" cy="4879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739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accent1">
                    <a:lumMod val="75000"/>
                  </a:schemeClr>
                </a:solidFill>
              </a:rPr>
              <a:t>Quienes Escribían estos </a:t>
            </a:r>
            <a:r>
              <a:rPr lang="es-MX" sz="4800" b="1" i="1" dirty="0" smtClean="0">
                <a:solidFill>
                  <a:schemeClr val="accent1">
                    <a:lumMod val="75000"/>
                  </a:schemeClr>
                </a:solidFill>
              </a:rPr>
              <a:t>Monitores</a:t>
            </a:r>
            <a:endParaRPr lang="es-AR" sz="4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s-MX" dirty="0" smtClean="0"/>
              <a:t>Los mismos </a:t>
            </a:r>
            <a:r>
              <a:rPr lang="es-MX" dirty="0" err="1" smtClean="0"/>
              <a:t>admin</a:t>
            </a:r>
            <a:r>
              <a:rPr lang="es-MX" dirty="0" smtClean="0"/>
              <a:t> (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Programmer</a:t>
            </a:r>
            <a:r>
              <a:rPr lang="es-MX" dirty="0" smtClean="0"/>
              <a:t>)</a:t>
            </a:r>
          </a:p>
          <a:p>
            <a:r>
              <a:rPr lang="es-MX" dirty="0" smtClean="0"/>
              <a:t>Las mismas empresas que vendían el HW</a:t>
            </a:r>
          </a:p>
          <a:p>
            <a:r>
              <a:rPr lang="es-MX" dirty="0" smtClean="0"/>
              <a:t>IBM ( Un Ejemplo )</a:t>
            </a:r>
          </a:p>
          <a:p>
            <a:r>
              <a:rPr lang="es-MX" dirty="0" smtClean="0"/>
              <a:t>Las direcciones de memoria quedaban fijas</a:t>
            </a:r>
          </a:p>
          <a:p>
            <a:r>
              <a:rPr lang="es-MX" dirty="0" smtClean="0"/>
              <a:t>Un cambio de Impresora por ejemplo implica escribir y ensamblar un programa de nuevo</a:t>
            </a:r>
          </a:p>
          <a:p>
            <a:r>
              <a:rPr lang="es-MX" dirty="0" smtClean="0"/>
              <a:t>Implicaba un cambio de direcciones de memoria para las rutinas de Usuarios</a:t>
            </a: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84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i="1" dirty="0" smtClean="0">
                <a:solidFill>
                  <a:schemeClr val="accent1">
                    <a:lumMod val="75000"/>
                  </a:schemeClr>
                </a:solidFill>
              </a:rPr>
              <a:t>Monitores</a:t>
            </a:r>
            <a:endParaRPr lang="es-AR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3600" dirty="0" smtClean="0"/>
              <a:t>Que es un monitor?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4000" b="1" dirty="0" smtClean="0">
                <a:solidFill>
                  <a:schemeClr val="accent1">
                    <a:lumMod val="75000"/>
                  </a:schemeClr>
                </a:solidFill>
              </a:rPr>
              <a:t>Sistemas Operativos Básicos</a:t>
            </a:r>
          </a:p>
          <a:p>
            <a:pPr marL="0" indent="0" algn="ctr">
              <a:buNone/>
            </a:pPr>
            <a:endParaRPr lang="es-MX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MX" sz="4000" dirty="0" smtClean="0"/>
              <a:t>Que </a:t>
            </a:r>
            <a:r>
              <a:rPr lang="es-MX" sz="4000" dirty="0" err="1" smtClean="0"/>
              <a:t>Incluian</a:t>
            </a:r>
            <a:r>
              <a:rPr lang="es-MX" sz="4000" dirty="0" smtClean="0"/>
              <a:t>?</a:t>
            </a:r>
          </a:p>
          <a:p>
            <a:pPr marL="0" indent="0" algn="ctr">
              <a:buNone/>
            </a:pPr>
            <a:endParaRPr lang="es-MX" sz="4000" dirty="0" smtClean="0"/>
          </a:p>
          <a:p>
            <a:pPr marL="0" indent="0" algn="ctr">
              <a:buNone/>
            </a:pPr>
            <a:r>
              <a:rPr lang="es-MX" sz="4000" b="1" dirty="0" smtClean="0">
                <a:solidFill>
                  <a:schemeClr val="accent1">
                    <a:lumMod val="75000"/>
                  </a:schemeClr>
                </a:solidFill>
              </a:rPr>
              <a:t>Conjunto de Rutinas y Controladores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1285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1439</Words>
  <Application>Microsoft Office PowerPoint</Application>
  <PresentationFormat>Presentación en pantalla (4:3)</PresentationFormat>
  <Paragraphs>384</Paragraphs>
  <Slides>38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Sistemas Operativos</vt:lpstr>
      <vt:lpstr>Historia de los SO</vt:lpstr>
      <vt:lpstr>Lo anecdótico para nosotros de esta Generación 0</vt:lpstr>
      <vt:lpstr>Aparece IBM con algunas Universidades</vt:lpstr>
      <vt:lpstr>Aparece el transistor</vt:lpstr>
      <vt:lpstr>Generación “1” y “2” </vt:lpstr>
      <vt:lpstr>Monitor</vt:lpstr>
      <vt:lpstr>Quienes Escribían estos Monitores</vt:lpstr>
      <vt:lpstr>Monitores</vt:lpstr>
      <vt:lpstr>Algunos Problemas para las empresas (IBM)</vt:lpstr>
      <vt:lpstr>Generación 3</vt:lpstr>
      <vt:lpstr>Nace un nuevo paradigma</vt:lpstr>
      <vt:lpstr>Procesos</vt:lpstr>
      <vt:lpstr>Presentación de PowerPoint</vt:lpstr>
      <vt:lpstr>Varios Procesos</vt:lpstr>
      <vt:lpstr>Mainframe</vt:lpstr>
      <vt:lpstr>Las grandes computadoras</vt:lpstr>
      <vt:lpstr>Las grandes computadoras</vt:lpstr>
      <vt:lpstr>Decada del ‘70</vt:lpstr>
      <vt:lpstr>Generación 4 - computadoras </vt:lpstr>
      <vt:lpstr>Generación 4 - computadoras </vt:lpstr>
      <vt:lpstr>Generación 4 - computadoras </vt:lpstr>
      <vt:lpstr>Generación 4 - computadoras 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Sistemas Operativos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119</cp:revision>
  <dcterms:created xsi:type="dcterms:W3CDTF">2022-03-15T23:45:58Z</dcterms:created>
  <dcterms:modified xsi:type="dcterms:W3CDTF">2024-04-30T14:01:33Z</dcterms:modified>
</cp:coreProperties>
</file>